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2"/>
  </p:notesMasterIdLst>
  <p:sldIdLst>
    <p:sldId id="256" r:id="rId2"/>
    <p:sldId id="368" r:id="rId3"/>
    <p:sldId id="370" r:id="rId4"/>
    <p:sldId id="371" r:id="rId5"/>
    <p:sldId id="372" r:id="rId6"/>
    <p:sldId id="374" r:id="rId7"/>
    <p:sldId id="375" r:id="rId8"/>
    <p:sldId id="376" r:id="rId9"/>
    <p:sldId id="377" r:id="rId10"/>
    <p:sldId id="378" r:id="rId11"/>
    <p:sldId id="379" r:id="rId12"/>
    <p:sldId id="257" r:id="rId13"/>
    <p:sldId id="258" r:id="rId14"/>
    <p:sldId id="259" r:id="rId15"/>
    <p:sldId id="412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304" r:id="rId35"/>
    <p:sldId id="306" r:id="rId36"/>
    <p:sldId id="307" r:id="rId37"/>
    <p:sldId id="308" r:id="rId38"/>
    <p:sldId id="387" r:id="rId39"/>
    <p:sldId id="384" r:id="rId40"/>
    <p:sldId id="385" r:id="rId41"/>
    <p:sldId id="386" r:id="rId42"/>
    <p:sldId id="309" r:id="rId43"/>
    <p:sldId id="310" r:id="rId44"/>
    <p:sldId id="311" r:id="rId45"/>
    <p:sldId id="312" r:id="rId46"/>
    <p:sldId id="313" r:id="rId47"/>
    <p:sldId id="318" r:id="rId48"/>
    <p:sldId id="413" r:id="rId49"/>
    <p:sldId id="314" r:id="rId50"/>
    <p:sldId id="319" r:id="rId51"/>
    <p:sldId id="320" r:id="rId52"/>
    <p:sldId id="411" r:id="rId53"/>
    <p:sldId id="324" r:id="rId54"/>
    <p:sldId id="326" r:id="rId55"/>
    <p:sldId id="327" r:id="rId56"/>
    <p:sldId id="389" r:id="rId57"/>
    <p:sldId id="390" r:id="rId58"/>
    <p:sldId id="391" r:id="rId59"/>
    <p:sldId id="392" r:id="rId60"/>
    <p:sldId id="393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407" r:id="rId71"/>
    <p:sldId id="337" r:id="rId72"/>
    <p:sldId id="410" r:id="rId73"/>
    <p:sldId id="338" r:id="rId74"/>
    <p:sldId id="339" r:id="rId75"/>
    <p:sldId id="340" r:id="rId76"/>
    <p:sldId id="341" r:id="rId77"/>
    <p:sldId id="342" r:id="rId78"/>
    <p:sldId id="343" r:id="rId79"/>
    <p:sldId id="344" r:id="rId80"/>
    <p:sldId id="345" r:id="rId81"/>
    <p:sldId id="346" r:id="rId82"/>
    <p:sldId id="347" r:id="rId83"/>
    <p:sldId id="348" r:id="rId84"/>
    <p:sldId id="349" r:id="rId85"/>
    <p:sldId id="350" r:id="rId86"/>
    <p:sldId id="351" r:id="rId87"/>
    <p:sldId id="352" r:id="rId88"/>
    <p:sldId id="353" r:id="rId89"/>
    <p:sldId id="354" r:id="rId90"/>
    <p:sldId id="408" r:id="rId91"/>
    <p:sldId id="409" r:id="rId92"/>
    <p:sldId id="355" r:id="rId93"/>
    <p:sldId id="356" r:id="rId94"/>
    <p:sldId id="357" r:id="rId95"/>
    <p:sldId id="358" r:id="rId96"/>
    <p:sldId id="359" r:id="rId97"/>
    <p:sldId id="360" r:id="rId98"/>
    <p:sldId id="361" r:id="rId99"/>
    <p:sldId id="362" r:id="rId100"/>
    <p:sldId id="363" r:id="rId101"/>
    <p:sldId id="364" r:id="rId102"/>
    <p:sldId id="365" r:id="rId103"/>
    <p:sldId id="380" r:id="rId104"/>
    <p:sldId id="366" r:id="rId105"/>
    <p:sldId id="381" r:id="rId106"/>
    <p:sldId id="382" r:id="rId107"/>
    <p:sldId id="383" r:id="rId108"/>
    <p:sldId id="398" r:id="rId109"/>
    <p:sldId id="397" r:id="rId110"/>
    <p:sldId id="399" r:id="rId111"/>
    <p:sldId id="400" r:id="rId112"/>
    <p:sldId id="401" r:id="rId113"/>
    <p:sldId id="402" r:id="rId114"/>
    <p:sldId id="403" r:id="rId115"/>
    <p:sldId id="404" r:id="rId116"/>
    <p:sldId id="405" r:id="rId117"/>
    <p:sldId id="406" r:id="rId118"/>
    <p:sldId id="394" r:id="rId119"/>
    <p:sldId id="395" r:id="rId120"/>
    <p:sldId id="367" r:id="rId1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" initials="M" lastIdx="1" clrIdx="0">
    <p:extLst>
      <p:ext uri="{19B8F6BF-5375-455C-9EA6-DF929625EA0E}">
        <p15:presenceInfo xmlns:p15="http://schemas.microsoft.com/office/powerpoint/2012/main" userId="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05" autoAdjust="0"/>
    <p:restoredTop sz="82881" autoAdjust="0"/>
  </p:normalViewPr>
  <p:slideViewPr>
    <p:cSldViewPr>
      <p:cViewPr varScale="1">
        <p:scale>
          <a:sx n="105" d="100"/>
          <a:sy n="105" d="100"/>
        </p:scale>
        <p:origin x="175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576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commentAuthors" Target="commentAuthor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DD61A2-55B9-4BA9-9422-33CF64F7C3CE}" type="datetimeFigureOut">
              <a:rPr lang="en-US" smtClean="0"/>
              <a:pPr/>
              <a:t>2021-10-25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51B20-AF0E-4A16-B8FB-82AC0EB5015D}" type="slidenum">
              <a:rPr lang="hu-HU" smtClean="0"/>
              <a:pPr/>
              <a:t>‹#›</a:t>
            </a:fld>
            <a:endParaRPr 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u-HU" dirty="0" smtClean="0"/>
              <a:t>1 pixel</a:t>
            </a:r>
            <a:r>
              <a:rPr lang="hu-HU" baseline="0" dirty="0" smtClean="0"/>
              <a:t> / 1 </a:t>
            </a:r>
            <a:r>
              <a:rPr lang="hu-HU" baseline="0" smtClean="0"/>
              <a:t>sor = 1 összeadás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FBA65B-B5A5-4E87-9621-C0BD8B56F876}" type="slidenum">
              <a:rPr lang="hu-HU" smtClean="0"/>
              <a:pPr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40491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FBA65B-B5A5-4E87-9621-C0BD8B56F876}" type="slidenum">
              <a:rPr lang="hu-HU" smtClean="0"/>
              <a:pPr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37058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Ábra</a:t>
            </a:r>
            <a:r>
              <a:rPr lang="hu-HU" baseline="0" dirty="0" smtClean="0"/>
              <a:t> forrása: </a:t>
            </a:r>
            <a:r>
              <a:rPr lang="en-US" dirty="0" smtClean="0"/>
              <a:t>https://developer.nvidia.com/content/depth-precision-visualized</a:t>
            </a:r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51B20-AF0E-4A16-B8FB-82AC0EB5015D}" type="slidenum">
              <a:rPr lang="hu-HU" smtClean="0"/>
              <a:pPr/>
              <a:t>38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68019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Az</a:t>
            </a:r>
            <a:r>
              <a:rPr lang="en-US" dirty="0" smtClean="0"/>
              <a:t> </a:t>
            </a:r>
            <a:r>
              <a:rPr lang="en-US" dirty="0" err="1" smtClean="0"/>
              <a:t>első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csak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zbuffert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tölti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meghatározza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átlátszó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objektum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külső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héját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lesz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többrétegű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átlátszóság</a:t>
            </a:r>
            <a:r>
              <a:rPr lang="en-US" baseline="0" dirty="0" smtClean="0"/>
              <a:t>, de </a:t>
            </a:r>
            <a:r>
              <a:rPr lang="en-US" baseline="0" dirty="0" err="1" smtClean="0"/>
              <a:t>sok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vizuális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hibától</a:t>
            </a:r>
            <a:r>
              <a:rPr lang="en-US" baseline="0" dirty="0" smtClean="0"/>
              <a:t> meg </a:t>
            </a:r>
            <a:r>
              <a:rPr lang="en-US" baseline="0" dirty="0" err="1" smtClean="0"/>
              <a:t>tudunk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szabadulni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Akkor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lenne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vizuális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hiba</a:t>
            </a:r>
            <a:r>
              <a:rPr lang="en-US" baseline="0" dirty="0" smtClean="0"/>
              <a:t>, ha </a:t>
            </a:r>
            <a:r>
              <a:rPr lang="en-US" baseline="0" dirty="0" err="1" smtClean="0"/>
              <a:t>minden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háromszöget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mélység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szerint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rendezve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jelenítenénk</a:t>
            </a:r>
            <a:r>
              <a:rPr lang="en-US" baseline="0" dirty="0" smtClean="0"/>
              <a:t> meg.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51B20-AF0E-4A16-B8FB-82AC0EB5015D}" type="slidenum">
              <a:rPr lang="hu-HU" smtClean="0"/>
              <a:pPr/>
              <a:t>49</a:t>
            </a:fld>
            <a:endParaRPr lang="hu-H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3584925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Forrás</a:t>
            </a:r>
            <a:r>
              <a:rPr lang="en-GB" dirty="0" smtClean="0"/>
              <a:t>:</a:t>
            </a:r>
            <a:r>
              <a:rPr lang="en-GB" baseline="0" dirty="0" smtClean="0"/>
              <a:t> Physically-Based Shading at Disney, Brent Burley, 2012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51B20-AF0E-4A16-B8FB-82AC0EB5015D}" type="slidenum">
              <a:rPr lang="hu-HU" smtClean="0"/>
              <a:pPr/>
              <a:t>72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87669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02B727-C18E-46BD-BA1B-C162AF8150A5}" type="slidenum">
              <a:rPr lang="en-US"/>
              <a:pPr/>
              <a:t>76</a:t>
            </a:fld>
            <a:endParaRPr lang="en-US"/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96988" y="801688"/>
            <a:ext cx="4262437" cy="3195637"/>
          </a:xfrm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895" y="4346981"/>
            <a:ext cx="5026211" cy="384725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635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2565D5-F907-47C9-8EAC-6C6D04383893}" type="slidenum">
              <a:rPr lang="en-US"/>
              <a:pPr/>
              <a:t>77</a:t>
            </a:fld>
            <a:endParaRPr lang="en-US"/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96988" y="801688"/>
            <a:ext cx="4262437" cy="3195637"/>
          </a:xfrm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895" y="4346981"/>
            <a:ext cx="5026211" cy="384725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884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F598A-F01A-4483-9B90-3DB7CA2EC77D}" type="datetimeFigureOut">
              <a:rPr lang="en-US" smtClean="0"/>
              <a:pPr/>
              <a:t>2021-10-25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6E128-83FD-43D4-99F5-7571AEF788EB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F598A-F01A-4483-9B90-3DB7CA2EC77D}" type="datetimeFigureOut">
              <a:rPr lang="en-US" smtClean="0"/>
              <a:pPr/>
              <a:t>2021-10-25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6E128-83FD-43D4-99F5-7571AEF788EB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F598A-F01A-4483-9B90-3DB7CA2EC77D}" type="datetimeFigureOut">
              <a:rPr lang="en-US" smtClean="0"/>
              <a:pPr/>
              <a:t>2021-10-25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6E128-83FD-43D4-99F5-7571AEF788EB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F598A-F01A-4483-9B90-3DB7CA2EC77D}" type="datetimeFigureOut">
              <a:rPr lang="en-US" smtClean="0"/>
              <a:pPr/>
              <a:t>2021-10-25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6E128-83FD-43D4-99F5-7571AEF788EB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F598A-F01A-4483-9B90-3DB7CA2EC77D}" type="datetimeFigureOut">
              <a:rPr lang="en-US" smtClean="0"/>
              <a:pPr/>
              <a:t>2021-10-25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6E128-83FD-43D4-99F5-7571AEF788EB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F598A-F01A-4483-9B90-3DB7CA2EC77D}" type="datetimeFigureOut">
              <a:rPr lang="en-US" smtClean="0"/>
              <a:pPr/>
              <a:t>2021-10-25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6E128-83FD-43D4-99F5-7571AEF788EB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F598A-F01A-4483-9B90-3DB7CA2EC77D}" type="datetimeFigureOut">
              <a:rPr lang="en-US" smtClean="0"/>
              <a:pPr/>
              <a:t>2021-10-25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6E128-83FD-43D4-99F5-7571AEF788EB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F598A-F01A-4483-9B90-3DB7CA2EC77D}" type="datetimeFigureOut">
              <a:rPr lang="en-US" smtClean="0"/>
              <a:pPr/>
              <a:t>2021-10-25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6E128-83FD-43D4-99F5-7571AEF788EB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F598A-F01A-4483-9B90-3DB7CA2EC77D}" type="datetimeFigureOut">
              <a:rPr lang="en-US" smtClean="0"/>
              <a:pPr/>
              <a:t>2021-10-25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6E128-83FD-43D4-99F5-7571AEF788EB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F598A-F01A-4483-9B90-3DB7CA2EC77D}" type="datetimeFigureOut">
              <a:rPr lang="en-US" smtClean="0"/>
              <a:pPr/>
              <a:t>2021-10-25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6E128-83FD-43D4-99F5-7571AEF788EB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F598A-F01A-4483-9B90-3DB7CA2EC77D}" type="datetimeFigureOut">
              <a:rPr lang="en-US" smtClean="0"/>
              <a:pPr/>
              <a:t>2021-10-25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6E128-83FD-43D4-99F5-7571AEF788EB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3F598A-F01A-4483-9B90-3DB7CA2EC77D}" type="datetimeFigureOut">
              <a:rPr lang="en-US" smtClean="0"/>
              <a:pPr/>
              <a:t>2021-10-25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6E128-83FD-43D4-99F5-7571AEF788EB}" type="slidenum">
              <a:rPr lang="hu-HU" smtClean="0"/>
              <a:pPr/>
              <a:t>‹#›</a:t>
            </a:fld>
            <a:endParaRPr 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3d.com/Manual/SL-UnityShaderVariables.html" TargetMode="External"/><Relationship Id="rId2" Type="http://schemas.openxmlformats.org/officeDocument/2006/relationships/hyperlink" Target="https://docs.unity3d.com/Manual/SL-BuiltinInclude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st.github.com/Split82/d1651403ffb05e912d9c3786f11d6a44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1.png"/><Relationship Id="rId4" Type="http://schemas.openxmlformats.org/officeDocument/2006/relationships/image" Target="../media/image58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0.png"/><Relationship Id="rId4" Type="http://schemas.openxmlformats.org/officeDocument/2006/relationships/image" Target="../media/image59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Unity, Anyagok</a:t>
            </a:r>
            <a:r>
              <a:rPr lang="en-US" dirty="0" smtClean="0"/>
              <a:t>, </a:t>
            </a:r>
            <a:r>
              <a:rPr lang="en-US" dirty="0" err="1" smtClean="0"/>
              <a:t>megvilágítás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081"/>
          <p:cNvSpPr>
            <a:spLocks/>
          </p:cNvSpPr>
          <p:nvPr/>
        </p:nvSpPr>
        <p:spPr bwMode="auto">
          <a:xfrm>
            <a:off x="7164388" y="2565400"/>
            <a:ext cx="609600" cy="2286000"/>
          </a:xfrm>
          <a:custGeom>
            <a:avLst/>
            <a:gdLst>
              <a:gd name="T0" fmla="*/ 0 w 576"/>
              <a:gd name="T1" fmla="*/ 0 h 1296"/>
              <a:gd name="T2" fmla="*/ 2147483647 w 576"/>
              <a:gd name="T3" fmla="*/ 2147483647 h 1296"/>
              <a:gd name="T4" fmla="*/ 2147483647 w 576"/>
              <a:gd name="T5" fmla="*/ 2147483647 h 1296"/>
              <a:gd name="T6" fmla="*/ 0 w 576"/>
              <a:gd name="T7" fmla="*/ 0 h 1296"/>
              <a:gd name="T8" fmla="*/ 0 60000 65536"/>
              <a:gd name="T9" fmla="*/ 0 60000 65536"/>
              <a:gd name="T10" fmla="*/ 0 60000 65536"/>
              <a:gd name="T11" fmla="*/ 0 60000 65536"/>
              <a:gd name="T12" fmla="*/ 0 w 576"/>
              <a:gd name="T13" fmla="*/ 0 h 1296"/>
              <a:gd name="T14" fmla="*/ 576 w 576"/>
              <a:gd name="T15" fmla="*/ 1296 h 129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76" h="1296">
                <a:moveTo>
                  <a:pt x="0" y="0"/>
                </a:moveTo>
                <a:lnTo>
                  <a:pt x="576" y="1296"/>
                </a:lnTo>
                <a:lnTo>
                  <a:pt x="48" y="12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 w="12700" cap="flat" cmpd="sng">
            <a:noFill/>
            <a:prstDash val="solid"/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3" name="Freeform 1059"/>
          <p:cNvSpPr>
            <a:spLocks/>
          </p:cNvSpPr>
          <p:nvPr/>
        </p:nvSpPr>
        <p:spPr bwMode="auto">
          <a:xfrm>
            <a:off x="2362200" y="2590800"/>
            <a:ext cx="609600" cy="2286000"/>
          </a:xfrm>
          <a:custGeom>
            <a:avLst/>
            <a:gdLst>
              <a:gd name="T0" fmla="*/ 0 w 576"/>
              <a:gd name="T1" fmla="*/ 0 h 1296"/>
              <a:gd name="T2" fmla="*/ 2147483647 w 576"/>
              <a:gd name="T3" fmla="*/ 2147483647 h 1296"/>
              <a:gd name="T4" fmla="*/ 2147483647 w 576"/>
              <a:gd name="T5" fmla="*/ 2147483647 h 1296"/>
              <a:gd name="T6" fmla="*/ 0 w 576"/>
              <a:gd name="T7" fmla="*/ 0 h 1296"/>
              <a:gd name="T8" fmla="*/ 0 60000 65536"/>
              <a:gd name="T9" fmla="*/ 0 60000 65536"/>
              <a:gd name="T10" fmla="*/ 0 60000 65536"/>
              <a:gd name="T11" fmla="*/ 0 60000 65536"/>
              <a:gd name="T12" fmla="*/ 0 w 576"/>
              <a:gd name="T13" fmla="*/ 0 h 1296"/>
              <a:gd name="T14" fmla="*/ 576 w 576"/>
              <a:gd name="T15" fmla="*/ 1296 h 129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76" h="1296">
                <a:moveTo>
                  <a:pt x="0" y="0"/>
                </a:moveTo>
                <a:lnTo>
                  <a:pt x="576" y="1296"/>
                </a:lnTo>
                <a:lnTo>
                  <a:pt x="48" y="1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flat" cmpd="sng">
            <a:noFill/>
            <a:prstDash val="solid"/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4" name="Freeform 1055"/>
          <p:cNvSpPr>
            <a:spLocks/>
          </p:cNvSpPr>
          <p:nvPr/>
        </p:nvSpPr>
        <p:spPr bwMode="auto">
          <a:xfrm>
            <a:off x="7086600" y="2667000"/>
            <a:ext cx="609600" cy="1981200"/>
          </a:xfrm>
          <a:custGeom>
            <a:avLst/>
            <a:gdLst>
              <a:gd name="T0" fmla="*/ 0 w 576"/>
              <a:gd name="T1" fmla="*/ 0 h 1296"/>
              <a:gd name="T2" fmla="*/ 2147483647 w 576"/>
              <a:gd name="T3" fmla="*/ 2147483647 h 1296"/>
              <a:gd name="T4" fmla="*/ 2147483647 w 576"/>
              <a:gd name="T5" fmla="*/ 2147483647 h 1296"/>
              <a:gd name="T6" fmla="*/ 0 w 576"/>
              <a:gd name="T7" fmla="*/ 0 h 1296"/>
              <a:gd name="T8" fmla="*/ 0 60000 65536"/>
              <a:gd name="T9" fmla="*/ 0 60000 65536"/>
              <a:gd name="T10" fmla="*/ 0 60000 65536"/>
              <a:gd name="T11" fmla="*/ 0 60000 65536"/>
              <a:gd name="T12" fmla="*/ 0 w 576"/>
              <a:gd name="T13" fmla="*/ 0 h 1296"/>
              <a:gd name="T14" fmla="*/ 576 w 576"/>
              <a:gd name="T15" fmla="*/ 1296 h 129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76" h="1296">
                <a:moveTo>
                  <a:pt x="0" y="0"/>
                </a:moveTo>
                <a:lnTo>
                  <a:pt x="576" y="1296"/>
                </a:lnTo>
                <a:lnTo>
                  <a:pt x="48" y="1200"/>
                </a:lnTo>
                <a:lnTo>
                  <a:pt x="0" y="0"/>
                </a:lnTo>
                <a:close/>
              </a:path>
            </a:pathLst>
          </a:custGeom>
          <a:solidFill>
            <a:srgbClr val="B2B2B2"/>
          </a:solidFill>
          <a:ln w="12700" cap="flat" cmpd="sng">
            <a:noFill/>
            <a:prstDash val="solid"/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5" name="Freeform 1047"/>
          <p:cNvSpPr>
            <a:spLocks/>
          </p:cNvSpPr>
          <p:nvPr/>
        </p:nvSpPr>
        <p:spPr bwMode="auto">
          <a:xfrm>
            <a:off x="2209800" y="2514600"/>
            <a:ext cx="609600" cy="1981200"/>
          </a:xfrm>
          <a:custGeom>
            <a:avLst/>
            <a:gdLst>
              <a:gd name="T0" fmla="*/ 0 w 576"/>
              <a:gd name="T1" fmla="*/ 0 h 1296"/>
              <a:gd name="T2" fmla="*/ 2147483647 w 576"/>
              <a:gd name="T3" fmla="*/ 2147483647 h 1296"/>
              <a:gd name="T4" fmla="*/ 2147483647 w 576"/>
              <a:gd name="T5" fmla="*/ 2147483647 h 1296"/>
              <a:gd name="T6" fmla="*/ 0 w 576"/>
              <a:gd name="T7" fmla="*/ 0 h 1296"/>
              <a:gd name="T8" fmla="*/ 0 60000 65536"/>
              <a:gd name="T9" fmla="*/ 0 60000 65536"/>
              <a:gd name="T10" fmla="*/ 0 60000 65536"/>
              <a:gd name="T11" fmla="*/ 0 60000 65536"/>
              <a:gd name="T12" fmla="*/ 0 w 576"/>
              <a:gd name="T13" fmla="*/ 0 h 1296"/>
              <a:gd name="T14" fmla="*/ 576 w 576"/>
              <a:gd name="T15" fmla="*/ 1296 h 129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76" h="1296">
                <a:moveTo>
                  <a:pt x="0" y="0"/>
                </a:moveTo>
                <a:lnTo>
                  <a:pt x="576" y="1296"/>
                </a:lnTo>
                <a:lnTo>
                  <a:pt x="48" y="1200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 w="12700" cap="flat" cmpd="sng">
            <a:noFill/>
            <a:prstDash val="solid"/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7" name="Line 1029"/>
          <p:cNvSpPr>
            <a:spLocks noChangeShapeType="1"/>
          </p:cNvSpPr>
          <p:nvPr/>
        </p:nvSpPr>
        <p:spPr bwMode="auto">
          <a:xfrm flipV="1">
            <a:off x="431800" y="3389313"/>
            <a:ext cx="628650" cy="2397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8" name="Line 1030"/>
          <p:cNvSpPr>
            <a:spLocks noChangeShapeType="1"/>
          </p:cNvSpPr>
          <p:nvPr/>
        </p:nvSpPr>
        <p:spPr bwMode="auto">
          <a:xfrm>
            <a:off x="431800" y="3629025"/>
            <a:ext cx="628650" cy="2397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9" name="Oval 1031"/>
          <p:cNvSpPr>
            <a:spLocks noChangeArrowheads="1"/>
          </p:cNvSpPr>
          <p:nvPr/>
        </p:nvSpPr>
        <p:spPr bwMode="auto">
          <a:xfrm>
            <a:off x="914400" y="3429000"/>
            <a:ext cx="193675" cy="40005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10" name="Oval 1032"/>
          <p:cNvSpPr>
            <a:spLocks noChangeArrowheads="1"/>
          </p:cNvSpPr>
          <p:nvPr/>
        </p:nvSpPr>
        <p:spPr bwMode="auto">
          <a:xfrm>
            <a:off x="1011238" y="3508375"/>
            <a:ext cx="96837" cy="23971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11" name="Freeform 1033"/>
          <p:cNvSpPr>
            <a:spLocks/>
          </p:cNvSpPr>
          <p:nvPr/>
        </p:nvSpPr>
        <p:spPr bwMode="auto">
          <a:xfrm>
            <a:off x="1011238" y="3228975"/>
            <a:ext cx="146050" cy="160338"/>
          </a:xfrm>
          <a:custGeom>
            <a:avLst/>
            <a:gdLst>
              <a:gd name="T0" fmla="*/ 0 w 144"/>
              <a:gd name="T1" fmla="*/ 2147483647 h 192"/>
              <a:gd name="T2" fmla="*/ 2147483647 w 144"/>
              <a:gd name="T3" fmla="*/ 2147483647 h 192"/>
              <a:gd name="T4" fmla="*/ 2147483647 w 144"/>
              <a:gd name="T5" fmla="*/ 0 h 192"/>
              <a:gd name="T6" fmla="*/ 0 60000 65536"/>
              <a:gd name="T7" fmla="*/ 0 60000 65536"/>
              <a:gd name="T8" fmla="*/ 0 60000 65536"/>
              <a:gd name="T9" fmla="*/ 0 w 144"/>
              <a:gd name="T10" fmla="*/ 0 h 192"/>
              <a:gd name="T11" fmla="*/ 144 w 144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92">
                <a:moveTo>
                  <a:pt x="0" y="192"/>
                </a:moveTo>
                <a:cubicBezTo>
                  <a:pt x="36" y="184"/>
                  <a:pt x="72" y="176"/>
                  <a:pt x="96" y="144"/>
                </a:cubicBezTo>
                <a:cubicBezTo>
                  <a:pt x="120" y="112"/>
                  <a:pt x="136" y="32"/>
                  <a:pt x="144" y="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12" name="Freeform 1034"/>
          <p:cNvSpPr>
            <a:spLocks/>
          </p:cNvSpPr>
          <p:nvPr/>
        </p:nvSpPr>
        <p:spPr bwMode="auto">
          <a:xfrm>
            <a:off x="1060450" y="3259138"/>
            <a:ext cx="193675" cy="130175"/>
          </a:xfrm>
          <a:custGeom>
            <a:avLst/>
            <a:gdLst>
              <a:gd name="T0" fmla="*/ 0 w 192"/>
              <a:gd name="T1" fmla="*/ 2147483647 h 156"/>
              <a:gd name="T2" fmla="*/ 2147483647 w 192"/>
              <a:gd name="T3" fmla="*/ 2147483647 h 156"/>
              <a:gd name="T4" fmla="*/ 2147483647 w 192"/>
              <a:gd name="T5" fmla="*/ 0 h 156"/>
              <a:gd name="T6" fmla="*/ 0 60000 65536"/>
              <a:gd name="T7" fmla="*/ 0 60000 65536"/>
              <a:gd name="T8" fmla="*/ 0 60000 65536"/>
              <a:gd name="T9" fmla="*/ 0 w 192"/>
              <a:gd name="T10" fmla="*/ 0 h 156"/>
              <a:gd name="T11" fmla="*/ 192 w 192"/>
              <a:gd name="T12" fmla="*/ 156 h 1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2" h="156">
                <a:moveTo>
                  <a:pt x="0" y="156"/>
                </a:moveTo>
                <a:cubicBezTo>
                  <a:pt x="22" y="150"/>
                  <a:pt x="100" y="146"/>
                  <a:pt x="132" y="120"/>
                </a:cubicBezTo>
                <a:cubicBezTo>
                  <a:pt x="164" y="94"/>
                  <a:pt x="180" y="25"/>
                  <a:pt x="192" y="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13" name="Freeform 1035"/>
          <p:cNvSpPr>
            <a:spLocks/>
          </p:cNvSpPr>
          <p:nvPr/>
        </p:nvSpPr>
        <p:spPr bwMode="auto">
          <a:xfrm>
            <a:off x="1011238" y="3829050"/>
            <a:ext cx="254000" cy="119063"/>
          </a:xfrm>
          <a:custGeom>
            <a:avLst/>
            <a:gdLst>
              <a:gd name="T0" fmla="*/ 0 w 252"/>
              <a:gd name="T1" fmla="*/ 0 h 144"/>
              <a:gd name="T2" fmla="*/ 2147483647 w 252"/>
              <a:gd name="T3" fmla="*/ 2147483647 h 144"/>
              <a:gd name="T4" fmla="*/ 2147483647 w 252"/>
              <a:gd name="T5" fmla="*/ 2147483647 h 144"/>
              <a:gd name="T6" fmla="*/ 0 60000 65536"/>
              <a:gd name="T7" fmla="*/ 0 60000 65536"/>
              <a:gd name="T8" fmla="*/ 0 60000 65536"/>
              <a:gd name="T9" fmla="*/ 0 w 252"/>
              <a:gd name="T10" fmla="*/ 0 h 144"/>
              <a:gd name="T11" fmla="*/ 252 w 252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52" h="144">
                <a:moveTo>
                  <a:pt x="0" y="0"/>
                </a:moveTo>
                <a:cubicBezTo>
                  <a:pt x="56" y="8"/>
                  <a:pt x="102" y="24"/>
                  <a:pt x="144" y="48"/>
                </a:cubicBezTo>
                <a:cubicBezTo>
                  <a:pt x="186" y="72"/>
                  <a:pt x="230" y="124"/>
                  <a:pt x="252" y="144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14" name="Freeform 1036"/>
          <p:cNvSpPr>
            <a:spLocks/>
          </p:cNvSpPr>
          <p:nvPr/>
        </p:nvSpPr>
        <p:spPr bwMode="auto">
          <a:xfrm>
            <a:off x="1011238" y="3829050"/>
            <a:ext cx="146050" cy="200025"/>
          </a:xfrm>
          <a:custGeom>
            <a:avLst/>
            <a:gdLst>
              <a:gd name="T0" fmla="*/ 0 w 144"/>
              <a:gd name="T1" fmla="*/ 0 h 240"/>
              <a:gd name="T2" fmla="*/ 2147483647 w 144"/>
              <a:gd name="T3" fmla="*/ 2147483647 h 240"/>
              <a:gd name="T4" fmla="*/ 2147483647 w 144"/>
              <a:gd name="T5" fmla="*/ 2147483647 h 240"/>
              <a:gd name="T6" fmla="*/ 0 60000 65536"/>
              <a:gd name="T7" fmla="*/ 0 60000 65536"/>
              <a:gd name="T8" fmla="*/ 0 60000 65536"/>
              <a:gd name="T9" fmla="*/ 0 w 144"/>
              <a:gd name="T10" fmla="*/ 0 h 240"/>
              <a:gd name="T11" fmla="*/ 144 w 144"/>
              <a:gd name="T12" fmla="*/ 240 h 2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240">
                <a:moveTo>
                  <a:pt x="0" y="0"/>
                </a:moveTo>
                <a:cubicBezTo>
                  <a:pt x="20" y="24"/>
                  <a:pt x="96" y="104"/>
                  <a:pt x="120" y="144"/>
                </a:cubicBezTo>
                <a:cubicBezTo>
                  <a:pt x="144" y="184"/>
                  <a:pt x="139" y="220"/>
                  <a:pt x="144" y="24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15" name="Freeform 1037"/>
          <p:cNvSpPr>
            <a:spLocks/>
          </p:cNvSpPr>
          <p:nvPr/>
        </p:nvSpPr>
        <p:spPr bwMode="auto">
          <a:xfrm>
            <a:off x="1011238" y="3829050"/>
            <a:ext cx="49212" cy="200025"/>
          </a:xfrm>
          <a:custGeom>
            <a:avLst/>
            <a:gdLst>
              <a:gd name="T0" fmla="*/ 0 w 48"/>
              <a:gd name="T1" fmla="*/ 0 h 240"/>
              <a:gd name="T2" fmla="*/ 2147483647 w 48"/>
              <a:gd name="T3" fmla="*/ 2147483647 h 240"/>
              <a:gd name="T4" fmla="*/ 0 w 48"/>
              <a:gd name="T5" fmla="*/ 2147483647 h 240"/>
              <a:gd name="T6" fmla="*/ 0 60000 65536"/>
              <a:gd name="T7" fmla="*/ 0 60000 65536"/>
              <a:gd name="T8" fmla="*/ 0 60000 65536"/>
              <a:gd name="T9" fmla="*/ 0 w 48"/>
              <a:gd name="T10" fmla="*/ 0 h 240"/>
              <a:gd name="T11" fmla="*/ 48 w 48"/>
              <a:gd name="T12" fmla="*/ 240 h 2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" h="240">
                <a:moveTo>
                  <a:pt x="0" y="0"/>
                </a:moveTo>
                <a:cubicBezTo>
                  <a:pt x="24" y="52"/>
                  <a:pt x="48" y="104"/>
                  <a:pt x="48" y="144"/>
                </a:cubicBezTo>
                <a:cubicBezTo>
                  <a:pt x="48" y="184"/>
                  <a:pt x="24" y="212"/>
                  <a:pt x="0" y="24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16" name="Freeform 1038"/>
          <p:cNvSpPr>
            <a:spLocks/>
          </p:cNvSpPr>
          <p:nvPr/>
        </p:nvSpPr>
        <p:spPr bwMode="auto">
          <a:xfrm>
            <a:off x="1036638" y="3208338"/>
            <a:ext cx="52387" cy="180975"/>
          </a:xfrm>
          <a:custGeom>
            <a:avLst/>
            <a:gdLst>
              <a:gd name="T0" fmla="*/ 0 w 52"/>
              <a:gd name="T1" fmla="*/ 2147483647 h 216"/>
              <a:gd name="T2" fmla="*/ 2147483647 w 52"/>
              <a:gd name="T3" fmla="*/ 2147483647 h 216"/>
              <a:gd name="T4" fmla="*/ 2147483647 w 52"/>
              <a:gd name="T5" fmla="*/ 0 h 216"/>
              <a:gd name="T6" fmla="*/ 0 60000 65536"/>
              <a:gd name="T7" fmla="*/ 0 60000 65536"/>
              <a:gd name="T8" fmla="*/ 0 60000 65536"/>
              <a:gd name="T9" fmla="*/ 0 w 52"/>
              <a:gd name="T10" fmla="*/ 0 h 216"/>
              <a:gd name="T11" fmla="*/ 52 w 52"/>
              <a:gd name="T12" fmla="*/ 216 h 21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2" h="216">
                <a:moveTo>
                  <a:pt x="0" y="216"/>
                </a:moveTo>
                <a:cubicBezTo>
                  <a:pt x="8" y="196"/>
                  <a:pt x="44" y="132"/>
                  <a:pt x="48" y="96"/>
                </a:cubicBezTo>
                <a:cubicBezTo>
                  <a:pt x="52" y="60"/>
                  <a:pt x="29" y="20"/>
                  <a:pt x="24" y="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17" name="Freeform 1039"/>
          <p:cNvSpPr>
            <a:spLocks/>
          </p:cNvSpPr>
          <p:nvPr/>
        </p:nvSpPr>
        <p:spPr bwMode="auto">
          <a:xfrm>
            <a:off x="1981200" y="2057400"/>
            <a:ext cx="990600" cy="3482975"/>
          </a:xfrm>
          <a:custGeom>
            <a:avLst/>
            <a:gdLst>
              <a:gd name="T0" fmla="*/ 0 w 624"/>
              <a:gd name="T1" fmla="*/ 0 h 2194"/>
              <a:gd name="T2" fmla="*/ 0 w 624"/>
              <a:gd name="T3" fmla="*/ 2147483647 h 2194"/>
              <a:gd name="T4" fmla="*/ 2147483647 w 624"/>
              <a:gd name="T5" fmla="*/ 2147483647 h 2194"/>
              <a:gd name="T6" fmla="*/ 2147483647 w 624"/>
              <a:gd name="T7" fmla="*/ 2147483647 h 2194"/>
              <a:gd name="T8" fmla="*/ 0 w 624"/>
              <a:gd name="T9" fmla="*/ 0 h 219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24"/>
              <a:gd name="T16" fmla="*/ 0 h 2194"/>
              <a:gd name="T17" fmla="*/ 624 w 624"/>
              <a:gd name="T18" fmla="*/ 2194 h 219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24" h="2194">
                <a:moveTo>
                  <a:pt x="0" y="0"/>
                </a:moveTo>
                <a:lnTo>
                  <a:pt x="0" y="1282"/>
                </a:lnTo>
                <a:lnTo>
                  <a:pt x="624" y="2194"/>
                </a:lnTo>
                <a:lnTo>
                  <a:pt x="624" y="898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18" name="Freeform 1040"/>
          <p:cNvSpPr>
            <a:spLocks/>
          </p:cNvSpPr>
          <p:nvPr/>
        </p:nvSpPr>
        <p:spPr bwMode="auto">
          <a:xfrm>
            <a:off x="3581400" y="2743200"/>
            <a:ext cx="1447800" cy="1828800"/>
          </a:xfrm>
          <a:custGeom>
            <a:avLst/>
            <a:gdLst>
              <a:gd name="T0" fmla="*/ 0 w 912"/>
              <a:gd name="T1" fmla="*/ 2147483647 h 1152"/>
              <a:gd name="T2" fmla="*/ 2147483647 w 912"/>
              <a:gd name="T3" fmla="*/ 0 h 1152"/>
              <a:gd name="T4" fmla="*/ 2147483647 w 912"/>
              <a:gd name="T5" fmla="*/ 2147483647 h 1152"/>
              <a:gd name="T6" fmla="*/ 0 w 912"/>
              <a:gd name="T7" fmla="*/ 2147483647 h 1152"/>
              <a:gd name="T8" fmla="*/ 0 60000 65536"/>
              <a:gd name="T9" fmla="*/ 0 60000 65536"/>
              <a:gd name="T10" fmla="*/ 0 60000 65536"/>
              <a:gd name="T11" fmla="*/ 0 60000 65536"/>
              <a:gd name="T12" fmla="*/ 0 w 912"/>
              <a:gd name="T13" fmla="*/ 0 h 1152"/>
              <a:gd name="T14" fmla="*/ 912 w 912"/>
              <a:gd name="T15" fmla="*/ 1152 h 115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12" h="1152">
                <a:moveTo>
                  <a:pt x="0" y="1152"/>
                </a:moveTo>
                <a:lnTo>
                  <a:pt x="480" y="0"/>
                </a:lnTo>
                <a:lnTo>
                  <a:pt x="912" y="960"/>
                </a:lnTo>
                <a:lnTo>
                  <a:pt x="0" y="1152"/>
                </a:lnTo>
                <a:close/>
              </a:path>
            </a:pathLst>
          </a:custGeom>
          <a:solidFill>
            <a:srgbClr val="FF0000"/>
          </a:solidFill>
          <a:ln w="12700" cap="flat" cmpd="sng">
            <a:solidFill>
              <a:schemeClr val="hlink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19" name="Freeform 1041"/>
          <p:cNvSpPr>
            <a:spLocks/>
          </p:cNvSpPr>
          <p:nvPr/>
        </p:nvSpPr>
        <p:spPr bwMode="auto">
          <a:xfrm>
            <a:off x="2286000" y="3429000"/>
            <a:ext cx="152400" cy="533400"/>
          </a:xfrm>
          <a:custGeom>
            <a:avLst/>
            <a:gdLst>
              <a:gd name="T0" fmla="*/ 0 w 96"/>
              <a:gd name="T1" fmla="*/ 0 h 336"/>
              <a:gd name="T2" fmla="*/ 0 w 96"/>
              <a:gd name="T3" fmla="*/ 2147483647 h 336"/>
              <a:gd name="T4" fmla="*/ 2147483647 w 96"/>
              <a:gd name="T5" fmla="*/ 2147483647 h 336"/>
              <a:gd name="T6" fmla="*/ 2147483647 w 96"/>
              <a:gd name="T7" fmla="*/ 2147483647 h 336"/>
              <a:gd name="T8" fmla="*/ 0 w 96"/>
              <a:gd name="T9" fmla="*/ 0 h 3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6"/>
              <a:gd name="T16" fmla="*/ 0 h 336"/>
              <a:gd name="T17" fmla="*/ 96 w 96"/>
              <a:gd name="T18" fmla="*/ 336 h 3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6" h="336">
                <a:moveTo>
                  <a:pt x="0" y="0"/>
                </a:moveTo>
                <a:lnTo>
                  <a:pt x="0" y="192"/>
                </a:lnTo>
                <a:lnTo>
                  <a:pt x="96" y="336"/>
                </a:lnTo>
                <a:lnTo>
                  <a:pt x="96" y="144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20" name="Line 1042"/>
          <p:cNvSpPr>
            <a:spLocks noChangeShapeType="1"/>
          </p:cNvSpPr>
          <p:nvPr/>
        </p:nvSpPr>
        <p:spPr bwMode="auto">
          <a:xfrm>
            <a:off x="1371600" y="3733800"/>
            <a:ext cx="2895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21" name="Freeform 1043"/>
          <p:cNvSpPr>
            <a:spLocks/>
          </p:cNvSpPr>
          <p:nvPr/>
        </p:nvSpPr>
        <p:spPr bwMode="auto">
          <a:xfrm>
            <a:off x="5334000" y="2590800"/>
            <a:ext cx="914400" cy="2057400"/>
          </a:xfrm>
          <a:custGeom>
            <a:avLst/>
            <a:gdLst>
              <a:gd name="T0" fmla="*/ 0 w 576"/>
              <a:gd name="T1" fmla="*/ 0 h 1296"/>
              <a:gd name="T2" fmla="*/ 2147483647 w 576"/>
              <a:gd name="T3" fmla="*/ 2147483647 h 1296"/>
              <a:gd name="T4" fmla="*/ 2147483647 w 576"/>
              <a:gd name="T5" fmla="*/ 2147483647 h 1296"/>
              <a:gd name="T6" fmla="*/ 0 w 576"/>
              <a:gd name="T7" fmla="*/ 0 h 1296"/>
              <a:gd name="T8" fmla="*/ 0 60000 65536"/>
              <a:gd name="T9" fmla="*/ 0 60000 65536"/>
              <a:gd name="T10" fmla="*/ 0 60000 65536"/>
              <a:gd name="T11" fmla="*/ 0 60000 65536"/>
              <a:gd name="T12" fmla="*/ 0 w 576"/>
              <a:gd name="T13" fmla="*/ 0 h 1296"/>
              <a:gd name="T14" fmla="*/ 576 w 576"/>
              <a:gd name="T15" fmla="*/ 1296 h 129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76" h="1296">
                <a:moveTo>
                  <a:pt x="0" y="0"/>
                </a:moveTo>
                <a:lnTo>
                  <a:pt x="576" y="1296"/>
                </a:lnTo>
                <a:lnTo>
                  <a:pt x="48" y="1200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 w="12700" cap="flat" cmpd="sng">
            <a:solidFill>
              <a:srgbClr val="66FF66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22" name="Line 1044"/>
          <p:cNvSpPr>
            <a:spLocks noChangeShapeType="1"/>
          </p:cNvSpPr>
          <p:nvPr/>
        </p:nvSpPr>
        <p:spPr bwMode="auto">
          <a:xfrm>
            <a:off x="4800600" y="3733800"/>
            <a:ext cx="838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23" name="Freeform 1045"/>
          <p:cNvSpPr>
            <a:spLocks/>
          </p:cNvSpPr>
          <p:nvPr/>
        </p:nvSpPr>
        <p:spPr bwMode="auto">
          <a:xfrm>
            <a:off x="6858000" y="2133600"/>
            <a:ext cx="990600" cy="3482975"/>
          </a:xfrm>
          <a:custGeom>
            <a:avLst/>
            <a:gdLst>
              <a:gd name="T0" fmla="*/ 0 w 624"/>
              <a:gd name="T1" fmla="*/ 0 h 2194"/>
              <a:gd name="T2" fmla="*/ 0 w 624"/>
              <a:gd name="T3" fmla="*/ 2147483647 h 2194"/>
              <a:gd name="T4" fmla="*/ 2147483647 w 624"/>
              <a:gd name="T5" fmla="*/ 2147483647 h 2194"/>
              <a:gd name="T6" fmla="*/ 2147483647 w 624"/>
              <a:gd name="T7" fmla="*/ 2147483647 h 2194"/>
              <a:gd name="T8" fmla="*/ 0 w 624"/>
              <a:gd name="T9" fmla="*/ 0 h 219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24"/>
              <a:gd name="T16" fmla="*/ 0 h 2194"/>
              <a:gd name="T17" fmla="*/ 624 w 624"/>
              <a:gd name="T18" fmla="*/ 2194 h 219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24" h="2194">
                <a:moveTo>
                  <a:pt x="0" y="0"/>
                </a:moveTo>
                <a:lnTo>
                  <a:pt x="0" y="1282"/>
                </a:lnTo>
                <a:lnTo>
                  <a:pt x="624" y="2194"/>
                </a:lnTo>
                <a:lnTo>
                  <a:pt x="624" y="898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24" name="Freeform 1048"/>
          <p:cNvSpPr>
            <a:spLocks/>
          </p:cNvSpPr>
          <p:nvPr/>
        </p:nvSpPr>
        <p:spPr bwMode="auto">
          <a:xfrm>
            <a:off x="7162800" y="3505200"/>
            <a:ext cx="152400" cy="533400"/>
          </a:xfrm>
          <a:custGeom>
            <a:avLst/>
            <a:gdLst>
              <a:gd name="T0" fmla="*/ 0 w 96"/>
              <a:gd name="T1" fmla="*/ 0 h 336"/>
              <a:gd name="T2" fmla="*/ 0 w 96"/>
              <a:gd name="T3" fmla="*/ 2147483647 h 336"/>
              <a:gd name="T4" fmla="*/ 2147483647 w 96"/>
              <a:gd name="T5" fmla="*/ 2147483647 h 336"/>
              <a:gd name="T6" fmla="*/ 2147483647 w 96"/>
              <a:gd name="T7" fmla="*/ 2147483647 h 336"/>
              <a:gd name="T8" fmla="*/ 0 w 96"/>
              <a:gd name="T9" fmla="*/ 0 h 3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6"/>
              <a:gd name="T16" fmla="*/ 0 h 336"/>
              <a:gd name="T17" fmla="*/ 96 w 96"/>
              <a:gd name="T18" fmla="*/ 336 h 3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6" h="336">
                <a:moveTo>
                  <a:pt x="0" y="0"/>
                </a:moveTo>
                <a:lnTo>
                  <a:pt x="0" y="192"/>
                </a:lnTo>
                <a:lnTo>
                  <a:pt x="96" y="336"/>
                </a:lnTo>
                <a:lnTo>
                  <a:pt x="96" y="144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25" name="Text Box 1050"/>
          <p:cNvSpPr txBox="1">
            <a:spLocks noChangeArrowheads="1"/>
          </p:cNvSpPr>
          <p:nvPr/>
        </p:nvSpPr>
        <p:spPr bwMode="auto">
          <a:xfrm>
            <a:off x="7504112" y="3505200"/>
            <a:ext cx="877888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sz="2400" dirty="0">
                <a:sym typeface="Symbol" pitchFamily="18" charset="2"/>
              </a:rPr>
              <a:t> = 1</a:t>
            </a:r>
            <a:endParaRPr lang="hu-HU" sz="2400" dirty="0"/>
          </a:p>
        </p:txBody>
      </p:sp>
      <p:sp>
        <p:nvSpPr>
          <p:cNvPr id="26" name="Text Box 1051"/>
          <p:cNvSpPr txBox="1">
            <a:spLocks noChangeArrowheads="1"/>
          </p:cNvSpPr>
          <p:nvPr/>
        </p:nvSpPr>
        <p:spPr bwMode="auto">
          <a:xfrm>
            <a:off x="5394325" y="4537075"/>
            <a:ext cx="56515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sz="2400"/>
              <a:t>0.6</a:t>
            </a:r>
          </a:p>
        </p:txBody>
      </p:sp>
      <p:sp>
        <p:nvSpPr>
          <p:cNvPr id="27" name="Text Box 1052"/>
          <p:cNvSpPr txBox="1">
            <a:spLocks noChangeArrowheads="1"/>
          </p:cNvSpPr>
          <p:nvPr/>
        </p:nvSpPr>
        <p:spPr bwMode="auto">
          <a:xfrm>
            <a:off x="3962400" y="4495800"/>
            <a:ext cx="56515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sz="2400"/>
              <a:t>0.3</a:t>
            </a:r>
          </a:p>
        </p:txBody>
      </p:sp>
      <p:sp>
        <p:nvSpPr>
          <p:cNvPr id="28" name="Rectangle 1053"/>
          <p:cNvSpPr>
            <a:spLocks noChangeArrowheads="1"/>
          </p:cNvSpPr>
          <p:nvPr/>
        </p:nvSpPr>
        <p:spPr bwMode="auto">
          <a:xfrm>
            <a:off x="7086600" y="4038600"/>
            <a:ext cx="56515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sz="2400"/>
              <a:t>0.6</a:t>
            </a:r>
          </a:p>
        </p:txBody>
      </p:sp>
      <p:sp>
        <p:nvSpPr>
          <p:cNvPr id="29" name="Text Box 1054"/>
          <p:cNvSpPr txBox="1">
            <a:spLocks noChangeArrowheads="1"/>
          </p:cNvSpPr>
          <p:nvPr/>
        </p:nvSpPr>
        <p:spPr bwMode="auto">
          <a:xfrm>
            <a:off x="7162800" y="4419600"/>
            <a:ext cx="56515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sz="2400"/>
              <a:t>0.3</a:t>
            </a:r>
          </a:p>
        </p:txBody>
      </p:sp>
      <p:sp>
        <p:nvSpPr>
          <p:cNvPr id="30" name="Freeform 1056"/>
          <p:cNvSpPr>
            <a:spLocks/>
          </p:cNvSpPr>
          <p:nvPr/>
        </p:nvSpPr>
        <p:spPr bwMode="auto">
          <a:xfrm>
            <a:off x="2133600" y="2819400"/>
            <a:ext cx="609600" cy="1447800"/>
          </a:xfrm>
          <a:custGeom>
            <a:avLst/>
            <a:gdLst>
              <a:gd name="T0" fmla="*/ 0 w 912"/>
              <a:gd name="T1" fmla="*/ 2147483647 h 1152"/>
              <a:gd name="T2" fmla="*/ 2147483647 w 912"/>
              <a:gd name="T3" fmla="*/ 0 h 1152"/>
              <a:gd name="T4" fmla="*/ 2147483647 w 912"/>
              <a:gd name="T5" fmla="*/ 2147483647 h 1152"/>
              <a:gd name="T6" fmla="*/ 0 w 912"/>
              <a:gd name="T7" fmla="*/ 2147483647 h 1152"/>
              <a:gd name="T8" fmla="*/ 0 60000 65536"/>
              <a:gd name="T9" fmla="*/ 0 60000 65536"/>
              <a:gd name="T10" fmla="*/ 0 60000 65536"/>
              <a:gd name="T11" fmla="*/ 0 60000 65536"/>
              <a:gd name="T12" fmla="*/ 0 w 912"/>
              <a:gd name="T13" fmla="*/ 0 h 1152"/>
              <a:gd name="T14" fmla="*/ 912 w 912"/>
              <a:gd name="T15" fmla="*/ 1152 h 115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12" h="1152">
                <a:moveTo>
                  <a:pt x="0" y="1152"/>
                </a:moveTo>
                <a:lnTo>
                  <a:pt x="480" y="0"/>
                </a:lnTo>
                <a:lnTo>
                  <a:pt x="912" y="960"/>
                </a:lnTo>
                <a:lnTo>
                  <a:pt x="0" y="1152"/>
                </a:lnTo>
                <a:close/>
              </a:path>
            </a:pathLst>
          </a:custGeom>
          <a:solidFill>
            <a:srgbClr val="FF0000"/>
          </a:solidFill>
          <a:ln w="12700" cap="flat" cmpd="sng">
            <a:solidFill>
              <a:schemeClr val="hlink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31" name="Freeform 1057"/>
          <p:cNvSpPr>
            <a:spLocks/>
          </p:cNvSpPr>
          <p:nvPr/>
        </p:nvSpPr>
        <p:spPr bwMode="auto">
          <a:xfrm>
            <a:off x="6934200" y="2743200"/>
            <a:ext cx="609600" cy="1447800"/>
          </a:xfrm>
          <a:custGeom>
            <a:avLst/>
            <a:gdLst>
              <a:gd name="T0" fmla="*/ 0 w 912"/>
              <a:gd name="T1" fmla="*/ 2147483647 h 1152"/>
              <a:gd name="T2" fmla="*/ 2147483647 w 912"/>
              <a:gd name="T3" fmla="*/ 0 h 1152"/>
              <a:gd name="T4" fmla="*/ 2147483647 w 912"/>
              <a:gd name="T5" fmla="*/ 2147483647 h 1152"/>
              <a:gd name="T6" fmla="*/ 0 w 912"/>
              <a:gd name="T7" fmla="*/ 2147483647 h 1152"/>
              <a:gd name="T8" fmla="*/ 0 60000 65536"/>
              <a:gd name="T9" fmla="*/ 0 60000 65536"/>
              <a:gd name="T10" fmla="*/ 0 60000 65536"/>
              <a:gd name="T11" fmla="*/ 0 60000 65536"/>
              <a:gd name="T12" fmla="*/ 0 w 912"/>
              <a:gd name="T13" fmla="*/ 0 h 1152"/>
              <a:gd name="T14" fmla="*/ 912 w 912"/>
              <a:gd name="T15" fmla="*/ 1152 h 115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12" h="1152">
                <a:moveTo>
                  <a:pt x="0" y="1152"/>
                </a:moveTo>
                <a:lnTo>
                  <a:pt x="480" y="0"/>
                </a:lnTo>
                <a:lnTo>
                  <a:pt x="912" y="960"/>
                </a:lnTo>
                <a:lnTo>
                  <a:pt x="0" y="1152"/>
                </a:lnTo>
                <a:close/>
              </a:path>
            </a:pathLst>
          </a:custGeom>
          <a:solidFill>
            <a:srgbClr val="333333"/>
          </a:solidFill>
          <a:ln w="12700" cap="flat" cmpd="sng">
            <a:noFill/>
            <a:prstDash val="solid"/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32" name="Freeform 1058"/>
          <p:cNvSpPr>
            <a:spLocks/>
          </p:cNvSpPr>
          <p:nvPr/>
        </p:nvSpPr>
        <p:spPr bwMode="auto">
          <a:xfrm>
            <a:off x="6324600" y="2438400"/>
            <a:ext cx="609600" cy="2362200"/>
          </a:xfrm>
          <a:custGeom>
            <a:avLst/>
            <a:gdLst>
              <a:gd name="T0" fmla="*/ 0 w 576"/>
              <a:gd name="T1" fmla="*/ 0 h 1296"/>
              <a:gd name="T2" fmla="*/ 2147483647 w 576"/>
              <a:gd name="T3" fmla="*/ 2147483647 h 1296"/>
              <a:gd name="T4" fmla="*/ 2147483647 w 576"/>
              <a:gd name="T5" fmla="*/ 2147483647 h 1296"/>
              <a:gd name="T6" fmla="*/ 0 w 576"/>
              <a:gd name="T7" fmla="*/ 0 h 1296"/>
              <a:gd name="T8" fmla="*/ 0 60000 65536"/>
              <a:gd name="T9" fmla="*/ 0 60000 65536"/>
              <a:gd name="T10" fmla="*/ 0 60000 65536"/>
              <a:gd name="T11" fmla="*/ 0 60000 65536"/>
              <a:gd name="T12" fmla="*/ 0 w 576"/>
              <a:gd name="T13" fmla="*/ 0 h 1296"/>
              <a:gd name="T14" fmla="*/ 576 w 576"/>
              <a:gd name="T15" fmla="*/ 1296 h 129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76" h="1296">
                <a:moveTo>
                  <a:pt x="0" y="0"/>
                </a:moveTo>
                <a:lnTo>
                  <a:pt x="576" y="1296"/>
                </a:lnTo>
                <a:lnTo>
                  <a:pt x="48" y="12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33" name="Text Box 1060"/>
          <p:cNvSpPr txBox="1">
            <a:spLocks noChangeArrowheads="1"/>
          </p:cNvSpPr>
          <p:nvPr/>
        </p:nvSpPr>
        <p:spPr bwMode="auto">
          <a:xfrm>
            <a:off x="6324600" y="4724400"/>
            <a:ext cx="56515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sz="2400"/>
              <a:t>0.8</a:t>
            </a:r>
          </a:p>
        </p:txBody>
      </p:sp>
      <p:sp>
        <p:nvSpPr>
          <p:cNvPr id="34" name="Text Box 1061"/>
          <p:cNvSpPr txBox="1">
            <a:spLocks noChangeArrowheads="1"/>
          </p:cNvSpPr>
          <p:nvPr/>
        </p:nvSpPr>
        <p:spPr bwMode="auto">
          <a:xfrm>
            <a:off x="5181600" y="1905000"/>
            <a:ext cx="41275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sz="2400"/>
              <a:t>1.</a:t>
            </a:r>
          </a:p>
        </p:txBody>
      </p:sp>
      <p:sp>
        <p:nvSpPr>
          <p:cNvPr id="35" name="Text Box 1062"/>
          <p:cNvSpPr txBox="1">
            <a:spLocks noChangeArrowheads="1"/>
          </p:cNvSpPr>
          <p:nvPr/>
        </p:nvSpPr>
        <p:spPr bwMode="auto">
          <a:xfrm>
            <a:off x="4038600" y="1905000"/>
            <a:ext cx="41275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sz="2400"/>
              <a:t>2.</a:t>
            </a:r>
          </a:p>
        </p:txBody>
      </p:sp>
      <p:sp>
        <p:nvSpPr>
          <p:cNvPr id="36" name="Text Box 1063"/>
          <p:cNvSpPr txBox="1">
            <a:spLocks noChangeArrowheads="1"/>
          </p:cNvSpPr>
          <p:nvPr/>
        </p:nvSpPr>
        <p:spPr bwMode="auto">
          <a:xfrm>
            <a:off x="6096000" y="1905000"/>
            <a:ext cx="41275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sz="2400"/>
              <a:t>3.</a:t>
            </a:r>
          </a:p>
        </p:txBody>
      </p:sp>
      <p:sp>
        <p:nvSpPr>
          <p:cNvPr id="37" name="Line 1046"/>
          <p:cNvSpPr>
            <a:spLocks noChangeShapeType="1"/>
          </p:cNvSpPr>
          <p:nvPr/>
        </p:nvSpPr>
        <p:spPr bwMode="auto">
          <a:xfrm>
            <a:off x="5867400" y="3716338"/>
            <a:ext cx="6842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38" name="Rectangle 2082"/>
          <p:cNvSpPr>
            <a:spLocks noChangeArrowheads="1"/>
          </p:cNvSpPr>
          <p:nvPr/>
        </p:nvSpPr>
        <p:spPr bwMode="auto">
          <a:xfrm>
            <a:off x="1547813" y="3716338"/>
            <a:ext cx="342900" cy="5794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sz="3200" i="1"/>
              <a:t>z</a:t>
            </a:r>
          </a:p>
        </p:txBody>
      </p:sp>
      <p:sp>
        <p:nvSpPr>
          <p:cNvPr id="39" name="Line 2083"/>
          <p:cNvSpPr>
            <a:spLocks noChangeShapeType="1"/>
          </p:cNvSpPr>
          <p:nvPr/>
        </p:nvSpPr>
        <p:spPr bwMode="auto">
          <a:xfrm>
            <a:off x="6659563" y="3716338"/>
            <a:ext cx="5762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40" name="Text Box 2084"/>
          <p:cNvSpPr txBox="1">
            <a:spLocks noChangeArrowheads="1"/>
          </p:cNvSpPr>
          <p:nvPr/>
        </p:nvSpPr>
        <p:spPr bwMode="auto">
          <a:xfrm>
            <a:off x="1511300" y="5624513"/>
            <a:ext cx="1774825" cy="5191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800"/>
              <a:t>Sz</a:t>
            </a:r>
            <a:r>
              <a:rPr lang="hu-HU" sz="2800"/>
              <a:t>ín buffer</a:t>
            </a:r>
          </a:p>
        </p:txBody>
      </p:sp>
      <p:sp>
        <p:nvSpPr>
          <p:cNvPr id="41" name="Text Box 2085"/>
          <p:cNvSpPr txBox="1">
            <a:spLocks noChangeArrowheads="1"/>
          </p:cNvSpPr>
          <p:nvPr/>
        </p:nvSpPr>
        <p:spPr bwMode="auto">
          <a:xfrm>
            <a:off x="6335713" y="5553075"/>
            <a:ext cx="2365375" cy="9461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hu-HU" sz="2800"/>
              <a:t>Mélység buffer</a:t>
            </a:r>
          </a:p>
          <a:p>
            <a:pPr algn="ctr"/>
            <a:r>
              <a:rPr lang="hu-HU" sz="2800"/>
              <a:t>Z-buffer</a:t>
            </a:r>
          </a:p>
        </p:txBody>
      </p:sp>
      <p:sp>
        <p:nvSpPr>
          <p:cNvPr id="42" name="Title 4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err="1" smtClean="0"/>
              <a:t>Kompozitálás</a:t>
            </a:r>
            <a:r>
              <a:rPr lang="hu-HU" dirty="0" smtClean="0"/>
              <a:t>: </a:t>
            </a:r>
            <a:r>
              <a:rPr lang="hu-HU" dirty="0" err="1" smtClean="0"/>
              <a:t>Z-buffer</a:t>
            </a:r>
            <a:r>
              <a:rPr lang="hu-HU" dirty="0" smtClean="0"/>
              <a:t> algoritmus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2269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25" grpId="0" autoUpdateAnimBg="0"/>
      <p:bldP spid="28" grpId="0" autoUpdateAnimBg="0"/>
      <p:bldP spid="29" grpId="0" autoUpdateAnimBg="0"/>
      <p:bldP spid="30" grpId="0" animBg="1"/>
      <p:bldP spid="31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715000" cy="1143000"/>
          </a:xfrm>
        </p:spPr>
        <p:txBody>
          <a:bodyPr/>
          <a:lstStyle/>
          <a:p>
            <a:r>
              <a:rPr lang="en-US" dirty="0" err="1" smtClean="0"/>
              <a:t>Példa</a:t>
            </a:r>
            <a:r>
              <a:rPr lang="en-US" dirty="0" smtClean="0"/>
              <a:t> </a:t>
            </a:r>
            <a:r>
              <a:rPr lang="en-US" dirty="0" err="1" smtClean="0"/>
              <a:t>shader</a:t>
            </a:r>
            <a:r>
              <a:rPr lang="en-US" dirty="0" smtClean="0"/>
              <a:t>: NPR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0"/>
            <a:ext cx="57150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Cell shading</a:t>
            </a:r>
          </a:p>
          <a:p>
            <a:r>
              <a:rPr lang="en-US" dirty="0" err="1" smtClean="0"/>
              <a:t>Egy</a:t>
            </a:r>
            <a:r>
              <a:rPr lang="en-US" dirty="0" smtClean="0"/>
              <a:t> </a:t>
            </a:r>
            <a:r>
              <a:rPr lang="en-US" dirty="0" err="1" smtClean="0"/>
              <a:t>textúrában</a:t>
            </a:r>
            <a:r>
              <a:rPr lang="en-US" dirty="0" smtClean="0"/>
              <a:t> </a:t>
            </a:r>
            <a:r>
              <a:rPr lang="en-US" dirty="0" err="1" smtClean="0"/>
              <a:t>adjuk</a:t>
            </a:r>
            <a:r>
              <a:rPr lang="en-US" dirty="0" smtClean="0"/>
              <a:t> meg, </a:t>
            </a:r>
            <a:r>
              <a:rPr lang="en-US" dirty="0" err="1" smtClean="0"/>
              <a:t>hogy</a:t>
            </a:r>
            <a:r>
              <a:rPr lang="en-US" dirty="0" smtClean="0"/>
              <a:t> </a:t>
            </a:r>
            <a:r>
              <a:rPr lang="en-US" dirty="0" err="1" smtClean="0"/>
              <a:t>az</a:t>
            </a:r>
            <a:r>
              <a:rPr lang="en-US" dirty="0" smtClean="0"/>
              <a:t> </a:t>
            </a:r>
            <a:r>
              <a:rPr lang="en-US" dirty="0" err="1" smtClean="0"/>
              <a:t>egyes</a:t>
            </a:r>
            <a:r>
              <a:rPr lang="en-US" dirty="0" smtClean="0"/>
              <a:t> </a:t>
            </a:r>
            <a:r>
              <a:rPr lang="en-US" dirty="0" err="1" smtClean="0"/>
              <a:t>fényesség</a:t>
            </a:r>
            <a:r>
              <a:rPr lang="en-US" dirty="0" smtClean="0"/>
              <a:t> </a:t>
            </a:r>
            <a:r>
              <a:rPr lang="en-US" dirty="0" err="1" smtClean="0"/>
              <a:t>értékekhez</a:t>
            </a:r>
            <a:r>
              <a:rPr lang="en-US" dirty="0" smtClean="0"/>
              <a:t> </a:t>
            </a:r>
            <a:r>
              <a:rPr lang="en-US" dirty="0" err="1" smtClean="0"/>
              <a:t>milyen</a:t>
            </a:r>
            <a:r>
              <a:rPr lang="en-US" dirty="0" smtClean="0"/>
              <a:t> </a:t>
            </a:r>
            <a:r>
              <a:rPr lang="en-US" dirty="0" err="1" smtClean="0"/>
              <a:t>szín</a:t>
            </a:r>
            <a:r>
              <a:rPr lang="en-US" dirty="0" smtClean="0"/>
              <a:t> </a:t>
            </a:r>
            <a:r>
              <a:rPr lang="en-US" dirty="0" err="1" smtClean="0"/>
              <a:t>tartozzon</a:t>
            </a:r>
            <a:endParaRPr lang="en-US" dirty="0" smtClean="0"/>
          </a:p>
          <a:p>
            <a:r>
              <a:rPr lang="en-US" dirty="0" smtClean="0"/>
              <a:t>+ </a:t>
            </a:r>
            <a:r>
              <a:rPr lang="en-US" dirty="0" err="1" smtClean="0"/>
              <a:t>kontúr</a:t>
            </a:r>
            <a:endParaRPr lang="en-US" dirty="0" smtClean="0"/>
          </a:p>
          <a:p>
            <a:r>
              <a:rPr lang="en-US" dirty="0" err="1" smtClean="0"/>
              <a:t>Kell</a:t>
            </a:r>
            <a:r>
              <a:rPr lang="en-US" dirty="0" smtClean="0"/>
              <a:t> </a:t>
            </a:r>
            <a:r>
              <a:rPr lang="en-US" dirty="0" err="1" smtClean="0"/>
              <a:t>egy</a:t>
            </a:r>
            <a:r>
              <a:rPr lang="en-US" dirty="0" smtClean="0"/>
              <a:t> </a:t>
            </a:r>
            <a:r>
              <a:rPr lang="en-US" dirty="0" err="1" smtClean="0"/>
              <a:t>ilyen</a:t>
            </a:r>
            <a:r>
              <a:rPr lang="en-US" dirty="0" smtClean="0"/>
              <a:t> </a:t>
            </a:r>
            <a:r>
              <a:rPr lang="en-US" dirty="0" err="1" smtClean="0"/>
              <a:t>textúra</a:t>
            </a:r>
            <a:r>
              <a:rPr lang="en-US" dirty="0" smtClean="0"/>
              <a:t>: ColorMap1.png</a:t>
            </a:r>
          </a:p>
          <a:p>
            <a:r>
              <a:rPr lang="en-US" dirty="0" smtClean="0"/>
              <a:t>Import </a:t>
            </a:r>
            <a:r>
              <a:rPr lang="en-US" dirty="0" err="1" smtClean="0"/>
              <a:t>tulajdonságoknál</a:t>
            </a:r>
            <a:r>
              <a:rPr lang="en-US" dirty="0" smtClean="0"/>
              <a:t> </a:t>
            </a:r>
            <a:r>
              <a:rPr lang="en-US" dirty="0" err="1" smtClean="0"/>
              <a:t>fontos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Wrap mode: Clamp</a:t>
            </a:r>
          </a:p>
          <a:p>
            <a:pPr lvl="1"/>
            <a:r>
              <a:rPr lang="en-US" dirty="0" smtClean="0"/>
              <a:t>Filter mode: point</a:t>
            </a:r>
            <a:endParaRPr lang="hu-HU" dirty="0"/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5791200"/>
            <a:ext cx="42672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7" name="Szövegdoboz 6"/>
          <p:cNvSpPr txBox="1"/>
          <p:nvPr/>
        </p:nvSpPr>
        <p:spPr>
          <a:xfrm>
            <a:off x="381000" y="6400800"/>
            <a:ext cx="661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sötét</a:t>
            </a:r>
            <a:endParaRPr lang="hu-HU" dirty="0"/>
          </a:p>
        </p:txBody>
      </p:sp>
      <p:sp>
        <p:nvSpPr>
          <p:cNvPr id="8" name="Szövegdoboz 7"/>
          <p:cNvSpPr txBox="1"/>
          <p:nvPr/>
        </p:nvSpPr>
        <p:spPr>
          <a:xfrm>
            <a:off x="4343400" y="6399216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világos</a:t>
            </a:r>
            <a:endParaRPr lang="hu-HU" dirty="0"/>
          </a:p>
        </p:txBody>
      </p:sp>
      <p:cxnSp>
        <p:nvCxnSpPr>
          <p:cNvPr id="10" name="Egyenes összekötő nyíllal 9"/>
          <p:cNvCxnSpPr>
            <a:stCxn id="7" idx="3"/>
            <a:endCxn id="8" idx="1"/>
          </p:cNvCxnSpPr>
          <p:nvPr/>
        </p:nvCxnSpPr>
        <p:spPr>
          <a:xfrm flipV="1">
            <a:off x="1042848" y="6583882"/>
            <a:ext cx="3300552" cy="15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4638"/>
            <a:ext cx="2909388" cy="6179376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/>
          <a:lstStyle/>
          <a:p>
            <a:r>
              <a:rPr lang="en-US" dirty="0" smtClean="0"/>
              <a:t>NPR </a:t>
            </a:r>
            <a:r>
              <a:rPr lang="en-US" dirty="0" err="1" smtClean="0"/>
              <a:t>Shader</a:t>
            </a:r>
            <a:r>
              <a:rPr lang="en-US" dirty="0" smtClean="0"/>
              <a:t> I.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838200"/>
            <a:ext cx="8077200" cy="5867400"/>
          </a:xfrm>
        </p:spPr>
        <p:txBody>
          <a:bodyPr>
            <a:normAutofit fontScale="47500" lnSpcReduction="20000"/>
          </a:bodyPr>
          <a:lstStyle/>
          <a:p>
            <a:pPr>
              <a:buNone/>
            </a:pPr>
            <a:r>
              <a:rPr lang="hu-HU" dirty="0" err="1"/>
              <a:t>Shader</a:t>
            </a:r>
            <a:r>
              <a:rPr lang="hu-HU" dirty="0"/>
              <a:t> "</a:t>
            </a:r>
            <a:r>
              <a:rPr lang="hu-HU" dirty="0" err="1" smtClean="0"/>
              <a:t>Custom</a:t>
            </a:r>
            <a:r>
              <a:rPr lang="hu-HU" dirty="0" smtClean="0"/>
              <a:t>/</a:t>
            </a:r>
            <a:r>
              <a:rPr lang="hu-HU" dirty="0" err="1" smtClean="0"/>
              <a:t>NPRShader</a:t>
            </a:r>
            <a:r>
              <a:rPr lang="hu-HU" dirty="0" smtClean="0"/>
              <a:t>" </a:t>
            </a:r>
            <a:r>
              <a:rPr lang="hu-HU" dirty="0"/>
              <a:t>{</a:t>
            </a:r>
            <a:endParaRPr lang="en-US" dirty="0"/>
          </a:p>
          <a:p>
            <a:pPr>
              <a:buNone/>
            </a:pPr>
            <a:r>
              <a:rPr lang="hu-HU" dirty="0" err="1"/>
              <a:t>Properties</a:t>
            </a:r>
            <a:r>
              <a:rPr lang="hu-HU" dirty="0"/>
              <a:t> {</a:t>
            </a:r>
            <a:endParaRPr lang="en-US" dirty="0"/>
          </a:p>
          <a:p>
            <a:pPr>
              <a:buNone/>
            </a:pPr>
            <a:r>
              <a:rPr lang="hu-HU" dirty="0"/>
              <a:t>		[</a:t>
            </a:r>
            <a:r>
              <a:rPr lang="hu-HU" dirty="0" err="1"/>
              <a:t>NoScaleOffset</a:t>
            </a:r>
            <a:r>
              <a:rPr lang="hu-HU" dirty="0"/>
              <a:t>] _</a:t>
            </a:r>
            <a:r>
              <a:rPr lang="hu-HU" dirty="0" err="1"/>
              <a:t>ColorMap</a:t>
            </a:r>
            <a:r>
              <a:rPr lang="hu-HU" dirty="0"/>
              <a:t>("</a:t>
            </a:r>
            <a:r>
              <a:rPr lang="hu-HU" dirty="0" err="1"/>
              <a:t>Color</a:t>
            </a:r>
            <a:r>
              <a:rPr lang="hu-HU" dirty="0"/>
              <a:t>", 2D) = "" {}</a:t>
            </a:r>
            <a:endParaRPr lang="en-US" dirty="0"/>
          </a:p>
          <a:p>
            <a:pPr>
              <a:buNone/>
            </a:pPr>
            <a:r>
              <a:rPr lang="hu-HU" dirty="0"/>
              <a:t>		_</a:t>
            </a:r>
            <a:r>
              <a:rPr lang="hu-HU" dirty="0" err="1"/>
              <a:t>ContourSize</a:t>
            </a:r>
            <a:r>
              <a:rPr lang="hu-HU" dirty="0"/>
              <a:t> ("</a:t>
            </a:r>
            <a:r>
              <a:rPr lang="hu-HU" dirty="0" err="1"/>
              <a:t>Contour</a:t>
            </a:r>
            <a:r>
              <a:rPr lang="hu-HU" dirty="0"/>
              <a:t> </a:t>
            </a:r>
            <a:r>
              <a:rPr lang="hu-HU" dirty="0" err="1"/>
              <a:t>Size</a:t>
            </a:r>
            <a:r>
              <a:rPr lang="hu-HU" dirty="0"/>
              <a:t>", </a:t>
            </a:r>
            <a:r>
              <a:rPr lang="hu-HU" dirty="0" err="1"/>
              <a:t>Range</a:t>
            </a:r>
            <a:r>
              <a:rPr lang="hu-HU" dirty="0"/>
              <a:t>(0,1)) = 0.1</a:t>
            </a:r>
            <a:endParaRPr lang="en-US" dirty="0"/>
          </a:p>
          <a:p>
            <a:pPr>
              <a:buNone/>
            </a:pPr>
            <a:r>
              <a:rPr lang="hu-HU" dirty="0"/>
              <a:t>	}</a:t>
            </a:r>
            <a:endParaRPr lang="en-US" dirty="0"/>
          </a:p>
          <a:p>
            <a:pPr>
              <a:buNone/>
            </a:pPr>
            <a:r>
              <a:rPr lang="hu-HU" dirty="0"/>
              <a:t>	</a:t>
            </a:r>
            <a:r>
              <a:rPr lang="hu-HU" dirty="0" err="1"/>
              <a:t>SubShader</a:t>
            </a:r>
            <a:r>
              <a:rPr lang="hu-HU" dirty="0"/>
              <a:t>{</a:t>
            </a:r>
            <a:endParaRPr lang="en-US" dirty="0"/>
          </a:p>
          <a:p>
            <a:pPr>
              <a:buNone/>
            </a:pPr>
            <a:r>
              <a:rPr lang="hu-HU" dirty="0"/>
              <a:t>		</a:t>
            </a:r>
            <a:r>
              <a:rPr lang="hu-HU" dirty="0" err="1"/>
              <a:t>Tags</a:t>
            </a:r>
            <a:r>
              <a:rPr lang="hu-HU" dirty="0"/>
              <a:t> { "</a:t>
            </a:r>
            <a:r>
              <a:rPr lang="hu-HU" dirty="0" err="1"/>
              <a:t>Queue</a:t>
            </a:r>
            <a:r>
              <a:rPr lang="hu-HU" dirty="0"/>
              <a:t>" = "</a:t>
            </a:r>
            <a:r>
              <a:rPr lang="hu-HU" dirty="0" err="1"/>
              <a:t>Geometry</a:t>
            </a:r>
            <a:r>
              <a:rPr lang="hu-HU" dirty="0"/>
              <a:t>"}</a:t>
            </a:r>
            <a:endParaRPr lang="en-US" dirty="0"/>
          </a:p>
          <a:p>
            <a:pPr>
              <a:buNone/>
            </a:pPr>
            <a:r>
              <a:rPr lang="hu-HU" dirty="0"/>
              <a:t>		</a:t>
            </a:r>
            <a:r>
              <a:rPr lang="hu-HU" dirty="0" err="1"/>
              <a:t>Pass</a:t>
            </a:r>
            <a:endParaRPr lang="en-US" dirty="0"/>
          </a:p>
          <a:p>
            <a:pPr>
              <a:buNone/>
            </a:pPr>
            <a:r>
              <a:rPr lang="hu-HU" dirty="0"/>
              <a:t>		{</a:t>
            </a:r>
            <a:endParaRPr lang="en-US" dirty="0"/>
          </a:p>
          <a:p>
            <a:pPr>
              <a:buNone/>
            </a:pPr>
            <a:r>
              <a:rPr lang="hu-HU" dirty="0"/>
              <a:t>			</a:t>
            </a:r>
            <a:r>
              <a:rPr lang="hu-HU" dirty="0" err="1"/>
              <a:t>Tags</a:t>
            </a:r>
            <a:r>
              <a:rPr lang="hu-HU" dirty="0"/>
              <a:t>{ "</a:t>
            </a:r>
            <a:r>
              <a:rPr lang="hu-HU" dirty="0" err="1"/>
              <a:t>LightMode</a:t>
            </a:r>
            <a:r>
              <a:rPr lang="hu-HU" dirty="0"/>
              <a:t>" = </a:t>
            </a:r>
            <a:r>
              <a:rPr lang="hu-HU" dirty="0">
                <a:solidFill>
                  <a:srgbClr val="FF0000"/>
                </a:solidFill>
              </a:rPr>
              <a:t>"</a:t>
            </a:r>
            <a:r>
              <a:rPr lang="hu-HU" dirty="0" err="1">
                <a:solidFill>
                  <a:srgbClr val="FF0000"/>
                </a:solidFill>
              </a:rPr>
              <a:t>ForwardBase</a:t>
            </a:r>
            <a:r>
              <a:rPr lang="hu-HU" dirty="0">
                <a:solidFill>
                  <a:srgbClr val="FF0000"/>
                </a:solidFill>
              </a:rPr>
              <a:t>"</a:t>
            </a:r>
            <a:r>
              <a:rPr lang="hu-HU" dirty="0"/>
              <a:t> }</a:t>
            </a:r>
            <a:endParaRPr lang="en-US" dirty="0"/>
          </a:p>
          <a:p>
            <a:pPr>
              <a:buNone/>
            </a:pPr>
            <a:r>
              <a:rPr lang="hu-HU" dirty="0"/>
              <a:t>			CGPROGRAM</a:t>
            </a:r>
            <a:endParaRPr lang="en-US" dirty="0"/>
          </a:p>
          <a:p>
            <a:pPr>
              <a:buNone/>
            </a:pPr>
            <a:r>
              <a:rPr lang="hu-HU" dirty="0"/>
              <a:t>			#</a:t>
            </a:r>
            <a:r>
              <a:rPr lang="hu-HU" dirty="0" err="1"/>
              <a:t>pragma</a:t>
            </a:r>
            <a:r>
              <a:rPr lang="hu-HU" dirty="0"/>
              <a:t> </a:t>
            </a:r>
            <a:r>
              <a:rPr lang="hu-HU" dirty="0" err="1"/>
              <a:t>target</a:t>
            </a:r>
            <a:r>
              <a:rPr lang="hu-HU" dirty="0"/>
              <a:t> 3.0</a:t>
            </a:r>
            <a:endParaRPr lang="en-US" dirty="0"/>
          </a:p>
          <a:p>
            <a:pPr>
              <a:buNone/>
            </a:pPr>
            <a:r>
              <a:rPr lang="hu-HU" dirty="0"/>
              <a:t>			#</a:t>
            </a:r>
            <a:r>
              <a:rPr lang="hu-HU" dirty="0" err="1"/>
              <a:t>pragma</a:t>
            </a:r>
            <a:r>
              <a:rPr lang="hu-HU" dirty="0"/>
              <a:t> </a:t>
            </a:r>
            <a:r>
              <a:rPr lang="hu-HU" dirty="0" err="1"/>
              <a:t>vertex</a:t>
            </a:r>
            <a:r>
              <a:rPr lang="hu-HU" dirty="0"/>
              <a:t> </a:t>
            </a:r>
            <a:r>
              <a:rPr lang="hu-HU" dirty="0" err="1"/>
              <a:t>mainVS</a:t>
            </a:r>
            <a:endParaRPr lang="en-US" dirty="0"/>
          </a:p>
          <a:p>
            <a:pPr>
              <a:buNone/>
            </a:pPr>
            <a:r>
              <a:rPr lang="hu-HU" dirty="0"/>
              <a:t>			#</a:t>
            </a:r>
            <a:r>
              <a:rPr lang="hu-HU" dirty="0" err="1"/>
              <a:t>pragma</a:t>
            </a:r>
            <a:r>
              <a:rPr lang="hu-HU" dirty="0"/>
              <a:t> </a:t>
            </a:r>
            <a:r>
              <a:rPr lang="hu-HU" dirty="0" err="1"/>
              <a:t>fragment</a:t>
            </a:r>
            <a:r>
              <a:rPr lang="hu-HU" dirty="0"/>
              <a:t> </a:t>
            </a:r>
            <a:r>
              <a:rPr lang="hu-HU" dirty="0" err="1"/>
              <a:t>mainPS</a:t>
            </a:r>
            <a:endParaRPr lang="en-US" dirty="0"/>
          </a:p>
          <a:p>
            <a:pPr>
              <a:buNone/>
            </a:pPr>
            <a:r>
              <a:rPr lang="hu-HU" dirty="0"/>
              <a:t>			</a:t>
            </a:r>
            <a:endParaRPr lang="en-US" dirty="0"/>
          </a:p>
          <a:p>
            <a:pPr>
              <a:buNone/>
            </a:pPr>
            <a:r>
              <a:rPr lang="hu-HU" dirty="0"/>
              <a:t>			uniform sampler2D _</a:t>
            </a:r>
            <a:r>
              <a:rPr lang="hu-HU" dirty="0" err="1"/>
              <a:t>ColorMap</a:t>
            </a:r>
            <a:r>
              <a:rPr lang="hu-HU" dirty="0"/>
              <a:t>;</a:t>
            </a:r>
            <a:endParaRPr lang="en-US" dirty="0"/>
          </a:p>
          <a:p>
            <a:pPr>
              <a:buNone/>
            </a:pPr>
            <a:r>
              <a:rPr lang="hu-HU" dirty="0"/>
              <a:t>			</a:t>
            </a:r>
            <a:r>
              <a:rPr lang="hu-HU" dirty="0" err="1"/>
              <a:t>float</a:t>
            </a:r>
            <a:r>
              <a:rPr lang="hu-HU" dirty="0"/>
              <a:t> _</a:t>
            </a:r>
            <a:r>
              <a:rPr lang="hu-HU" dirty="0" err="1"/>
              <a:t>ContourSize</a:t>
            </a:r>
            <a:r>
              <a:rPr lang="hu-HU" dirty="0"/>
              <a:t>;</a:t>
            </a:r>
            <a:endParaRPr lang="en-US" dirty="0"/>
          </a:p>
          <a:p>
            <a:pPr>
              <a:buNone/>
            </a:pPr>
            <a:r>
              <a:rPr lang="hu-HU" dirty="0"/>
              <a:t> </a:t>
            </a:r>
            <a:endParaRPr lang="en-US" dirty="0"/>
          </a:p>
          <a:p>
            <a:pPr>
              <a:buNone/>
            </a:pPr>
            <a:r>
              <a:rPr lang="hu-HU" dirty="0"/>
              <a:t>			</a:t>
            </a:r>
            <a:r>
              <a:rPr lang="hu-HU" dirty="0" err="1"/>
              <a:t>struct</a:t>
            </a:r>
            <a:r>
              <a:rPr lang="hu-HU" dirty="0"/>
              <a:t> VS_OUT</a:t>
            </a:r>
            <a:endParaRPr lang="en-US" dirty="0"/>
          </a:p>
          <a:p>
            <a:pPr>
              <a:buNone/>
            </a:pPr>
            <a:r>
              <a:rPr lang="hu-HU" dirty="0"/>
              <a:t>			{</a:t>
            </a:r>
            <a:endParaRPr lang="en-US" dirty="0"/>
          </a:p>
          <a:p>
            <a:pPr>
              <a:buNone/>
            </a:pPr>
            <a:r>
              <a:rPr lang="hu-HU" dirty="0"/>
              <a:t>				float4 </a:t>
            </a:r>
            <a:r>
              <a:rPr lang="hu-HU" dirty="0" err="1"/>
              <a:t>hPos</a:t>
            </a:r>
            <a:r>
              <a:rPr lang="hu-HU" dirty="0"/>
              <a:t> : SV_</a:t>
            </a:r>
            <a:r>
              <a:rPr lang="hu-HU" dirty="0" err="1"/>
              <a:t>Position</a:t>
            </a:r>
            <a:r>
              <a:rPr lang="hu-HU" dirty="0"/>
              <a:t>;</a:t>
            </a:r>
            <a:endParaRPr lang="en-US" dirty="0"/>
          </a:p>
          <a:p>
            <a:pPr>
              <a:buNone/>
            </a:pPr>
            <a:r>
              <a:rPr lang="hu-HU" dirty="0"/>
              <a:t>				float3 N : NORMAL;</a:t>
            </a:r>
            <a:endParaRPr lang="en-US" dirty="0"/>
          </a:p>
          <a:p>
            <a:pPr>
              <a:buNone/>
            </a:pPr>
            <a:r>
              <a:rPr lang="hu-HU" dirty="0"/>
              <a:t>				float3 L : TEXCOORD1;</a:t>
            </a:r>
            <a:endParaRPr lang="en-US" dirty="0"/>
          </a:p>
          <a:p>
            <a:pPr>
              <a:buNone/>
            </a:pPr>
            <a:r>
              <a:rPr lang="hu-HU" dirty="0"/>
              <a:t>				float3 V : TEXCOORD2;</a:t>
            </a:r>
            <a:endParaRPr lang="en-US" dirty="0"/>
          </a:p>
          <a:p>
            <a:pPr>
              <a:buNone/>
            </a:pPr>
            <a:r>
              <a:rPr lang="hu-HU" dirty="0"/>
              <a:t>			};</a:t>
            </a:r>
            <a:endParaRPr lang="en-US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0" y="0"/>
            <a:ext cx="8991600" cy="6858000"/>
          </a:xfrm>
        </p:spPr>
        <p:txBody>
          <a:bodyPr>
            <a:normAutofit fontScale="40000" lnSpcReduction="20000"/>
          </a:bodyPr>
          <a:lstStyle/>
          <a:p>
            <a:pPr>
              <a:buNone/>
            </a:pPr>
            <a:r>
              <a:rPr lang="en-US" dirty="0" smtClean="0"/>
              <a:t>			</a:t>
            </a:r>
            <a:r>
              <a:rPr lang="hu-HU" dirty="0" smtClean="0"/>
              <a:t>VS_OUT </a:t>
            </a:r>
            <a:r>
              <a:rPr lang="hu-HU" dirty="0" err="1"/>
              <a:t>mainVS</a:t>
            </a:r>
            <a:r>
              <a:rPr lang="hu-HU" dirty="0"/>
              <a:t>(float4 </a:t>
            </a:r>
            <a:r>
              <a:rPr lang="hu-HU" dirty="0" err="1"/>
              <a:t>position</a:t>
            </a:r>
            <a:r>
              <a:rPr lang="hu-HU" dirty="0"/>
              <a:t> : POSITION,</a:t>
            </a:r>
            <a:endParaRPr lang="en-US" dirty="0"/>
          </a:p>
          <a:p>
            <a:pPr>
              <a:buNone/>
            </a:pPr>
            <a:r>
              <a:rPr lang="hu-HU" dirty="0"/>
              <a:t>			float3 </a:t>
            </a:r>
            <a:r>
              <a:rPr lang="hu-HU" dirty="0" err="1"/>
              <a:t>normal</a:t>
            </a:r>
            <a:r>
              <a:rPr lang="hu-HU" dirty="0"/>
              <a:t> : NORMAL,</a:t>
            </a:r>
            <a:endParaRPr lang="en-US" dirty="0"/>
          </a:p>
          <a:p>
            <a:pPr>
              <a:buNone/>
            </a:pPr>
            <a:r>
              <a:rPr lang="hu-HU" dirty="0"/>
              <a:t>			float2 </a:t>
            </a:r>
            <a:r>
              <a:rPr lang="hu-HU" dirty="0" err="1"/>
              <a:t>texCoord</a:t>
            </a:r>
            <a:r>
              <a:rPr lang="hu-HU" dirty="0"/>
              <a:t> : TEXCOORD</a:t>
            </a:r>
            <a:endParaRPr lang="en-US" dirty="0"/>
          </a:p>
          <a:p>
            <a:pPr>
              <a:buNone/>
            </a:pPr>
            <a:r>
              <a:rPr lang="hu-HU" dirty="0"/>
              <a:t>			)</a:t>
            </a:r>
            <a:endParaRPr lang="en-US" dirty="0"/>
          </a:p>
          <a:p>
            <a:pPr>
              <a:buNone/>
            </a:pPr>
            <a:r>
              <a:rPr lang="hu-HU" dirty="0"/>
              <a:t>			{</a:t>
            </a:r>
            <a:endParaRPr lang="en-US" dirty="0"/>
          </a:p>
          <a:p>
            <a:pPr>
              <a:buNone/>
            </a:pPr>
            <a:r>
              <a:rPr lang="hu-HU" dirty="0"/>
              <a:t>				VS_OUT </a:t>
            </a:r>
            <a:r>
              <a:rPr lang="hu-HU" dirty="0" err="1"/>
              <a:t>OUT</a:t>
            </a:r>
            <a:r>
              <a:rPr lang="hu-HU" dirty="0"/>
              <a:t> = (VS_OUT) 0;</a:t>
            </a:r>
            <a:endParaRPr lang="en-US" dirty="0"/>
          </a:p>
          <a:p>
            <a:pPr>
              <a:buNone/>
            </a:pPr>
            <a:r>
              <a:rPr lang="hu-HU" dirty="0"/>
              <a:t>				</a:t>
            </a:r>
            <a:r>
              <a:rPr lang="hu-HU" dirty="0" err="1"/>
              <a:t>OUT.hPos</a:t>
            </a:r>
            <a:r>
              <a:rPr lang="hu-HU" dirty="0"/>
              <a:t> = </a:t>
            </a:r>
            <a:r>
              <a:rPr lang="hu-HU" dirty="0" err="1"/>
              <a:t>UnityObjectToClipPos</a:t>
            </a:r>
            <a:r>
              <a:rPr lang="hu-HU" dirty="0"/>
              <a:t>(</a:t>
            </a:r>
            <a:r>
              <a:rPr lang="hu-HU" dirty="0" err="1"/>
              <a:t>position</a:t>
            </a:r>
            <a:r>
              <a:rPr lang="hu-HU" dirty="0"/>
              <a:t>);</a:t>
            </a:r>
            <a:endParaRPr lang="en-US" dirty="0"/>
          </a:p>
          <a:p>
            <a:pPr>
              <a:buNone/>
            </a:pPr>
            <a:r>
              <a:rPr lang="hu-HU" dirty="0"/>
              <a:t>				float3 </a:t>
            </a:r>
            <a:r>
              <a:rPr lang="hu-HU" dirty="0" err="1"/>
              <a:t>wPos</a:t>
            </a:r>
            <a:r>
              <a:rPr lang="hu-HU" dirty="0"/>
              <a:t> = </a:t>
            </a:r>
            <a:r>
              <a:rPr lang="hu-HU" dirty="0" err="1"/>
              <a:t>mul</a:t>
            </a:r>
            <a:r>
              <a:rPr lang="hu-HU" dirty="0"/>
              <a:t>(</a:t>
            </a:r>
            <a:r>
              <a:rPr lang="hu-HU" dirty="0" err="1"/>
              <a:t>unity_ObjectToWorld</a:t>
            </a:r>
            <a:r>
              <a:rPr lang="hu-HU" dirty="0"/>
              <a:t>, </a:t>
            </a:r>
            <a:r>
              <a:rPr lang="hu-HU" dirty="0" err="1"/>
              <a:t>position</a:t>
            </a:r>
            <a:r>
              <a:rPr lang="hu-HU" dirty="0"/>
              <a:t>).</a:t>
            </a:r>
            <a:r>
              <a:rPr lang="hu-HU" dirty="0" err="1"/>
              <a:t>xyz</a:t>
            </a:r>
            <a:r>
              <a:rPr lang="hu-HU" dirty="0"/>
              <a:t>;</a:t>
            </a:r>
            <a:endParaRPr lang="en-US" dirty="0"/>
          </a:p>
          <a:p>
            <a:pPr>
              <a:buNone/>
            </a:pPr>
            <a:r>
              <a:rPr lang="hu-HU" dirty="0"/>
              <a:t>				float3 </a:t>
            </a:r>
            <a:r>
              <a:rPr lang="hu-HU" dirty="0" err="1"/>
              <a:t>wNormal</a:t>
            </a:r>
            <a:r>
              <a:rPr lang="hu-HU" dirty="0"/>
              <a:t> = </a:t>
            </a:r>
            <a:r>
              <a:rPr lang="hu-HU" dirty="0" err="1"/>
              <a:t>mul</a:t>
            </a:r>
            <a:r>
              <a:rPr lang="hu-HU" dirty="0"/>
              <a:t>(float4(</a:t>
            </a:r>
            <a:r>
              <a:rPr lang="hu-HU" dirty="0" err="1"/>
              <a:t>normal</a:t>
            </a:r>
            <a:r>
              <a:rPr lang="hu-HU" dirty="0"/>
              <a:t>, 0), </a:t>
            </a:r>
            <a:r>
              <a:rPr lang="hu-HU" dirty="0" err="1"/>
              <a:t>unity_WorldToObject</a:t>
            </a:r>
            <a:r>
              <a:rPr lang="hu-HU" dirty="0"/>
              <a:t>).</a:t>
            </a:r>
            <a:r>
              <a:rPr lang="hu-HU" dirty="0" err="1"/>
              <a:t>xyz</a:t>
            </a:r>
            <a:r>
              <a:rPr lang="hu-HU" dirty="0"/>
              <a:t>;</a:t>
            </a:r>
            <a:endParaRPr lang="en-US" dirty="0"/>
          </a:p>
          <a:p>
            <a:pPr>
              <a:buNone/>
            </a:pPr>
            <a:r>
              <a:rPr lang="hu-HU" dirty="0"/>
              <a:t>				OUT.N = </a:t>
            </a:r>
            <a:r>
              <a:rPr lang="hu-HU" dirty="0" err="1"/>
              <a:t>normalize</a:t>
            </a:r>
            <a:r>
              <a:rPr lang="hu-HU" dirty="0"/>
              <a:t>(</a:t>
            </a:r>
            <a:r>
              <a:rPr lang="hu-HU" dirty="0" err="1"/>
              <a:t>wNormal</a:t>
            </a:r>
            <a:r>
              <a:rPr lang="hu-HU" dirty="0"/>
              <a:t>);</a:t>
            </a:r>
            <a:endParaRPr lang="en-US" dirty="0"/>
          </a:p>
          <a:p>
            <a:pPr>
              <a:buNone/>
            </a:pPr>
            <a:r>
              <a:rPr lang="hu-HU" dirty="0"/>
              <a:t>				OUT.L = </a:t>
            </a:r>
            <a:r>
              <a:rPr lang="hu-HU" dirty="0" err="1"/>
              <a:t>normalize</a:t>
            </a:r>
            <a:r>
              <a:rPr lang="hu-HU" dirty="0"/>
              <a:t>(_WorldSpaceLightPos0.xyz - </a:t>
            </a:r>
            <a:r>
              <a:rPr lang="hu-HU" dirty="0" err="1"/>
              <a:t>wPos</a:t>
            </a:r>
            <a:r>
              <a:rPr lang="hu-HU" dirty="0"/>
              <a:t> * _WorldSpaceLightPos0.w);</a:t>
            </a:r>
            <a:endParaRPr lang="en-US" dirty="0"/>
          </a:p>
          <a:p>
            <a:pPr>
              <a:buNone/>
            </a:pPr>
            <a:r>
              <a:rPr lang="hu-HU" dirty="0"/>
              <a:t>				OUT.V = </a:t>
            </a:r>
            <a:r>
              <a:rPr lang="hu-HU" dirty="0" err="1"/>
              <a:t>normalize</a:t>
            </a:r>
            <a:r>
              <a:rPr lang="hu-HU" dirty="0"/>
              <a:t>(_</a:t>
            </a:r>
            <a:r>
              <a:rPr lang="hu-HU" dirty="0" err="1"/>
              <a:t>WorldSpaceCameraPos.xyz</a:t>
            </a:r>
            <a:r>
              <a:rPr lang="hu-HU" dirty="0"/>
              <a:t> - </a:t>
            </a:r>
            <a:r>
              <a:rPr lang="hu-HU" dirty="0" err="1"/>
              <a:t>wPos</a:t>
            </a:r>
            <a:r>
              <a:rPr lang="hu-HU" dirty="0"/>
              <a:t>);</a:t>
            </a:r>
            <a:endParaRPr lang="en-US" dirty="0"/>
          </a:p>
          <a:p>
            <a:pPr>
              <a:buNone/>
            </a:pPr>
            <a:r>
              <a:rPr lang="hu-HU" dirty="0"/>
              <a:t>				</a:t>
            </a:r>
            <a:r>
              <a:rPr lang="hu-HU" dirty="0" err="1"/>
              <a:t>return</a:t>
            </a:r>
            <a:r>
              <a:rPr lang="hu-HU" dirty="0"/>
              <a:t> OUT;</a:t>
            </a:r>
            <a:endParaRPr lang="en-US" dirty="0"/>
          </a:p>
          <a:p>
            <a:pPr>
              <a:buNone/>
            </a:pPr>
            <a:r>
              <a:rPr lang="hu-HU" dirty="0"/>
              <a:t>			}</a:t>
            </a:r>
            <a:endParaRPr lang="en-US" dirty="0"/>
          </a:p>
          <a:p>
            <a:pPr>
              <a:buNone/>
            </a:pPr>
            <a:r>
              <a:rPr lang="hu-HU" dirty="0"/>
              <a:t>			</a:t>
            </a:r>
            <a:endParaRPr lang="en-US" dirty="0"/>
          </a:p>
          <a:p>
            <a:pPr>
              <a:buNone/>
            </a:pPr>
            <a:r>
              <a:rPr lang="hu-HU" dirty="0"/>
              <a:t>			float4 </a:t>
            </a:r>
            <a:r>
              <a:rPr lang="hu-HU" dirty="0" err="1"/>
              <a:t>mainPS</a:t>
            </a:r>
            <a:r>
              <a:rPr lang="hu-HU" dirty="0"/>
              <a:t>(VS_OUT IN) : SV_</a:t>
            </a:r>
            <a:r>
              <a:rPr lang="hu-HU" dirty="0" err="1"/>
              <a:t>Target</a:t>
            </a:r>
            <a:endParaRPr lang="en-US" dirty="0"/>
          </a:p>
          <a:p>
            <a:pPr>
              <a:buNone/>
            </a:pPr>
            <a:r>
              <a:rPr lang="hu-HU" dirty="0"/>
              <a:t>			{</a:t>
            </a:r>
            <a:endParaRPr lang="en-US" dirty="0"/>
          </a:p>
          <a:p>
            <a:pPr>
              <a:buNone/>
            </a:pPr>
            <a:r>
              <a:rPr lang="hu-HU" dirty="0"/>
              <a:t>				float3 N = </a:t>
            </a:r>
            <a:r>
              <a:rPr lang="hu-HU" dirty="0" err="1"/>
              <a:t>normalize</a:t>
            </a:r>
            <a:r>
              <a:rPr lang="hu-HU" dirty="0"/>
              <a:t>(IN.N);</a:t>
            </a:r>
            <a:endParaRPr lang="en-US" dirty="0"/>
          </a:p>
          <a:p>
            <a:pPr>
              <a:buNone/>
            </a:pPr>
            <a:r>
              <a:rPr lang="hu-HU" dirty="0"/>
              <a:t>				float3 L = </a:t>
            </a:r>
            <a:r>
              <a:rPr lang="hu-HU" dirty="0" err="1"/>
              <a:t>normalize</a:t>
            </a:r>
            <a:r>
              <a:rPr lang="hu-HU" dirty="0"/>
              <a:t>(IN.L);	</a:t>
            </a:r>
            <a:endParaRPr lang="en-US" dirty="0"/>
          </a:p>
          <a:p>
            <a:pPr>
              <a:buNone/>
            </a:pPr>
            <a:r>
              <a:rPr lang="hu-HU" dirty="0"/>
              <a:t>				float3 V = </a:t>
            </a:r>
            <a:r>
              <a:rPr lang="hu-HU" dirty="0" err="1"/>
              <a:t>normalize</a:t>
            </a:r>
            <a:r>
              <a:rPr lang="hu-HU" dirty="0"/>
              <a:t>(IN.V);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u-HU" dirty="0"/>
              <a:t>				</a:t>
            </a:r>
            <a:r>
              <a:rPr lang="hu-HU" dirty="0" err="1"/>
              <a:t>float</a:t>
            </a:r>
            <a:r>
              <a:rPr lang="hu-HU" dirty="0"/>
              <a:t> </a:t>
            </a:r>
            <a:r>
              <a:rPr lang="hu-HU" dirty="0" err="1"/>
              <a:t>NdL</a:t>
            </a:r>
            <a:r>
              <a:rPr lang="hu-HU" dirty="0"/>
              <a:t> = </a:t>
            </a:r>
            <a:r>
              <a:rPr lang="hu-HU" dirty="0" err="1"/>
              <a:t>max</a:t>
            </a:r>
            <a:r>
              <a:rPr lang="hu-HU" dirty="0"/>
              <a:t>(0,</a:t>
            </a:r>
            <a:r>
              <a:rPr lang="hu-HU" dirty="0" err="1"/>
              <a:t>dot</a:t>
            </a:r>
            <a:r>
              <a:rPr lang="hu-HU" dirty="0"/>
              <a:t>(L, N));</a:t>
            </a:r>
            <a:endParaRPr lang="en-US" dirty="0"/>
          </a:p>
          <a:p>
            <a:pPr>
              <a:buNone/>
            </a:pPr>
            <a:r>
              <a:rPr lang="hu-HU" dirty="0"/>
              <a:t>				float3 </a:t>
            </a:r>
            <a:r>
              <a:rPr lang="hu-HU" dirty="0" err="1"/>
              <a:t>albedo</a:t>
            </a:r>
            <a:r>
              <a:rPr lang="hu-HU" dirty="0"/>
              <a:t> = tex2D(_</a:t>
            </a:r>
            <a:r>
              <a:rPr lang="hu-HU" dirty="0" err="1"/>
              <a:t>ColorMap</a:t>
            </a:r>
            <a:r>
              <a:rPr lang="hu-HU" dirty="0"/>
              <a:t>, </a:t>
            </a:r>
            <a:r>
              <a:rPr lang="hu-HU" dirty="0">
                <a:solidFill>
                  <a:srgbClr val="FF0000"/>
                </a:solidFill>
              </a:rPr>
              <a:t>float2(</a:t>
            </a:r>
            <a:r>
              <a:rPr lang="hu-HU" dirty="0" err="1">
                <a:solidFill>
                  <a:srgbClr val="FF0000"/>
                </a:solidFill>
              </a:rPr>
              <a:t>NdL</a:t>
            </a:r>
            <a:r>
              <a:rPr lang="hu-HU" dirty="0">
                <a:solidFill>
                  <a:srgbClr val="FF0000"/>
                </a:solidFill>
              </a:rPr>
              <a:t>, 0.5)</a:t>
            </a:r>
            <a:r>
              <a:rPr lang="hu-HU" dirty="0"/>
              <a:t>);</a:t>
            </a:r>
            <a:endParaRPr lang="en-US" dirty="0"/>
          </a:p>
          <a:p>
            <a:pPr>
              <a:buNone/>
            </a:pPr>
            <a:r>
              <a:rPr lang="hu-HU" dirty="0"/>
              <a:t>				</a:t>
            </a:r>
            <a:r>
              <a:rPr lang="hu-HU" dirty="0" err="1"/>
              <a:t>float</a:t>
            </a:r>
            <a:r>
              <a:rPr lang="hu-HU" dirty="0"/>
              <a:t> </a:t>
            </a:r>
            <a:r>
              <a:rPr lang="hu-HU" dirty="0" err="1"/>
              <a:t>contour</a:t>
            </a:r>
            <a:r>
              <a:rPr lang="hu-HU" dirty="0"/>
              <a:t> = </a:t>
            </a:r>
            <a:r>
              <a:rPr lang="hu-HU" dirty="0" err="1"/>
              <a:t>dot</a:t>
            </a:r>
            <a:r>
              <a:rPr lang="hu-HU" dirty="0"/>
              <a:t>(N, V) &gt; _</a:t>
            </a:r>
            <a:r>
              <a:rPr lang="hu-HU" dirty="0" err="1"/>
              <a:t>ContourSize</a:t>
            </a:r>
            <a:r>
              <a:rPr lang="hu-HU" dirty="0"/>
              <a:t>;</a:t>
            </a:r>
            <a:endParaRPr lang="en-US" dirty="0"/>
          </a:p>
          <a:p>
            <a:pPr>
              <a:buNone/>
            </a:pPr>
            <a:r>
              <a:rPr lang="hu-HU" dirty="0"/>
              <a:t>				</a:t>
            </a:r>
            <a:r>
              <a:rPr lang="hu-HU" dirty="0" err="1"/>
              <a:t>contour</a:t>
            </a:r>
            <a:r>
              <a:rPr lang="hu-HU" dirty="0"/>
              <a:t> </a:t>
            </a:r>
            <a:r>
              <a:rPr lang="hu-HU" dirty="0" smtClean="0"/>
              <a:t>*= </a:t>
            </a:r>
            <a:r>
              <a:rPr lang="hu-HU" dirty="0" err="1"/>
              <a:t>contour</a:t>
            </a:r>
            <a:r>
              <a:rPr lang="hu-HU" dirty="0"/>
              <a:t>;</a:t>
            </a:r>
            <a:endParaRPr lang="en-US" dirty="0"/>
          </a:p>
          <a:p>
            <a:pPr>
              <a:buNone/>
            </a:pPr>
            <a:r>
              <a:rPr lang="hu-HU" dirty="0"/>
              <a:t>				float3 </a:t>
            </a:r>
            <a:r>
              <a:rPr lang="hu-HU" dirty="0" err="1"/>
              <a:t>finalColor</a:t>
            </a:r>
            <a:r>
              <a:rPr lang="hu-HU" dirty="0"/>
              <a:t> = </a:t>
            </a:r>
            <a:r>
              <a:rPr lang="hu-HU" dirty="0" err="1"/>
              <a:t>albedo</a:t>
            </a:r>
            <a:r>
              <a:rPr lang="hu-HU" dirty="0"/>
              <a:t> * </a:t>
            </a:r>
            <a:r>
              <a:rPr lang="hu-HU" dirty="0" err="1"/>
              <a:t>contour</a:t>
            </a:r>
            <a:r>
              <a:rPr lang="hu-HU" dirty="0"/>
              <a:t>;</a:t>
            </a:r>
            <a:endParaRPr lang="en-US" dirty="0"/>
          </a:p>
          <a:p>
            <a:pPr>
              <a:buNone/>
            </a:pPr>
            <a:r>
              <a:rPr lang="hu-HU" dirty="0"/>
              <a:t>				</a:t>
            </a:r>
            <a:r>
              <a:rPr lang="hu-HU" dirty="0" err="1"/>
              <a:t>return</a:t>
            </a:r>
            <a:r>
              <a:rPr lang="hu-HU" dirty="0"/>
              <a:t> float4(</a:t>
            </a:r>
            <a:r>
              <a:rPr lang="hu-HU" dirty="0" err="1"/>
              <a:t>finalColor</a:t>
            </a:r>
            <a:r>
              <a:rPr lang="hu-HU" dirty="0"/>
              <a:t>, 1);</a:t>
            </a:r>
            <a:endParaRPr lang="en-US" dirty="0"/>
          </a:p>
          <a:p>
            <a:pPr>
              <a:buNone/>
            </a:pPr>
            <a:r>
              <a:rPr lang="hu-HU" dirty="0"/>
              <a:t>			}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u-HU" dirty="0"/>
              <a:t>			ENDCG</a:t>
            </a:r>
            <a:endParaRPr lang="en-US" dirty="0"/>
          </a:p>
          <a:p>
            <a:pPr>
              <a:buNone/>
            </a:pPr>
            <a:r>
              <a:rPr lang="hu-HU" dirty="0"/>
              <a:t>		}</a:t>
            </a:r>
            <a:endParaRPr lang="en-US" dirty="0"/>
          </a:p>
          <a:p>
            <a:pPr>
              <a:buNone/>
            </a:pPr>
            <a:r>
              <a:rPr lang="hu-HU" dirty="0"/>
              <a:t>	}</a:t>
            </a:r>
            <a:endParaRPr lang="en-US" dirty="0"/>
          </a:p>
          <a:p>
            <a:pPr>
              <a:buNone/>
            </a:pPr>
            <a:r>
              <a:rPr lang="hu-HU" dirty="0"/>
              <a:t>}</a:t>
            </a: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8108" y="4648200"/>
            <a:ext cx="3459692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1"/>
          <p:cNvGrpSpPr/>
          <p:nvPr/>
        </p:nvGrpSpPr>
        <p:grpSpPr>
          <a:xfrm>
            <a:off x="6629400" y="2379879"/>
            <a:ext cx="2145899" cy="2039721"/>
            <a:chOff x="6781800" y="2032736"/>
            <a:chExt cx="2145899" cy="2039721"/>
          </a:xfrm>
        </p:grpSpPr>
        <p:grpSp>
          <p:nvGrpSpPr>
            <p:cNvPr id="4" name="Csoportba foglalás 3"/>
            <p:cNvGrpSpPr/>
            <p:nvPr/>
          </p:nvGrpSpPr>
          <p:grpSpPr>
            <a:xfrm>
              <a:off x="6781800" y="2032736"/>
              <a:ext cx="2065149" cy="2039721"/>
              <a:chOff x="9166908" y="931094"/>
              <a:chExt cx="2214246" cy="2186984"/>
            </a:xfrm>
          </p:grpSpPr>
          <p:sp>
            <p:nvSpPr>
              <p:cNvPr id="5" name="Szabadkézi sokszög 4"/>
              <p:cNvSpPr/>
              <p:nvPr/>
            </p:nvSpPr>
            <p:spPr>
              <a:xfrm>
                <a:off x="9192846" y="1792898"/>
                <a:ext cx="2188308" cy="922215"/>
              </a:xfrm>
              <a:custGeom>
                <a:avLst/>
                <a:gdLst>
                  <a:gd name="connsiteX0" fmla="*/ 0 w 2188308"/>
                  <a:gd name="connsiteY0" fmla="*/ 922215 h 922215"/>
                  <a:gd name="connsiteX1" fmla="*/ 461108 w 2188308"/>
                  <a:gd name="connsiteY1" fmla="*/ 179754 h 922215"/>
                  <a:gd name="connsiteX2" fmla="*/ 1242646 w 2188308"/>
                  <a:gd name="connsiteY2" fmla="*/ 453292 h 922215"/>
                  <a:gd name="connsiteX3" fmla="*/ 2188308 w 2188308"/>
                  <a:gd name="connsiteY3" fmla="*/ 0 h 922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88308" h="922215">
                    <a:moveTo>
                      <a:pt x="0" y="922215"/>
                    </a:moveTo>
                    <a:cubicBezTo>
                      <a:pt x="127000" y="590061"/>
                      <a:pt x="254000" y="257908"/>
                      <a:pt x="461108" y="179754"/>
                    </a:cubicBezTo>
                    <a:cubicBezTo>
                      <a:pt x="668216" y="101600"/>
                      <a:pt x="954779" y="483251"/>
                      <a:pt x="1242646" y="453292"/>
                    </a:cubicBezTo>
                    <a:cubicBezTo>
                      <a:pt x="1530513" y="423333"/>
                      <a:pt x="2011159" y="80759"/>
                      <a:pt x="2188308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6" name="Ellipszis 5"/>
              <p:cNvSpPr/>
              <p:nvPr/>
            </p:nvSpPr>
            <p:spPr>
              <a:xfrm>
                <a:off x="10310727" y="931094"/>
                <a:ext cx="434952" cy="434952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7" name="Jobbra nyíl 6"/>
              <p:cNvSpPr/>
              <p:nvPr/>
            </p:nvSpPr>
            <p:spPr>
              <a:xfrm rot="14344101">
                <a:off x="9363075" y="1792898"/>
                <a:ext cx="323850" cy="93052"/>
              </a:xfrm>
              <a:prstGeom prst="right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8" name="Jobbra nyíl 7"/>
              <p:cNvSpPr/>
              <p:nvPr/>
            </p:nvSpPr>
            <p:spPr>
              <a:xfrm rot="19006954">
                <a:off x="9562197" y="1816419"/>
                <a:ext cx="323850" cy="93052"/>
              </a:xfrm>
              <a:prstGeom prst="rightArrow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9" name="Jobbra nyíl 8"/>
              <p:cNvSpPr/>
              <p:nvPr/>
            </p:nvSpPr>
            <p:spPr>
              <a:xfrm rot="16353491">
                <a:off x="10255698" y="2034450"/>
                <a:ext cx="323850" cy="93052"/>
              </a:xfrm>
              <a:prstGeom prst="right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0" name="Jobbra nyíl 9"/>
              <p:cNvSpPr/>
              <p:nvPr/>
            </p:nvSpPr>
            <p:spPr>
              <a:xfrm rot="16539056">
                <a:off x="10291103" y="2024924"/>
                <a:ext cx="323850" cy="93052"/>
              </a:xfrm>
              <a:prstGeom prst="rightArrow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1" name="Jobbra nyíl 10"/>
              <p:cNvSpPr/>
              <p:nvPr/>
            </p:nvSpPr>
            <p:spPr>
              <a:xfrm rot="14436596">
                <a:off x="11092145" y="1630085"/>
                <a:ext cx="323850" cy="93052"/>
              </a:xfrm>
              <a:prstGeom prst="rightArrow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2" name="Jobbra nyíl 11"/>
              <p:cNvSpPr/>
              <p:nvPr/>
            </p:nvSpPr>
            <p:spPr>
              <a:xfrm rot="13442416">
                <a:off x="11048954" y="1663499"/>
                <a:ext cx="323850" cy="93052"/>
              </a:xfrm>
              <a:prstGeom prst="rightArrow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13" name="Szövegdoboz 14"/>
              <p:cNvSpPr txBox="1"/>
              <p:nvPr/>
            </p:nvSpPr>
            <p:spPr>
              <a:xfrm>
                <a:off x="9166908" y="1302241"/>
                <a:ext cx="3009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u-HU" sz="2400" dirty="0" smtClean="0">
                    <a:solidFill>
                      <a:srgbClr val="FF0000"/>
                    </a:solidFill>
                  </a:rPr>
                  <a:t>N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4" name="Szövegdoboz 15"/>
              <p:cNvSpPr txBox="1"/>
              <p:nvPr/>
            </p:nvSpPr>
            <p:spPr>
              <a:xfrm>
                <a:off x="9700848" y="1361310"/>
                <a:ext cx="3009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u-HU" sz="2400" dirty="0" smtClean="0">
                    <a:solidFill>
                      <a:srgbClr val="00B050"/>
                    </a:solidFill>
                  </a:rPr>
                  <a:t>L</a:t>
                </a:r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5" name="Szövegdoboz 16"/>
              <p:cNvSpPr txBox="1"/>
              <p:nvPr/>
            </p:nvSpPr>
            <p:spPr>
              <a:xfrm>
                <a:off x="9881200" y="1248264"/>
                <a:ext cx="1409944" cy="362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1600" dirty="0" err="1" smtClean="0"/>
                  <a:t>Fényforrás</a:t>
                </a:r>
                <a:endParaRPr lang="en-US" sz="1600" dirty="0"/>
              </a:p>
            </p:txBody>
          </p:sp>
          <p:cxnSp>
            <p:nvCxnSpPr>
              <p:cNvPr id="16" name="Egyenes összekötő nyíllal 17"/>
              <p:cNvCxnSpPr/>
              <p:nvPr/>
            </p:nvCxnSpPr>
            <p:spPr>
              <a:xfrm>
                <a:off x="9648142" y="2102256"/>
                <a:ext cx="353648" cy="48974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Egyenes összekötő nyíllal 18"/>
              <p:cNvCxnSpPr/>
              <p:nvPr/>
            </p:nvCxnSpPr>
            <p:spPr>
              <a:xfrm>
                <a:off x="10515273" y="2326420"/>
                <a:ext cx="720335" cy="29374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Egyenes összekötő nyíllal 19"/>
              <p:cNvCxnSpPr/>
              <p:nvPr/>
            </p:nvCxnSpPr>
            <p:spPr>
              <a:xfrm flipH="1">
                <a:off x="10900605" y="1959978"/>
                <a:ext cx="393374" cy="63202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Szövegdoboz 20"/>
              <p:cNvSpPr txBox="1"/>
              <p:nvPr/>
            </p:nvSpPr>
            <p:spPr>
              <a:xfrm>
                <a:off x="10011559" y="2755081"/>
                <a:ext cx="1361287" cy="362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1600" dirty="0" err="1" smtClean="0"/>
                  <a:t>Textúra</a:t>
                </a:r>
                <a:endParaRPr lang="en-US" sz="1600" dirty="0"/>
              </a:p>
            </p:txBody>
          </p:sp>
        </p:grpSp>
        <p:pic>
          <p:nvPicPr>
            <p:cNvPr id="20" name="Picture 19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127388" y="3581400"/>
              <a:ext cx="1800311" cy="2250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Víz </a:t>
            </a:r>
            <a:r>
              <a:rPr lang="hu-HU" dirty="0" err="1" smtClean="0"/>
              <a:t>vertex</a:t>
            </a:r>
            <a:r>
              <a:rPr lang="hu-HU" dirty="0" smtClean="0"/>
              <a:t> </a:t>
            </a:r>
            <a:r>
              <a:rPr lang="hu-HU" dirty="0" err="1" smtClean="0"/>
              <a:t>shader</a:t>
            </a:r>
            <a:endParaRPr lang="hu-HU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 err="1" smtClean="0"/>
              <a:t>Alapötlet</a:t>
            </a:r>
            <a:r>
              <a:rPr lang="en-GB" sz="2400" dirty="0" smtClean="0"/>
              <a:t>: </a:t>
            </a:r>
            <a:r>
              <a:rPr lang="en-GB" sz="2400" dirty="0" err="1" smtClean="0"/>
              <a:t>csúcspontok</a:t>
            </a:r>
            <a:r>
              <a:rPr lang="en-GB" sz="2400" dirty="0" smtClean="0"/>
              <a:t> </a:t>
            </a:r>
            <a:r>
              <a:rPr lang="en-GB" sz="2400" dirty="0" err="1" smtClean="0"/>
              <a:t>eltolása</a:t>
            </a:r>
            <a:r>
              <a:rPr lang="en-GB" sz="2400" dirty="0" smtClean="0"/>
              <a:t> a </a:t>
            </a:r>
            <a:r>
              <a:rPr lang="en-GB" sz="2400" dirty="0" err="1" smtClean="0"/>
              <a:t>normálvektor</a:t>
            </a:r>
            <a:r>
              <a:rPr lang="en-GB" sz="2400" dirty="0" smtClean="0"/>
              <a:t> </a:t>
            </a:r>
            <a:r>
              <a:rPr lang="en-GB" sz="2400" dirty="0" err="1" smtClean="0"/>
              <a:t>irányába</a:t>
            </a:r>
            <a:endParaRPr lang="en-GB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152400" y="2362200"/>
            <a:ext cx="4309792" cy="3848380"/>
            <a:chOff x="3891232" y="2617694"/>
            <a:chExt cx="4309792" cy="3848380"/>
          </a:xfrm>
        </p:grpSpPr>
        <p:grpSp>
          <p:nvGrpSpPr>
            <p:cNvPr id="8" name="Group 7"/>
            <p:cNvGrpSpPr/>
            <p:nvPr/>
          </p:nvGrpSpPr>
          <p:grpSpPr>
            <a:xfrm>
              <a:off x="3891232" y="2617694"/>
              <a:ext cx="4309792" cy="3848380"/>
              <a:chOff x="3834082" y="2617694"/>
              <a:chExt cx="4309792" cy="3848380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22193" y="2617694"/>
                <a:ext cx="4121681" cy="3848380"/>
              </a:xfrm>
              <a:prstGeom prst="rect">
                <a:avLst/>
              </a:prstGeom>
            </p:spPr>
          </p:pic>
          <p:cxnSp>
            <p:nvCxnSpPr>
              <p:cNvPr id="11" name="Straight Arrow Connector 4"/>
              <p:cNvCxnSpPr/>
              <p:nvPr/>
            </p:nvCxnSpPr>
            <p:spPr>
              <a:xfrm flipV="1">
                <a:off x="4399455" y="4984377"/>
                <a:ext cx="3717525" cy="688635"/>
              </a:xfrm>
              <a:prstGeom prst="straightConnector1">
                <a:avLst/>
              </a:prstGeom>
              <a:ln w="635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4"/>
              <p:cNvCxnSpPr/>
              <p:nvPr/>
            </p:nvCxnSpPr>
            <p:spPr>
              <a:xfrm flipV="1">
                <a:off x="4195613" y="3711272"/>
                <a:ext cx="407683" cy="1769912"/>
              </a:xfrm>
              <a:prstGeom prst="straightConnector1">
                <a:avLst/>
              </a:prstGeom>
              <a:ln w="635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 rot="20903936">
                <a:off x="5058174" y="5373301"/>
                <a:ext cx="2630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 smtClean="0">
                    <a:solidFill>
                      <a:srgbClr val="FF0000"/>
                    </a:solidFill>
                  </a:rPr>
                  <a:t>Texture </a:t>
                </a:r>
                <a:r>
                  <a:rPr lang="en-GB" i="1" dirty="0" smtClean="0">
                    <a:solidFill>
                      <a:srgbClr val="FF0000"/>
                    </a:solidFill>
                  </a:rPr>
                  <a:t>u</a:t>
                </a:r>
                <a:endParaRPr lang="en-GB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834082" y="5720284"/>
                <a:ext cx="15384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 smtClean="0">
                    <a:solidFill>
                      <a:srgbClr val="FF0000"/>
                    </a:solidFill>
                  </a:rPr>
                  <a:t>(</a:t>
                </a:r>
                <a:r>
                  <a:rPr lang="en-GB" dirty="0" err="1" smtClean="0">
                    <a:solidFill>
                      <a:srgbClr val="FF0000"/>
                    </a:solidFill>
                  </a:rPr>
                  <a:t>u,v</a:t>
                </a:r>
                <a:r>
                  <a:rPr lang="en-GB" dirty="0" smtClean="0">
                    <a:solidFill>
                      <a:srgbClr val="FF0000"/>
                    </a:solidFill>
                  </a:rPr>
                  <a:t>) = (0,0)</a:t>
                </a:r>
                <a:endParaRPr lang="en-GB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083033" y="3213461"/>
                <a:ext cx="15384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 smtClean="0">
                    <a:solidFill>
                      <a:srgbClr val="FF0000"/>
                    </a:solidFill>
                  </a:rPr>
                  <a:t>(</a:t>
                </a:r>
                <a:r>
                  <a:rPr lang="en-GB" dirty="0" err="1" smtClean="0">
                    <a:solidFill>
                      <a:srgbClr val="FF0000"/>
                    </a:solidFill>
                  </a:rPr>
                  <a:t>u,v</a:t>
                </a:r>
                <a:r>
                  <a:rPr lang="en-GB" dirty="0" smtClean="0">
                    <a:solidFill>
                      <a:srgbClr val="FF0000"/>
                    </a:solidFill>
                  </a:rPr>
                  <a:t>) = (1,1)</a:t>
                </a:r>
                <a:endParaRPr lang="en-GB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6" name="Straight Arrow Connector 4"/>
              <p:cNvCxnSpPr/>
              <p:nvPr/>
            </p:nvCxnSpPr>
            <p:spPr>
              <a:xfrm flipH="1" flipV="1">
                <a:off x="5090853" y="4695266"/>
                <a:ext cx="119202" cy="384317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4"/>
              <p:cNvCxnSpPr/>
              <p:nvPr/>
            </p:nvCxnSpPr>
            <p:spPr>
              <a:xfrm flipH="1" flipV="1">
                <a:off x="5445600" y="4342000"/>
                <a:ext cx="138770" cy="447408"/>
              </a:xfrm>
              <a:prstGeom prst="straightConnector1">
                <a:avLst/>
              </a:prstGeom>
              <a:ln w="4762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4"/>
              <p:cNvCxnSpPr/>
              <p:nvPr/>
            </p:nvCxnSpPr>
            <p:spPr>
              <a:xfrm flipH="1" flipV="1">
                <a:off x="5109159" y="4406155"/>
                <a:ext cx="134508" cy="433667"/>
              </a:xfrm>
              <a:prstGeom prst="straightConnector1">
                <a:avLst/>
              </a:prstGeom>
              <a:ln w="4762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 rot="21117717">
                <a:off x="4743100" y="3678626"/>
                <a:ext cx="21426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 smtClean="0">
                    <a:solidFill>
                      <a:schemeClr val="accent2"/>
                    </a:solidFill>
                  </a:rPr>
                  <a:t>Vertex </a:t>
                </a:r>
                <a:r>
                  <a:rPr lang="en-GB" sz="1200" b="1" dirty="0" err="1" smtClean="0">
                    <a:solidFill>
                      <a:schemeClr val="accent2"/>
                    </a:solidFill>
                  </a:rPr>
                  <a:t>shader</a:t>
                </a:r>
                <a:r>
                  <a:rPr lang="en-GB" sz="1200" b="1" dirty="0" smtClean="0">
                    <a:solidFill>
                      <a:schemeClr val="accent2"/>
                    </a:solidFill>
                  </a:rPr>
                  <a:t> </a:t>
                </a:r>
                <a:r>
                  <a:rPr lang="en-GB" sz="1200" b="1" dirty="0" err="1" smtClean="0">
                    <a:solidFill>
                      <a:schemeClr val="accent2"/>
                    </a:solidFill>
                  </a:rPr>
                  <a:t>minden</a:t>
                </a:r>
                <a:r>
                  <a:rPr lang="en-GB" sz="1200" b="1" dirty="0" smtClean="0">
                    <a:solidFill>
                      <a:schemeClr val="accent2"/>
                    </a:solidFill>
                  </a:rPr>
                  <a:t> </a:t>
                </a:r>
                <a:r>
                  <a:rPr lang="en-GB" sz="1200" b="1" dirty="0" err="1" smtClean="0">
                    <a:solidFill>
                      <a:schemeClr val="accent2"/>
                    </a:solidFill>
                  </a:rPr>
                  <a:t>háromszögön</a:t>
                </a:r>
                <a:r>
                  <a:rPr lang="en-GB" sz="1200" b="1" dirty="0" smtClean="0">
                    <a:solidFill>
                      <a:schemeClr val="accent2"/>
                    </a:solidFill>
                  </a:rPr>
                  <a:t> </a:t>
                </a:r>
                <a:r>
                  <a:rPr lang="en-GB" sz="1200" b="1" dirty="0" err="1" smtClean="0">
                    <a:solidFill>
                      <a:schemeClr val="accent2"/>
                    </a:solidFill>
                  </a:rPr>
                  <a:t>lefut</a:t>
                </a:r>
                <a:endParaRPr lang="en-GB" sz="1200" b="1" dirty="0">
                  <a:solidFill>
                    <a:schemeClr val="accent2"/>
                  </a:solidFill>
                </a:endParaRPr>
              </a:p>
            </p:txBody>
          </p:sp>
          <p:cxnSp>
            <p:nvCxnSpPr>
              <p:cNvPr id="20" name="Straight Arrow Connector 4"/>
              <p:cNvCxnSpPr/>
              <p:nvPr/>
            </p:nvCxnSpPr>
            <p:spPr>
              <a:xfrm flipH="1" flipV="1">
                <a:off x="5948360" y="4075892"/>
                <a:ext cx="57861" cy="125763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prstDash val="soli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4"/>
              <p:cNvCxnSpPr/>
              <p:nvPr/>
            </p:nvCxnSpPr>
            <p:spPr>
              <a:xfrm flipV="1">
                <a:off x="6006221" y="4057718"/>
                <a:ext cx="170583" cy="130084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prstDash val="soli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4"/>
              <p:cNvCxnSpPr/>
              <p:nvPr/>
            </p:nvCxnSpPr>
            <p:spPr>
              <a:xfrm flipV="1">
                <a:off x="5948360" y="4057717"/>
                <a:ext cx="228444" cy="19749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prstDash val="soli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 rot="20927385">
                <a:off x="4903548" y="4793608"/>
                <a:ext cx="31702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 err="1" smtClean="0">
                    <a:solidFill>
                      <a:srgbClr val="00B050"/>
                    </a:solidFill>
                  </a:rPr>
                  <a:t>Normálvektor</a:t>
                </a:r>
                <a:r>
                  <a:rPr lang="en-GB" sz="1600" b="1" dirty="0" smtClean="0">
                    <a:solidFill>
                      <a:srgbClr val="00B050"/>
                    </a:solidFill>
                  </a:rPr>
                  <a:t> </a:t>
                </a:r>
                <a:r>
                  <a:rPr lang="en-GB" sz="1600" b="1" dirty="0" err="1" smtClean="0">
                    <a:solidFill>
                      <a:srgbClr val="00B050"/>
                    </a:solidFill>
                  </a:rPr>
                  <a:t>vertexenként</a:t>
                </a:r>
                <a:r>
                  <a:rPr lang="en-GB" sz="1600" b="1" dirty="0" smtClean="0">
                    <a:solidFill>
                      <a:srgbClr val="00B050"/>
                    </a:solidFill>
                  </a:rPr>
                  <a:t> </a:t>
                </a:r>
                <a:r>
                  <a:rPr lang="en-GB" sz="1600" b="1" dirty="0" err="1" smtClean="0">
                    <a:solidFill>
                      <a:srgbClr val="00B050"/>
                    </a:solidFill>
                  </a:rPr>
                  <a:t>adott</a:t>
                </a:r>
                <a:endParaRPr lang="en-GB" sz="1600" b="1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4024163" y="3357846"/>
              <a:ext cx="15822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rgbClr val="FF0000"/>
                  </a:solidFill>
                </a:rPr>
                <a:t>Texture </a:t>
              </a:r>
              <a:r>
                <a:rPr lang="en-GB" i="1" dirty="0" smtClean="0">
                  <a:solidFill>
                    <a:srgbClr val="FF0000"/>
                  </a:solidFill>
                </a:rPr>
                <a:t>v</a:t>
              </a:r>
              <a:endParaRPr lang="en-GB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906936" y="2362200"/>
            <a:ext cx="3677923" cy="3848380"/>
            <a:chOff x="7451769" y="2598644"/>
            <a:chExt cx="3677923" cy="384838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1769" y="2598644"/>
              <a:ext cx="3677923" cy="3848380"/>
            </a:xfrm>
            <a:prstGeom prst="rect">
              <a:avLst/>
            </a:prstGeom>
          </p:spPr>
        </p:pic>
        <p:cxnSp>
          <p:nvCxnSpPr>
            <p:cNvPr id="26" name="Straight Arrow Connector 4"/>
            <p:cNvCxnSpPr/>
            <p:nvPr/>
          </p:nvCxnSpPr>
          <p:spPr>
            <a:xfrm flipH="1" flipV="1">
              <a:off x="8042859" y="4369546"/>
              <a:ext cx="134508" cy="433667"/>
            </a:xfrm>
            <a:prstGeom prst="straightConnector1">
              <a:avLst/>
            </a:prstGeom>
            <a:ln w="476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4"/>
            <p:cNvCxnSpPr/>
            <p:nvPr/>
          </p:nvCxnSpPr>
          <p:spPr>
            <a:xfrm>
              <a:off x="8196417" y="4850839"/>
              <a:ext cx="157105" cy="506520"/>
            </a:xfrm>
            <a:prstGeom prst="straightConnector1">
              <a:avLst/>
            </a:prstGeom>
            <a:ln w="47625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625192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Víz </a:t>
            </a:r>
            <a:r>
              <a:rPr lang="hu-HU" dirty="0" err="1" smtClean="0"/>
              <a:t>vertex</a:t>
            </a:r>
            <a:r>
              <a:rPr lang="hu-HU" dirty="0" smtClean="0"/>
              <a:t> </a:t>
            </a:r>
            <a:r>
              <a:rPr lang="hu-HU" dirty="0" err="1" smtClean="0"/>
              <a:t>shader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52400" y="1600200"/>
            <a:ext cx="5029200" cy="4953000"/>
          </a:xfrm>
        </p:spPr>
        <p:txBody>
          <a:bodyPr>
            <a:normAutofit fontScale="92500" lnSpcReduction="20000"/>
          </a:bodyPr>
          <a:lstStyle/>
          <a:p>
            <a:r>
              <a:rPr lang="hu-HU" sz="2400" dirty="0" smtClean="0"/>
              <a:t>Vegyünk fel egy új síkot, tegyük rá a </a:t>
            </a:r>
            <a:r>
              <a:rPr lang="hu-HU" sz="2400" dirty="0" err="1" smtClean="0"/>
              <a:t>teapot</a:t>
            </a:r>
            <a:r>
              <a:rPr lang="hu-HU" sz="2400" dirty="0" smtClean="0"/>
              <a:t> materialt</a:t>
            </a:r>
          </a:p>
          <a:p>
            <a:r>
              <a:rPr lang="hu-HU" sz="2400" dirty="0" smtClean="0"/>
              <a:t>Vegyünk fel két új </a:t>
            </a:r>
            <a:r>
              <a:rPr lang="hu-HU" sz="2400" dirty="0" err="1" smtClean="0"/>
              <a:t>propertyt</a:t>
            </a:r>
            <a:r>
              <a:rPr lang="hu-HU" sz="2400" dirty="0" smtClean="0"/>
              <a:t> és uniformot: </a:t>
            </a:r>
            <a:r>
              <a:rPr lang="hu-HU" sz="2400" dirty="0" err="1" smtClean="0"/>
              <a:t>float</a:t>
            </a:r>
            <a:r>
              <a:rPr lang="hu-HU" sz="2400" dirty="0" smtClean="0"/>
              <a:t> _</a:t>
            </a:r>
            <a:r>
              <a:rPr lang="hu-HU" sz="2400" dirty="0" err="1" smtClean="0"/>
              <a:t>WaveSpeed</a:t>
            </a:r>
            <a:r>
              <a:rPr lang="hu-HU" sz="2400" dirty="0"/>
              <a:t>, </a:t>
            </a:r>
            <a:r>
              <a:rPr lang="hu-HU" sz="2400" dirty="0" err="1" smtClean="0"/>
              <a:t>float</a:t>
            </a:r>
            <a:r>
              <a:rPr lang="hu-HU" sz="2400" dirty="0" smtClean="0"/>
              <a:t> _</a:t>
            </a:r>
            <a:r>
              <a:rPr lang="hu-HU" sz="2400" dirty="0" err="1" smtClean="0"/>
              <a:t>WaveAmplitude</a:t>
            </a:r>
            <a:endParaRPr lang="hu-HU" sz="2400" dirty="0" smtClean="0"/>
          </a:p>
          <a:p>
            <a:r>
              <a:rPr lang="hu-HU" sz="2400" dirty="0" err="1" smtClean="0"/>
              <a:t>Phong.cg</a:t>
            </a:r>
            <a:r>
              <a:rPr lang="hu-HU" sz="2400" dirty="0" smtClean="0"/>
              <a:t>:</a:t>
            </a:r>
          </a:p>
          <a:p>
            <a:pPr marL="0" indent="0">
              <a:buNone/>
            </a:pPr>
            <a:endParaRPr lang="en-US" sz="12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VS_OUT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mainVS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(float4 position : POSITION,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float3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normal : NORMAL,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float2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texCoord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: TEXCOORD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	VS_OUT OUT = (VS_OUT) 0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;</a:t>
            </a:r>
            <a:endParaRPr lang="hu-HU" sz="12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hu-HU" sz="1200" dirty="0" smtClean="0"/>
          </a:p>
          <a:p>
            <a:pPr marL="0" indent="0">
              <a:buNone/>
            </a:pPr>
            <a:r>
              <a:rPr lang="hu-HU" sz="1200" dirty="0" smtClean="0"/>
              <a:t>	</a:t>
            </a:r>
            <a:r>
              <a:rPr lang="en-GB" sz="1200" dirty="0" smtClean="0"/>
              <a:t>float3 </a:t>
            </a:r>
            <a:r>
              <a:rPr lang="en-GB" sz="1200" dirty="0" err="1"/>
              <a:t>wPos</a:t>
            </a:r>
            <a:r>
              <a:rPr lang="en-GB" sz="1200" dirty="0"/>
              <a:t> = </a:t>
            </a:r>
            <a:r>
              <a:rPr lang="en-GB" sz="1200" dirty="0" err="1"/>
              <a:t>mul</a:t>
            </a:r>
            <a:r>
              <a:rPr lang="en-GB" sz="1200" dirty="0"/>
              <a:t>(</a:t>
            </a:r>
            <a:r>
              <a:rPr lang="en-GB" sz="1200" dirty="0" err="1"/>
              <a:t>unity_ObjectToWorld</a:t>
            </a:r>
            <a:r>
              <a:rPr lang="en-GB" sz="1200" dirty="0"/>
              <a:t>, position).xyz</a:t>
            </a:r>
            <a:r>
              <a:rPr lang="en-GB" sz="1200" dirty="0" smtClean="0"/>
              <a:t>;</a:t>
            </a:r>
            <a:endParaRPr lang="en-GB" sz="1200" dirty="0"/>
          </a:p>
          <a:p>
            <a:pPr marL="0" indent="0">
              <a:buNone/>
            </a:pPr>
            <a:r>
              <a:rPr lang="en-GB" sz="1200" dirty="0"/>
              <a:t>	float t = _</a:t>
            </a:r>
            <a:r>
              <a:rPr lang="en-GB" sz="1200" dirty="0" err="1"/>
              <a:t>Time.z</a:t>
            </a:r>
            <a:r>
              <a:rPr lang="en-GB" sz="1200" dirty="0"/>
              <a:t> * _</a:t>
            </a:r>
            <a:r>
              <a:rPr lang="en-GB" sz="1200" dirty="0" err="1"/>
              <a:t>WaveSpeed</a:t>
            </a:r>
            <a:r>
              <a:rPr lang="en-GB" sz="1200" dirty="0"/>
              <a:t>;</a:t>
            </a:r>
          </a:p>
          <a:p>
            <a:pPr marL="0" indent="0">
              <a:buNone/>
            </a:pPr>
            <a:r>
              <a:rPr lang="en-GB" sz="1200" dirty="0"/>
              <a:t>	</a:t>
            </a:r>
            <a:r>
              <a:rPr lang="en-GB" sz="1200" dirty="0" err="1"/>
              <a:t>wPos.xyz</a:t>
            </a:r>
            <a:r>
              <a:rPr lang="en-GB" sz="1200" dirty="0"/>
              <a:t> += _</a:t>
            </a:r>
            <a:r>
              <a:rPr lang="en-GB" sz="1200" dirty="0" err="1"/>
              <a:t>WaveAmplitude</a:t>
            </a:r>
            <a:r>
              <a:rPr lang="en-GB" sz="1200" dirty="0"/>
              <a:t> * normal * sin(</a:t>
            </a:r>
            <a:r>
              <a:rPr lang="en-GB" sz="1200" dirty="0" err="1"/>
              <a:t>wPos.x</a:t>
            </a:r>
            <a:r>
              <a:rPr lang="en-GB" sz="1200" dirty="0"/>
              <a:t> + t);</a:t>
            </a:r>
          </a:p>
          <a:p>
            <a:pPr marL="0" indent="0">
              <a:buNone/>
            </a:pPr>
            <a:r>
              <a:rPr lang="en-GB" sz="1200" dirty="0"/>
              <a:t>	float dx = _</a:t>
            </a:r>
            <a:r>
              <a:rPr lang="en-GB" sz="1200" dirty="0" err="1"/>
              <a:t>WaveAmplitude</a:t>
            </a:r>
            <a:r>
              <a:rPr lang="en-GB" sz="1200" dirty="0"/>
              <a:t> * cos(</a:t>
            </a:r>
            <a:r>
              <a:rPr lang="en-GB" sz="1200" dirty="0" err="1"/>
              <a:t>wPos.x</a:t>
            </a:r>
            <a:r>
              <a:rPr lang="en-GB" sz="1200" dirty="0"/>
              <a:t> + t);</a:t>
            </a:r>
          </a:p>
          <a:p>
            <a:pPr marL="0" indent="0">
              <a:buNone/>
            </a:pPr>
            <a:r>
              <a:rPr lang="en-GB" sz="1200" dirty="0"/>
              <a:t>	normal = normalize(float3(dx, 1.0, 0));</a:t>
            </a:r>
          </a:p>
          <a:p>
            <a:pPr marL="0" indent="0">
              <a:buNone/>
            </a:pPr>
            <a:r>
              <a:rPr lang="en-GB" sz="1200" dirty="0"/>
              <a:t>	</a:t>
            </a:r>
            <a:r>
              <a:rPr lang="en-GB" sz="1200" dirty="0" err="1"/>
              <a:t>OUT.hPos</a:t>
            </a:r>
            <a:r>
              <a:rPr lang="en-GB" sz="1200" dirty="0"/>
              <a:t> = </a:t>
            </a:r>
            <a:r>
              <a:rPr lang="en-GB" sz="1200" dirty="0" err="1"/>
              <a:t>mul</a:t>
            </a:r>
            <a:r>
              <a:rPr lang="en-GB" sz="1200" dirty="0"/>
              <a:t>(UNITY_MATRIX_VP, float4(</a:t>
            </a:r>
            <a:r>
              <a:rPr lang="en-GB" sz="1200" dirty="0" err="1"/>
              <a:t>wPos</a:t>
            </a:r>
            <a:r>
              <a:rPr lang="en-GB" sz="1200" dirty="0"/>
              <a:t>, 1</a:t>
            </a:r>
            <a:r>
              <a:rPr lang="en-GB" sz="1200" dirty="0" smtClean="0"/>
              <a:t>));</a:t>
            </a:r>
            <a:endParaRPr lang="hu-HU" sz="1200" dirty="0" smtClean="0"/>
          </a:p>
          <a:p>
            <a:pPr marL="0" indent="0">
              <a:buNone/>
            </a:pPr>
            <a:endParaRPr lang="hu-HU" sz="1200" dirty="0" smtClean="0"/>
          </a:p>
          <a:p>
            <a:pPr marL="0" indent="0">
              <a:buNone/>
            </a:pPr>
            <a:r>
              <a:rPr lang="hu-HU" sz="1200" dirty="0" smtClean="0"/>
              <a:t>	</a:t>
            </a:r>
            <a:r>
              <a:rPr lang="hu-HU" sz="1200" dirty="0" smtClean="0">
                <a:solidFill>
                  <a:schemeClr val="bg1">
                    <a:lumMod val="75000"/>
                  </a:schemeClr>
                </a:solidFill>
              </a:rPr>
              <a:t>float3 </a:t>
            </a:r>
            <a:r>
              <a:rPr lang="hu-HU" sz="1200" dirty="0" err="1">
                <a:solidFill>
                  <a:schemeClr val="bg1">
                    <a:lumMod val="75000"/>
                  </a:schemeClr>
                </a:solidFill>
              </a:rPr>
              <a:t>wNormal</a:t>
            </a:r>
            <a:r>
              <a:rPr lang="hu-HU" sz="1200" dirty="0">
                <a:solidFill>
                  <a:schemeClr val="bg1">
                    <a:lumMod val="75000"/>
                  </a:schemeClr>
                </a:solidFill>
              </a:rPr>
              <a:t> = </a:t>
            </a:r>
            <a:r>
              <a:rPr lang="hu-HU" sz="1200" dirty="0" err="1">
                <a:solidFill>
                  <a:schemeClr val="bg1">
                    <a:lumMod val="75000"/>
                  </a:schemeClr>
                </a:solidFill>
              </a:rPr>
              <a:t>mul</a:t>
            </a:r>
            <a:r>
              <a:rPr lang="hu-HU" sz="1200" dirty="0">
                <a:solidFill>
                  <a:schemeClr val="bg1">
                    <a:lumMod val="75000"/>
                  </a:schemeClr>
                </a:solidFill>
              </a:rPr>
              <a:t>(float4(</a:t>
            </a:r>
            <a:r>
              <a:rPr lang="hu-HU" sz="1200" dirty="0" err="1">
                <a:solidFill>
                  <a:schemeClr val="bg1">
                    <a:lumMod val="75000"/>
                  </a:schemeClr>
                </a:solidFill>
              </a:rPr>
              <a:t>normal</a:t>
            </a:r>
            <a:r>
              <a:rPr lang="hu-HU" sz="1200" dirty="0">
                <a:solidFill>
                  <a:schemeClr val="bg1">
                    <a:lumMod val="75000"/>
                  </a:schemeClr>
                </a:solidFill>
              </a:rPr>
              <a:t>, 0), </a:t>
            </a:r>
            <a:r>
              <a:rPr lang="hu-HU" sz="1200" dirty="0" err="1">
                <a:solidFill>
                  <a:schemeClr val="bg1">
                    <a:lumMod val="75000"/>
                  </a:schemeClr>
                </a:solidFill>
              </a:rPr>
              <a:t>unity_WorldToObject</a:t>
            </a:r>
            <a:r>
              <a:rPr lang="hu-HU" sz="1200" dirty="0">
                <a:solidFill>
                  <a:schemeClr val="bg1">
                    <a:lumMod val="75000"/>
                  </a:schemeClr>
                </a:solidFill>
              </a:rPr>
              <a:t>).</a:t>
            </a:r>
            <a:r>
              <a:rPr lang="hu-HU" sz="1200" dirty="0" err="1">
                <a:solidFill>
                  <a:schemeClr val="bg1">
                    <a:lumMod val="75000"/>
                  </a:schemeClr>
                </a:solidFill>
              </a:rPr>
              <a:t>xyz</a:t>
            </a:r>
            <a:r>
              <a:rPr lang="hu-HU" sz="1200" dirty="0">
                <a:solidFill>
                  <a:schemeClr val="bg1">
                    <a:lumMod val="75000"/>
                  </a:schemeClr>
                </a:solidFill>
              </a:rPr>
              <a:t>;</a:t>
            </a:r>
          </a:p>
          <a:p>
            <a:pPr marL="0" indent="0">
              <a:buNone/>
            </a:pPr>
            <a:r>
              <a:rPr lang="hu-HU" sz="1200" dirty="0">
                <a:solidFill>
                  <a:schemeClr val="bg1">
                    <a:lumMod val="75000"/>
                  </a:schemeClr>
                </a:solidFill>
              </a:rPr>
              <a:t>	OUT.N = </a:t>
            </a:r>
            <a:r>
              <a:rPr lang="hu-HU" sz="1200" dirty="0" err="1">
                <a:solidFill>
                  <a:schemeClr val="bg1">
                    <a:lumMod val="75000"/>
                  </a:schemeClr>
                </a:solidFill>
              </a:rPr>
              <a:t>normalize</a:t>
            </a:r>
            <a:r>
              <a:rPr lang="hu-HU" sz="12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hu-HU" sz="1200" dirty="0" err="1">
                <a:solidFill>
                  <a:schemeClr val="bg1">
                    <a:lumMod val="75000"/>
                  </a:schemeClr>
                </a:solidFill>
              </a:rPr>
              <a:t>wNormal</a:t>
            </a:r>
            <a:r>
              <a:rPr lang="hu-HU" sz="1200" dirty="0" smtClean="0">
                <a:solidFill>
                  <a:schemeClr val="bg1">
                    <a:lumMod val="75000"/>
                  </a:schemeClr>
                </a:solidFill>
              </a:rPr>
              <a:t>);</a:t>
            </a:r>
          </a:p>
          <a:p>
            <a:pPr marL="0" indent="0">
              <a:buNone/>
            </a:pPr>
            <a:r>
              <a:rPr lang="hu-HU" sz="1200" dirty="0" smtClean="0">
                <a:solidFill>
                  <a:schemeClr val="bg1">
                    <a:lumMod val="65000"/>
                  </a:schemeClr>
                </a:solidFill>
              </a:rPr>
              <a:t>	…</a:t>
            </a:r>
            <a:endParaRPr lang="hu-HU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872" y="1677284"/>
            <a:ext cx="3852334" cy="1981200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872" y="3838797"/>
            <a:ext cx="3852334" cy="239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23882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Feladat</a:t>
            </a:r>
            <a:r>
              <a:rPr lang="en-GB" dirty="0" smtClean="0"/>
              <a:t>: Lit Sphere Map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GB" sz="2400" dirty="0" err="1" smtClean="0"/>
              <a:t>Alapötlet</a:t>
            </a:r>
            <a:r>
              <a:rPr lang="en-GB" sz="2400" dirty="0" smtClean="0"/>
              <a:t>: a </a:t>
            </a:r>
            <a:r>
              <a:rPr lang="en-GB" sz="2400" dirty="0" err="1" smtClean="0"/>
              <a:t>művészek</a:t>
            </a:r>
            <a:r>
              <a:rPr lang="en-GB" sz="2400" dirty="0" smtClean="0"/>
              <a:t> </a:t>
            </a:r>
            <a:r>
              <a:rPr lang="en-GB" sz="2400" dirty="0" err="1" smtClean="0"/>
              <a:t>megfestik</a:t>
            </a:r>
            <a:r>
              <a:rPr lang="en-GB" sz="2400" dirty="0" smtClean="0"/>
              <a:t>, </a:t>
            </a:r>
            <a:r>
              <a:rPr lang="en-GB" sz="2400" dirty="0" err="1" smtClean="0"/>
              <a:t>hogy</a:t>
            </a:r>
            <a:r>
              <a:rPr lang="en-GB" sz="2400" dirty="0" smtClean="0"/>
              <a:t> a </a:t>
            </a:r>
            <a:r>
              <a:rPr lang="en-GB" sz="2400" dirty="0" err="1" smtClean="0"/>
              <a:t>kívánt</a:t>
            </a:r>
            <a:r>
              <a:rPr lang="en-GB" sz="2400" dirty="0" smtClean="0"/>
              <a:t> </a:t>
            </a:r>
            <a:r>
              <a:rPr lang="en-GB" sz="2400" dirty="0" err="1" smtClean="0"/>
              <a:t>stílus</a:t>
            </a:r>
            <a:r>
              <a:rPr lang="en-GB" sz="2400" dirty="0" smtClean="0"/>
              <a:t> </a:t>
            </a:r>
            <a:r>
              <a:rPr lang="en-GB" sz="2400" dirty="0" err="1" smtClean="0"/>
              <a:t>egy</a:t>
            </a:r>
            <a:r>
              <a:rPr lang="en-GB" sz="2400" dirty="0" smtClean="0"/>
              <a:t> </a:t>
            </a:r>
            <a:r>
              <a:rPr lang="en-GB" sz="2400" dirty="0" err="1" smtClean="0"/>
              <a:t>gömbön</a:t>
            </a:r>
            <a:r>
              <a:rPr lang="en-GB" sz="2400" dirty="0" smtClean="0"/>
              <a:t> </a:t>
            </a:r>
            <a:r>
              <a:rPr lang="en-GB" sz="2400" dirty="0" err="1" smtClean="0"/>
              <a:t>hogyan</a:t>
            </a:r>
            <a:r>
              <a:rPr lang="en-GB" sz="2400" dirty="0" smtClean="0"/>
              <a:t> </a:t>
            </a:r>
            <a:r>
              <a:rPr lang="en-GB" sz="2400" dirty="0" err="1" smtClean="0"/>
              <a:t>nézne</a:t>
            </a:r>
            <a:r>
              <a:rPr lang="en-GB" sz="2400" dirty="0" smtClean="0"/>
              <a:t> </a:t>
            </a:r>
            <a:r>
              <a:rPr lang="en-GB" sz="2400" dirty="0" err="1" smtClean="0"/>
              <a:t>ki</a:t>
            </a:r>
            <a:endParaRPr lang="en-GB" sz="2400" dirty="0"/>
          </a:p>
          <a:p>
            <a:pPr algn="just"/>
            <a:endParaRPr lang="en-GB" sz="2400" dirty="0"/>
          </a:p>
          <a:p>
            <a:pPr algn="just"/>
            <a:r>
              <a:rPr lang="en-GB" sz="2400" dirty="0"/>
              <a:t>Sloan, Peter-Pike J., et al. "The lit sphere: A model for capturing NPR shading from art." </a:t>
            </a:r>
            <a:r>
              <a:rPr lang="en-GB" sz="2400" i="1" dirty="0"/>
              <a:t>Graphics interface</a:t>
            </a:r>
            <a:r>
              <a:rPr lang="en-GB" sz="2400" dirty="0"/>
              <a:t>. Vol. 2001. 2001.</a:t>
            </a:r>
          </a:p>
          <a:p>
            <a:pPr algn="just"/>
            <a:endParaRPr lang="en-GB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412128" y="4495800"/>
            <a:ext cx="8268810" cy="1769234"/>
            <a:chOff x="-115410" y="4419600"/>
            <a:chExt cx="9937989" cy="212637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5410" y="4466585"/>
              <a:ext cx="2079394" cy="207939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9950" y="4423820"/>
              <a:ext cx="2122159" cy="212215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8075" y="4423820"/>
              <a:ext cx="2122159" cy="212215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200" y="4419600"/>
              <a:ext cx="2126379" cy="21263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659714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Feladat</a:t>
            </a:r>
            <a:r>
              <a:rPr lang="en-GB" dirty="0" smtClean="0"/>
              <a:t>: Lit Sphere Map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GB" sz="2400" dirty="0" err="1" smtClean="0"/>
              <a:t>Alapötlet</a:t>
            </a:r>
            <a:r>
              <a:rPr lang="en-GB" sz="2400" dirty="0" smtClean="0"/>
              <a:t>: a </a:t>
            </a:r>
            <a:r>
              <a:rPr lang="en-GB" sz="2400" dirty="0" err="1" smtClean="0"/>
              <a:t>művészek</a:t>
            </a:r>
            <a:r>
              <a:rPr lang="en-GB" sz="2400" dirty="0" smtClean="0"/>
              <a:t> </a:t>
            </a:r>
            <a:r>
              <a:rPr lang="en-GB" sz="2400" dirty="0" err="1" smtClean="0"/>
              <a:t>megfestik</a:t>
            </a:r>
            <a:r>
              <a:rPr lang="en-GB" sz="2400" dirty="0" smtClean="0"/>
              <a:t>, </a:t>
            </a:r>
            <a:r>
              <a:rPr lang="en-GB" sz="2400" dirty="0" err="1" smtClean="0"/>
              <a:t>hogy</a:t>
            </a:r>
            <a:r>
              <a:rPr lang="en-GB" sz="2400" dirty="0" smtClean="0"/>
              <a:t> a </a:t>
            </a:r>
            <a:r>
              <a:rPr lang="en-GB" sz="2400" dirty="0" err="1" smtClean="0"/>
              <a:t>kívánt</a:t>
            </a:r>
            <a:r>
              <a:rPr lang="en-GB" sz="2400" dirty="0" smtClean="0"/>
              <a:t> </a:t>
            </a:r>
            <a:r>
              <a:rPr lang="en-GB" sz="2400" dirty="0" err="1" smtClean="0"/>
              <a:t>stílus</a:t>
            </a:r>
            <a:r>
              <a:rPr lang="en-GB" sz="2400" dirty="0" smtClean="0"/>
              <a:t> </a:t>
            </a:r>
            <a:r>
              <a:rPr lang="en-GB" sz="2400" dirty="0" err="1" smtClean="0"/>
              <a:t>egy</a:t>
            </a:r>
            <a:r>
              <a:rPr lang="en-GB" sz="2400" dirty="0" smtClean="0"/>
              <a:t> </a:t>
            </a:r>
            <a:r>
              <a:rPr lang="en-GB" sz="2400" dirty="0" err="1" smtClean="0"/>
              <a:t>gömbön</a:t>
            </a:r>
            <a:r>
              <a:rPr lang="en-GB" sz="2400" dirty="0" smtClean="0"/>
              <a:t> </a:t>
            </a:r>
            <a:r>
              <a:rPr lang="en-GB" sz="2400" dirty="0" err="1" smtClean="0"/>
              <a:t>hogyan</a:t>
            </a:r>
            <a:r>
              <a:rPr lang="en-GB" sz="2400" dirty="0" smtClean="0"/>
              <a:t> </a:t>
            </a:r>
            <a:r>
              <a:rPr lang="en-GB" sz="2400" dirty="0" err="1" smtClean="0"/>
              <a:t>nézne</a:t>
            </a:r>
            <a:r>
              <a:rPr lang="en-GB" sz="2400" dirty="0" smtClean="0"/>
              <a:t> </a:t>
            </a:r>
            <a:r>
              <a:rPr lang="en-GB" sz="2400" dirty="0" err="1" smtClean="0"/>
              <a:t>ki</a:t>
            </a:r>
            <a:endParaRPr lang="en-GB" sz="2400" dirty="0"/>
          </a:p>
          <a:p>
            <a:pPr algn="just"/>
            <a:r>
              <a:rPr lang="en-GB" sz="2400" dirty="0" err="1" smtClean="0"/>
              <a:t>Mintavételezzük</a:t>
            </a:r>
            <a:r>
              <a:rPr lang="en-GB" sz="2400" dirty="0" smtClean="0"/>
              <a:t> a </a:t>
            </a:r>
            <a:r>
              <a:rPr lang="en-GB" sz="2400" dirty="0" err="1" smtClean="0"/>
              <a:t>normálvektor</a:t>
            </a:r>
            <a:r>
              <a:rPr lang="en-GB" sz="2400" dirty="0" smtClean="0"/>
              <a:t> </a:t>
            </a:r>
            <a:r>
              <a:rPr lang="en-GB" sz="2400" dirty="0" err="1" smtClean="0"/>
              <a:t>irányával</a:t>
            </a:r>
            <a:r>
              <a:rPr lang="en-GB" sz="2400" dirty="0" smtClean="0"/>
              <a:t>!</a:t>
            </a:r>
          </a:p>
          <a:p>
            <a:pPr algn="just"/>
            <a:r>
              <a:rPr lang="en-GB" sz="2400" dirty="0" err="1" smtClean="0"/>
              <a:t>Amikor</a:t>
            </a:r>
            <a:r>
              <a:rPr lang="en-GB" sz="2400" dirty="0" smtClean="0"/>
              <a:t> </a:t>
            </a:r>
            <a:r>
              <a:rPr lang="en-GB" sz="2400" dirty="0" err="1" smtClean="0"/>
              <a:t>egy</a:t>
            </a:r>
            <a:r>
              <a:rPr lang="en-GB" sz="2400" dirty="0" smtClean="0"/>
              <a:t> </a:t>
            </a:r>
            <a:r>
              <a:rPr lang="en-GB" sz="2400" dirty="0" err="1" smtClean="0"/>
              <a:t>gömbre</a:t>
            </a:r>
            <a:r>
              <a:rPr lang="en-GB" sz="2400" dirty="0" smtClean="0"/>
              <a:t> </a:t>
            </a:r>
            <a:r>
              <a:rPr lang="en-GB" sz="2400" dirty="0" err="1" smtClean="0"/>
              <a:t>nézünk</a:t>
            </a:r>
            <a:r>
              <a:rPr lang="en-GB" sz="2400" dirty="0" smtClean="0"/>
              <a:t>, a </a:t>
            </a:r>
            <a:r>
              <a:rPr lang="en-GB" sz="2400" dirty="0" err="1" smtClean="0"/>
              <a:t>normálvektor</a:t>
            </a:r>
            <a:r>
              <a:rPr lang="en-GB" sz="2400" dirty="0" smtClean="0"/>
              <a:t> </a:t>
            </a:r>
            <a:r>
              <a:rPr lang="en-GB" sz="2400" dirty="0" err="1" smtClean="0"/>
              <a:t>vízszintes</a:t>
            </a:r>
            <a:r>
              <a:rPr lang="en-GB" sz="2400" dirty="0" smtClean="0"/>
              <a:t> </a:t>
            </a:r>
            <a:r>
              <a:rPr lang="en-GB" sz="2400" dirty="0" err="1" smtClean="0"/>
              <a:t>és</a:t>
            </a:r>
            <a:r>
              <a:rPr lang="en-GB" sz="2400" dirty="0" smtClean="0"/>
              <a:t> </a:t>
            </a:r>
            <a:r>
              <a:rPr lang="en-GB" sz="2400" dirty="0" err="1" smtClean="0"/>
              <a:t>függőleges</a:t>
            </a:r>
            <a:r>
              <a:rPr lang="en-GB" sz="2400" dirty="0" smtClean="0"/>
              <a:t> </a:t>
            </a:r>
            <a:r>
              <a:rPr lang="en-GB" sz="2400" dirty="0" err="1" smtClean="0"/>
              <a:t>koordinátái</a:t>
            </a:r>
            <a:r>
              <a:rPr lang="en-GB" sz="2400" dirty="0" smtClean="0"/>
              <a:t> </a:t>
            </a:r>
            <a:r>
              <a:rPr lang="en-GB" sz="2400" dirty="0" err="1" smtClean="0"/>
              <a:t>azonosítják</a:t>
            </a:r>
            <a:r>
              <a:rPr lang="en-GB" sz="2400" dirty="0" smtClean="0"/>
              <a:t> a </a:t>
            </a:r>
            <a:r>
              <a:rPr lang="en-GB" sz="2400" dirty="0" err="1" smtClean="0"/>
              <a:t>látható</a:t>
            </a:r>
            <a:r>
              <a:rPr lang="en-GB" sz="2400" dirty="0" smtClean="0"/>
              <a:t> </a:t>
            </a:r>
            <a:r>
              <a:rPr lang="en-GB" sz="2400" dirty="0" err="1" smtClean="0"/>
              <a:t>pontot</a:t>
            </a:r>
            <a:endParaRPr lang="en-GB" sz="2400" dirty="0" smtClean="0"/>
          </a:p>
          <a:p>
            <a:pPr algn="just"/>
            <a:r>
              <a:rPr lang="en-GB" sz="2400" dirty="0"/>
              <a:t>A </a:t>
            </a:r>
            <a:r>
              <a:rPr lang="en-GB" sz="2400" dirty="0" err="1"/>
              <a:t>normálvektor</a:t>
            </a:r>
            <a:r>
              <a:rPr lang="en-GB" sz="2400" dirty="0"/>
              <a:t> </a:t>
            </a:r>
            <a:r>
              <a:rPr lang="en-GB" sz="2400" dirty="0" err="1"/>
              <a:t>határozza</a:t>
            </a:r>
            <a:r>
              <a:rPr lang="en-GB" sz="2400" dirty="0"/>
              <a:t> meg, </a:t>
            </a:r>
            <a:r>
              <a:rPr lang="en-GB" sz="2400" dirty="0" err="1"/>
              <a:t>hogyan</a:t>
            </a:r>
            <a:r>
              <a:rPr lang="en-GB" sz="2400" dirty="0"/>
              <a:t> </a:t>
            </a:r>
            <a:r>
              <a:rPr lang="en-GB" sz="2400" dirty="0" err="1"/>
              <a:t>reagál</a:t>
            </a:r>
            <a:r>
              <a:rPr lang="en-GB" sz="2400" dirty="0"/>
              <a:t> a </a:t>
            </a:r>
            <a:r>
              <a:rPr lang="en-GB" sz="2400" dirty="0" err="1"/>
              <a:t>gömb</a:t>
            </a:r>
            <a:r>
              <a:rPr lang="en-GB" sz="2400" dirty="0"/>
              <a:t> a </a:t>
            </a:r>
            <a:r>
              <a:rPr lang="en-GB" sz="2400" dirty="0" err="1"/>
              <a:t>kamerából</a:t>
            </a:r>
            <a:r>
              <a:rPr lang="en-GB" sz="2400" dirty="0"/>
              <a:t> </a:t>
            </a:r>
            <a:r>
              <a:rPr lang="en-GB" sz="2400" dirty="0" err="1"/>
              <a:t>érkező</a:t>
            </a:r>
            <a:r>
              <a:rPr lang="en-GB" sz="2400" dirty="0"/>
              <a:t> </a:t>
            </a:r>
            <a:r>
              <a:rPr lang="en-GB" sz="2400" dirty="0" err="1"/>
              <a:t>fényre</a:t>
            </a:r>
            <a:r>
              <a:rPr lang="en-GB" sz="2400" dirty="0"/>
              <a:t> (mint </a:t>
            </a:r>
            <a:r>
              <a:rPr lang="en-GB" sz="2400" dirty="0" err="1"/>
              <a:t>egy</a:t>
            </a:r>
            <a:r>
              <a:rPr lang="en-GB" sz="2400" dirty="0"/>
              <a:t> </a:t>
            </a:r>
            <a:r>
              <a:rPr lang="en-GB" sz="2400" dirty="0" err="1"/>
              <a:t>fejlámpa</a:t>
            </a:r>
            <a:r>
              <a:rPr lang="en-GB" sz="2400" dirty="0"/>
              <a:t>)</a:t>
            </a:r>
          </a:p>
          <a:p>
            <a:pPr algn="just"/>
            <a:endParaRPr lang="en-GB" sz="2400" dirty="0"/>
          </a:p>
          <a:p>
            <a:pPr algn="just"/>
            <a:endParaRPr lang="en-GB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48" y="4419600"/>
            <a:ext cx="3876252" cy="2403034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724401" y="4557015"/>
            <a:ext cx="4295744" cy="2093803"/>
            <a:chOff x="7319507" y="3752687"/>
            <a:chExt cx="4615601" cy="224970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9507" y="3922999"/>
              <a:ext cx="2079394" cy="2079394"/>
            </a:xfrm>
            <a:prstGeom prst="rect">
              <a:avLst/>
            </a:prstGeom>
          </p:spPr>
        </p:pic>
        <p:sp>
          <p:nvSpPr>
            <p:cNvPr id="12" name="Jobbra nyíl 6"/>
            <p:cNvSpPr/>
            <p:nvPr/>
          </p:nvSpPr>
          <p:spPr>
            <a:xfrm rot="13226474">
              <a:off x="7866709" y="4658181"/>
              <a:ext cx="498453" cy="14322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Jobbra nyíl 6"/>
            <p:cNvSpPr/>
            <p:nvPr/>
          </p:nvSpPr>
          <p:spPr>
            <a:xfrm rot="18288362">
              <a:off x="8252096" y="4559599"/>
              <a:ext cx="781923" cy="118839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Jobbra nyíl 6"/>
            <p:cNvSpPr/>
            <p:nvPr/>
          </p:nvSpPr>
          <p:spPr>
            <a:xfrm rot="6257705">
              <a:off x="8020789" y="5133540"/>
              <a:ext cx="498453" cy="14322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069526" y="3752687"/>
              <a:ext cx="2865582" cy="1289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err="1" smtClean="0">
                  <a:solidFill>
                    <a:srgbClr val="FF0000"/>
                  </a:solidFill>
                </a:rPr>
                <a:t>Felületi</a:t>
              </a:r>
              <a:r>
                <a:rPr lang="en-GB" dirty="0" smtClean="0">
                  <a:solidFill>
                    <a:srgbClr val="FF0000"/>
                  </a:solidFill>
                </a:rPr>
                <a:t> </a:t>
              </a:r>
              <a:r>
                <a:rPr lang="en-GB" dirty="0" err="1" smtClean="0">
                  <a:solidFill>
                    <a:srgbClr val="FF0000"/>
                  </a:solidFill>
                </a:rPr>
                <a:t>normálvektor</a:t>
              </a:r>
              <a:r>
                <a:rPr lang="en-GB" dirty="0" smtClean="0">
                  <a:solidFill>
                    <a:srgbClr val="FF0000"/>
                  </a:solidFill>
                </a:rPr>
                <a:t> </a:t>
              </a:r>
              <a:r>
                <a:rPr lang="en-GB" dirty="0" err="1" smtClean="0">
                  <a:solidFill>
                    <a:srgbClr val="FF0000"/>
                  </a:solidFill>
                </a:rPr>
                <a:t>kamera</a:t>
              </a:r>
              <a:r>
                <a:rPr lang="en-GB" dirty="0" smtClean="0">
                  <a:solidFill>
                    <a:srgbClr val="FF0000"/>
                  </a:solidFill>
                </a:rPr>
                <a:t> </a:t>
              </a:r>
              <a:r>
                <a:rPr lang="en-GB" dirty="0" err="1" smtClean="0">
                  <a:solidFill>
                    <a:srgbClr val="FF0000"/>
                  </a:solidFill>
                </a:rPr>
                <a:t>térben</a:t>
              </a:r>
              <a:endParaRPr lang="en-GB" dirty="0" smtClean="0">
                <a:solidFill>
                  <a:srgbClr val="FF0000"/>
                </a:solidFill>
              </a:endParaRPr>
            </a:p>
            <a:p>
              <a:pPr algn="ctr"/>
              <a:r>
                <a:rPr lang="en-GB" dirty="0" smtClean="0">
                  <a:solidFill>
                    <a:srgbClr val="FF0000"/>
                  </a:solidFill>
                </a:rPr>
                <a:t>(</a:t>
              </a:r>
              <a:r>
                <a:rPr lang="en-GB" dirty="0" err="1" smtClean="0">
                  <a:solidFill>
                    <a:srgbClr val="FF0000"/>
                  </a:solidFill>
                </a:rPr>
                <a:t>csak</a:t>
              </a:r>
              <a:r>
                <a:rPr lang="en-GB" dirty="0" smtClean="0">
                  <a:solidFill>
                    <a:srgbClr val="FF0000"/>
                  </a:solidFill>
                </a:rPr>
                <a:t> </a:t>
              </a:r>
              <a:r>
                <a:rPr lang="en-GB" dirty="0" err="1" smtClean="0">
                  <a:solidFill>
                    <a:srgbClr val="FF0000"/>
                  </a:solidFill>
                </a:rPr>
                <a:t>az</a:t>
              </a:r>
              <a:r>
                <a:rPr lang="en-GB" dirty="0" smtClean="0">
                  <a:solidFill>
                    <a:srgbClr val="FF0000"/>
                  </a:solidFill>
                </a:rPr>
                <a:t> (</a:t>
              </a:r>
              <a:r>
                <a:rPr lang="en-GB" dirty="0" err="1" smtClean="0">
                  <a:solidFill>
                    <a:srgbClr val="FF0000"/>
                  </a:solidFill>
                </a:rPr>
                <a:t>x,y</a:t>
              </a:r>
              <a:r>
                <a:rPr lang="en-GB" dirty="0" smtClean="0">
                  <a:solidFill>
                    <a:srgbClr val="FF0000"/>
                  </a:solidFill>
                </a:rPr>
                <a:t>) </a:t>
              </a:r>
              <a:r>
                <a:rPr lang="en-GB" dirty="0" err="1" smtClean="0">
                  <a:solidFill>
                    <a:srgbClr val="FF0000"/>
                  </a:solidFill>
                </a:rPr>
                <a:t>számít</a:t>
              </a:r>
              <a:r>
                <a:rPr lang="en-GB" dirty="0" smtClean="0">
                  <a:solidFill>
                    <a:srgbClr val="FF0000"/>
                  </a:solidFill>
                </a:rPr>
                <a:t>,                              </a:t>
              </a:r>
              <a:r>
                <a:rPr lang="en-GB" i="1" dirty="0" smtClean="0">
                  <a:solidFill>
                    <a:srgbClr val="FF0000"/>
                  </a:solidFill>
                </a:rPr>
                <a:t>z</a:t>
              </a:r>
              <a:r>
                <a:rPr lang="en-GB" dirty="0" smtClean="0">
                  <a:solidFill>
                    <a:srgbClr val="FF0000"/>
                  </a:solidFill>
                </a:rPr>
                <a:t> a </a:t>
              </a:r>
              <a:r>
                <a:rPr lang="en-GB" dirty="0" err="1" smtClean="0">
                  <a:solidFill>
                    <a:srgbClr val="FF0000"/>
                  </a:solidFill>
                </a:rPr>
                <a:t>kamera</a:t>
              </a:r>
              <a:r>
                <a:rPr lang="en-GB" dirty="0" smtClean="0">
                  <a:solidFill>
                    <a:srgbClr val="FF0000"/>
                  </a:solidFill>
                </a:rPr>
                <a:t> </a:t>
              </a:r>
              <a:r>
                <a:rPr lang="en-GB" dirty="0" err="1" smtClean="0">
                  <a:solidFill>
                    <a:srgbClr val="FF0000"/>
                  </a:solidFill>
                </a:rPr>
                <a:t>felé</a:t>
              </a:r>
              <a:r>
                <a:rPr lang="en-GB" dirty="0" smtClean="0">
                  <a:solidFill>
                    <a:srgbClr val="FF0000"/>
                  </a:solidFill>
                </a:rPr>
                <a:t> </a:t>
              </a:r>
              <a:r>
                <a:rPr lang="en-GB" dirty="0" err="1" smtClean="0">
                  <a:solidFill>
                    <a:srgbClr val="FF0000"/>
                  </a:solidFill>
                </a:rPr>
                <a:t>néz</a:t>
              </a:r>
              <a:r>
                <a:rPr lang="en-GB" dirty="0" smtClean="0">
                  <a:solidFill>
                    <a:srgbClr val="FF0000"/>
                  </a:solidFill>
                </a:rPr>
                <a:t>)</a:t>
              </a:r>
              <a:endParaRPr lang="en-GB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655370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Alternatívák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GB" sz="2400" dirty="0" err="1" smtClean="0"/>
              <a:t>Nézzük</a:t>
            </a:r>
            <a:r>
              <a:rPr lang="en-GB" sz="2400" dirty="0" smtClean="0"/>
              <a:t> meg mi </a:t>
            </a:r>
            <a:r>
              <a:rPr lang="en-GB" sz="2400" dirty="0" err="1" smtClean="0"/>
              <a:t>történik</a:t>
            </a:r>
            <a:r>
              <a:rPr lang="en-GB" sz="2400" dirty="0" smtClean="0"/>
              <a:t>, ha a </a:t>
            </a:r>
            <a:r>
              <a:rPr lang="en-GB" sz="2400" dirty="0" err="1" smtClean="0"/>
              <a:t>normálvektort</a:t>
            </a:r>
            <a:r>
              <a:rPr lang="en-GB" sz="2400" dirty="0" smtClean="0"/>
              <a:t> </a:t>
            </a:r>
            <a:r>
              <a:rPr lang="en-GB" sz="2400" dirty="0" err="1" smtClean="0"/>
              <a:t>világ-koordinátarendszerbe</a:t>
            </a:r>
            <a:r>
              <a:rPr lang="en-GB" sz="2400" dirty="0" smtClean="0"/>
              <a:t> </a:t>
            </a:r>
            <a:r>
              <a:rPr lang="en-GB" sz="2400" dirty="0" err="1" smtClean="0"/>
              <a:t>transzformáljuk</a:t>
            </a:r>
            <a:r>
              <a:rPr lang="en-GB" sz="2400" dirty="0" smtClean="0"/>
              <a:t> </a:t>
            </a:r>
            <a:r>
              <a:rPr lang="en-GB" sz="2400" dirty="0" err="1" smtClean="0"/>
              <a:t>kamera-koordinátarendszer</a:t>
            </a:r>
            <a:r>
              <a:rPr lang="en-GB" sz="2400" dirty="0" smtClean="0"/>
              <a:t> </a:t>
            </a:r>
            <a:r>
              <a:rPr lang="en-GB" sz="2400" dirty="0" err="1" smtClean="0"/>
              <a:t>helyett</a:t>
            </a:r>
            <a:endParaRPr lang="en-GB" sz="2400" dirty="0" smtClean="0"/>
          </a:p>
          <a:p>
            <a:pPr lvl="1" algn="just"/>
            <a:r>
              <a:rPr lang="en-GB" sz="2000" dirty="0" err="1" smtClean="0"/>
              <a:t>UnityObjectToWorldNormal</a:t>
            </a:r>
            <a:r>
              <a:rPr lang="en-GB" sz="2000" dirty="0" smtClean="0"/>
              <a:t>(normal);</a:t>
            </a:r>
          </a:p>
          <a:p>
            <a:pPr algn="just"/>
            <a:endParaRPr lang="en-GB" sz="2400" dirty="0"/>
          </a:p>
          <a:p>
            <a:pPr algn="just"/>
            <a:r>
              <a:rPr lang="en-GB" sz="2400" dirty="0" err="1" smtClean="0"/>
              <a:t>Vagy</a:t>
            </a:r>
            <a:r>
              <a:rPr lang="en-GB" sz="2400" dirty="0" smtClean="0"/>
              <a:t>: </a:t>
            </a:r>
            <a:r>
              <a:rPr lang="en-GB" sz="2400" dirty="0" err="1" smtClean="0"/>
              <a:t>transzformáljuk</a:t>
            </a:r>
            <a:r>
              <a:rPr lang="en-GB" sz="2400" dirty="0" smtClean="0"/>
              <a:t> a </a:t>
            </a:r>
            <a:r>
              <a:rPr lang="en-GB" sz="2400" dirty="0" err="1" smtClean="0"/>
              <a:t>normálvektort</a:t>
            </a:r>
            <a:r>
              <a:rPr lang="en-GB" sz="2400" dirty="0" smtClean="0"/>
              <a:t> a </a:t>
            </a:r>
            <a:r>
              <a:rPr lang="en-GB" sz="2400" dirty="0" err="1" smtClean="0"/>
              <a:t>fényforrás</a:t>
            </a:r>
            <a:r>
              <a:rPr lang="en-GB" sz="2400" dirty="0" smtClean="0"/>
              <a:t> </a:t>
            </a:r>
            <a:r>
              <a:rPr lang="en-GB" sz="2400" dirty="0" err="1" smtClean="0"/>
              <a:t>terébe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52603837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Geometry</a:t>
            </a:r>
            <a:r>
              <a:rPr lang="hu-HU" dirty="0" smtClean="0"/>
              <a:t> </a:t>
            </a:r>
            <a:r>
              <a:rPr lang="hu-HU" dirty="0" err="1" smtClean="0"/>
              <a:t>shader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876800" y="1417638"/>
            <a:ext cx="4267200" cy="50292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hu-HU" sz="1400" dirty="0" err="1"/>
              <a:t>Shader</a:t>
            </a:r>
            <a:r>
              <a:rPr lang="hu-HU" sz="1400" dirty="0"/>
              <a:t> "</a:t>
            </a:r>
            <a:r>
              <a:rPr lang="hu-HU" sz="1400" dirty="0" err="1"/>
              <a:t>Custom</a:t>
            </a:r>
            <a:r>
              <a:rPr lang="hu-HU" sz="1400" dirty="0"/>
              <a:t>/</a:t>
            </a:r>
            <a:r>
              <a:rPr lang="hu-HU" sz="1400" dirty="0" err="1"/>
              <a:t>Geometry</a:t>
            </a:r>
            <a:r>
              <a:rPr lang="hu-HU" sz="1400" dirty="0"/>
              <a:t>"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sz="1400" dirty="0"/>
              <a:t>    </a:t>
            </a:r>
            <a:r>
              <a:rPr lang="hu-HU" sz="1400" dirty="0" err="1"/>
              <a:t>Properties</a:t>
            </a:r>
            <a:r>
              <a:rPr lang="hu-HU" sz="1400" dirty="0"/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sz="1400" dirty="0"/>
              <a:t>        _</a:t>
            </a:r>
            <a:r>
              <a:rPr lang="hu-HU" sz="1400" dirty="0" err="1"/>
              <a:t>Color</a:t>
            </a:r>
            <a:r>
              <a:rPr lang="hu-HU" sz="1400" dirty="0"/>
              <a:t> ("</a:t>
            </a:r>
            <a:r>
              <a:rPr lang="hu-HU" sz="1400" dirty="0" err="1"/>
              <a:t>Color</a:t>
            </a:r>
            <a:r>
              <a:rPr lang="hu-HU" sz="1400" dirty="0"/>
              <a:t>", </a:t>
            </a:r>
            <a:r>
              <a:rPr lang="hu-HU" sz="1400" dirty="0" err="1"/>
              <a:t>Color</a:t>
            </a:r>
            <a:r>
              <a:rPr lang="hu-HU" sz="1400" dirty="0"/>
              <a:t>) = (1,1,1,1)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sz="1400" dirty="0"/>
              <a:t>        _</a:t>
            </a:r>
            <a:r>
              <a:rPr lang="hu-HU" sz="1400" dirty="0" err="1"/>
              <a:t>Emissive</a:t>
            </a:r>
            <a:r>
              <a:rPr lang="hu-HU" sz="1400" dirty="0"/>
              <a:t> ("</a:t>
            </a:r>
            <a:r>
              <a:rPr lang="hu-HU" sz="1400" dirty="0" err="1"/>
              <a:t>Emissive</a:t>
            </a:r>
            <a:r>
              <a:rPr lang="hu-HU" sz="1400" dirty="0"/>
              <a:t>", </a:t>
            </a:r>
            <a:r>
              <a:rPr lang="hu-HU" sz="1400" dirty="0" err="1"/>
              <a:t>Color</a:t>
            </a:r>
            <a:r>
              <a:rPr lang="hu-HU" sz="1400" dirty="0"/>
              <a:t>) = (0,0,0,1)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sz="1400" dirty="0"/>
              <a:t>        _</a:t>
            </a:r>
            <a:r>
              <a:rPr lang="hu-HU" sz="1400" dirty="0" err="1"/>
              <a:t>Specular</a:t>
            </a:r>
            <a:r>
              <a:rPr lang="hu-HU" sz="1400" dirty="0"/>
              <a:t> ("</a:t>
            </a:r>
            <a:r>
              <a:rPr lang="hu-HU" sz="1400" dirty="0" err="1"/>
              <a:t>Specular</a:t>
            </a:r>
            <a:r>
              <a:rPr lang="hu-HU" sz="1400" dirty="0"/>
              <a:t>", </a:t>
            </a:r>
            <a:r>
              <a:rPr lang="hu-HU" sz="1400" dirty="0" err="1"/>
              <a:t>Color</a:t>
            </a:r>
            <a:r>
              <a:rPr lang="hu-HU" sz="1400" dirty="0"/>
              <a:t>) = (1,1,1,1)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sz="1400" dirty="0"/>
              <a:t>        _</a:t>
            </a:r>
            <a:r>
              <a:rPr lang="hu-HU" sz="1400" dirty="0" err="1"/>
              <a:t>Smoothness</a:t>
            </a:r>
            <a:r>
              <a:rPr lang="hu-HU" sz="1400" dirty="0"/>
              <a:t> ("</a:t>
            </a:r>
            <a:r>
              <a:rPr lang="hu-HU" sz="1400" dirty="0" err="1"/>
              <a:t>Shininess</a:t>
            </a:r>
            <a:r>
              <a:rPr lang="hu-HU" sz="1400" dirty="0"/>
              <a:t>", </a:t>
            </a:r>
            <a:r>
              <a:rPr lang="hu-HU" sz="1400" dirty="0" err="1"/>
              <a:t>Range</a:t>
            </a:r>
            <a:r>
              <a:rPr lang="hu-HU" sz="1400" dirty="0"/>
              <a:t> (0.0, 1.0)) = 0.1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sz="1400" dirty="0" smtClean="0"/>
              <a:t>    }</a:t>
            </a:r>
            <a:endParaRPr lang="hu-HU" sz="1400" dirty="0"/>
          </a:p>
          <a:p>
            <a:pPr marL="0" indent="0">
              <a:spcBef>
                <a:spcPts val="0"/>
              </a:spcBef>
              <a:buNone/>
            </a:pPr>
            <a:r>
              <a:rPr lang="hu-HU" sz="1400" dirty="0"/>
              <a:t>    </a:t>
            </a:r>
            <a:r>
              <a:rPr lang="hu-HU" sz="1400" dirty="0" err="1"/>
              <a:t>SubShader</a:t>
            </a:r>
            <a:r>
              <a:rPr lang="hu-HU" sz="1400" dirty="0"/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sz="1400" dirty="0"/>
              <a:t>        </a:t>
            </a:r>
            <a:r>
              <a:rPr lang="hu-HU" sz="1400" dirty="0" err="1"/>
              <a:t>Tags</a:t>
            </a:r>
            <a:r>
              <a:rPr lang="hu-HU" sz="1400" dirty="0"/>
              <a:t> { "</a:t>
            </a:r>
            <a:r>
              <a:rPr lang="hu-HU" sz="1400" dirty="0" err="1"/>
              <a:t>Queue</a:t>
            </a:r>
            <a:r>
              <a:rPr lang="hu-HU" sz="1400" dirty="0"/>
              <a:t>" = "</a:t>
            </a:r>
            <a:r>
              <a:rPr lang="hu-HU" sz="1400" dirty="0" err="1"/>
              <a:t>Geometry</a:t>
            </a:r>
            <a:r>
              <a:rPr lang="hu-HU" sz="1400" dirty="0"/>
              <a:t>"} 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sz="1400" dirty="0"/>
              <a:t>        </a:t>
            </a:r>
            <a:r>
              <a:rPr lang="hu-HU" sz="1400" dirty="0" err="1"/>
              <a:t>Pass</a:t>
            </a:r>
            <a:endParaRPr lang="hu-HU" sz="1400" dirty="0"/>
          </a:p>
          <a:p>
            <a:pPr marL="0" indent="0">
              <a:spcBef>
                <a:spcPts val="0"/>
              </a:spcBef>
              <a:buNone/>
            </a:pPr>
            <a:r>
              <a:rPr lang="hu-HU" sz="1400" dirty="0"/>
              <a:t> 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sz="1400" dirty="0"/>
              <a:t>            CGPROGRAM</a:t>
            </a:r>
          </a:p>
          <a:p>
            <a:pPr marL="0" indent="0">
              <a:spcBef>
                <a:spcPts val="0"/>
              </a:spcBef>
              <a:buNone/>
            </a:pPr>
            <a:endParaRPr lang="hu-HU" sz="1400" dirty="0"/>
          </a:p>
          <a:p>
            <a:pPr marL="0" indent="0">
              <a:spcBef>
                <a:spcPts val="0"/>
              </a:spcBef>
              <a:buNone/>
            </a:pPr>
            <a:r>
              <a:rPr lang="hu-HU" sz="1400" dirty="0"/>
              <a:t>            #</a:t>
            </a:r>
            <a:r>
              <a:rPr lang="hu-HU" sz="1400" dirty="0" err="1"/>
              <a:t>pragma</a:t>
            </a:r>
            <a:r>
              <a:rPr lang="hu-HU" sz="1400" dirty="0"/>
              <a:t> </a:t>
            </a:r>
            <a:r>
              <a:rPr lang="hu-HU" sz="1400" dirty="0" err="1"/>
              <a:t>target</a:t>
            </a:r>
            <a:r>
              <a:rPr lang="hu-HU" sz="1400" dirty="0"/>
              <a:t> </a:t>
            </a:r>
            <a:r>
              <a:rPr lang="hu-HU" sz="1400" dirty="0">
                <a:solidFill>
                  <a:srgbClr val="FF0000"/>
                </a:solidFill>
              </a:rPr>
              <a:t>4.0</a:t>
            </a:r>
          </a:p>
          <a:p>
            <a:pPr marL="0" indent="0">
              <a:spcBef>
                <a:spcPts val="0"/>
              </a:spcBef>
              <a:buNone/>
            </a:pPr>
            <a:endParaRPr lang="hu-HU" sz="1400" dirty="0"/>
          </a:p>
          <a:p>
            <a:pPr marL="0" indent="0">
              <a:spcBef>
                <a:spcPts val="0"/>
              </a:spcBef>
              <a:buNone/>
            </a:pPr>
            <a:r>
              <a:rPr lang="hu-HU" sz="1400" dirty="0"/>
              <a:t>            #</a:t>
            </a:r>
            <a:r>
              <a:rPr lang="hu-HU" sz="1400" dirty="0" err="1"/>
              <a:t>pragma</a:t>
            </a:r>
            <a:r>
              <a:rPr lang="hu-HU" sz="1400" dirty="0"/>
              <a:t> </a:t>
            </a:r>
            <a:r>
              <a:rPr lang="hu-HU" sz="1400" dirty="0" err="1"/>
              <a:t>vertex</a:t>
            </a:r>
            <a:r>
              <a:rPr lang="hu-HU" sz="1400" dirty="0"/>
              <a:t> </a:t>
            </a:r>
            <a:r>
              <a:rPr lang="hu-HU" sz="1400" dirty="0" err="1"/>
              <a:t>mainVS</a:t>
            </a:r>
            <a:endParaRPr lang="hu-HU" sz="1400" dirty="0"/>
          </a:p>
          <a:p>
            <a:pPr marL="0" indent="0">
              <a:spcBef>
                <a:spcPts val="0"/>
              </a:spcBef>
              <a:buNone/>
            </a:pPr>
            <a:r>
              <a:rPr lang="hu-HU" sz="1400" dirty="0"/>
              <a:t>            #</a:t>
            </a:r>
            <a:r>
              <a:rPr lang="hu-HU" sz="1400" dirty="0" err="1"/>
              <a:t>pragma</a:t>
            </a:r>
            <a:r>
              <a:rPr lang="hu-HU" sz="1400" dirty="0"/>
              <a:t> </a:t>
            </a:r>
            <a:r>
              <a:rPr lang="hu-HU" sz="1400" dirty="0" err="1"/>
              <a:t>fragment</a:t>
            </a:r>
            <a:r>
              <a:rPr lang="hu-HU" sz="1400" dirty="0"/>
              <a:t> </a:t>
            </a:r>
            <a:r>
              <a:rPr lang="hu-HU" sz="1400" dirty="0" err="1" smtClean="0"/>
              <a:t>mainPS</a:t>
            </a:r>
            <a:endParaRPr lang="hu-HU" sz="14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hu-HU" sz="1400" dirty="0"/>
              <a:t> </a:t>
            </a:r>
            <a:r>
              <a:rPr lang="hu-HU" sz="1400" dirty="0" smtClean="0"/>
              <a:t>           </a:t>
            </a:r>
            <a:r>
              <a:rPr lang="hu-HU" sz="1400" dirty="0" smtClean="0">
                <a:solidFill>
                  <a:srgbClr val="FF0000"/>
                </a:solidFill>
              </a:rPr>
              <a:t>#</a:t>
            </a:r>
            <a:r>
              <a:rPr lang="hu-HU" sz="1400" dirty="0" err="1" smtClean="0">
                <a:solidFill>
                  <a:srgbClr val="FF0000"/>
                </a:solidFill>
              </a:rPr>
              <a:t>pragma</a:t>
            </a:r>
            <a:r>
              <a:rPr lang="hu-HU" sz="1400" dirty="0" smtClean="0">
                <a:solidFill>
                  <a:srgbClr val="FF0000"/>
                </a:solidFill>
              </a:rPr>
              <a:t> </a:t>
            </a:r>
            <a:r>
              <a:rPr lang="hu-HU" sz="1400" dirty="0" err="1" smtClean="0">
                <a:solidFill>
                  <a:srgbClr val="FF0000"/>
                </a:solidFill>
              </a:rPr>
              <a:t>geometry</a:t>
            </a:r>
            <a:r>
              <a:rPr lang="hu-HU" sz="1400" dirty="0" smtClean="0">
                <a:solidFill>
                  <a:srgbClr val="FF0000"/>
                </a:solidFill>
              </a:rPr>
              <a:t> </a:t>
            </a:r>
            <a:r>
              <a:rPr lang="hu-HU" sz="1400" dirty="0" err="1" smtClean="0">
                <a:solidFill>
                  <a:srgbClr val="FF0000"/>
                </a:solidFill>
              </a:rPr>
              <a:t>mainGS</a:t>
            </a:r>
            <a:endParaRPr lang="hu-HU" sz="1400" dirty="0" smtClean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hu-HU" sz="1400" dirty="0"/>
          </a:p>
          <a:p>
            <a:pPr marL="0" indent="0">
              <a:spcBef>
                <a:spcPts val="0"/>
              </a:spcBef>
              <a:buNone/>
            </a:pPr>
            <a:r>
              <a:rPr lang="hu-HU" sz="1400" dirty="0" smtClean="0"/>
              <a:t>            #</a:t>
            </a:r>
            <a:r>
              <a:rPr lang="hu-HU" sz="1400" dirty="0" err="1"/>
              <a:t>include</a:t>
            </a:r>
            <a:r>
              <a:rPr lang="hu-HU" sz="1400" dirty="0"/>
              <a:t> "</a:t>
            </a:r>
            <a:r>
              <a:rPr lang="hu-HU" sz="1400" dirty="0" err="1"/>
              <a:t>Phong.cginc</a:t>
            </a:r>
            <a:r>
              <a:rPr lang="hu-HU" sz="1400" dirty="0"/>
              <a:t>"</a:t>
            </a:r>
          </a:p>
          <a:p>
            <a:pPr marL="0" indent="0">
              <a:spcBef>
                <a:spcPts val="0"/>
              </a:spcBef>
              <a:buNone/>
            </a:pPr>
            <a:endParaRPr lang="hu-HU" sz="14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hu-HU" sz="1400" dirty="0"/>
              <a:t> </a:t>
            </a:r>
            <a:r>
              <a:rPr lang="hu-HU" sz="1400" dirty="0" smtClean="0"/>
              <a:t>           ENDCG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sz="1400" dirty="0"/>
              <a:t> </a:t>
            </a:r>
            <a:r>
              <a:rPr lang="hu-HU" sz="1400" dirty="0" smtClean="0"/>
              <a:t>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sz="1400" dirty="0"/>
              <a:t> </a:t>
            </a:r>
            <a:r>
              <a:rPr lang="hu-HU" sz="1400" dirty="0" smtClean="0"/>
              <a:t>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sz="1400" dirty="0"/>
              <a:t>}</a:t>
            </a:r>
            <a:endParaRPr lang="en-US" sz="1400" dirty="0"/>
          </a:p>
        </p:txBody>
      </p:sp>
      <p:sp>
        <p:nvSpPr>
          <p:cNvPr id="4" name="Tartalom helye 2"/>
          <p:cNvSpPr txBox="1">
            <a:spLocks/>
          </p:cNvSpPr>
          <p:nvPr/>
        </p:nvSpPr>
        <p:spPr>
          <a:xfrm>
            <a:off x="285226" y="1371600"/>
            <a:ext cx="4362974" cy="5181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hu-HU" sz="2400" dirty="0" smtClean="0"/>
              <a:t>Minimum 4-es </a:t>
            </a:r>
            <a:r>
              <a:rPr lang="hu-HU" sz="2400" dirty="0" err="1" smtClean="0"/>
              <a:t>shader</a:t>
            </a:r>
            <a:r>
              <a:rPr lang="hu-HU" sz="2400" dirty="0" smtClean="0"/>
              <a:t> </a:t>
            </a:r>
            <a:r>
              <a:rPr lang="hu-HU" sz="2400" dirty="0" err="1" smtClean="0"/>
              <a:t>model</a:t>
            </a:r>
            <a:endParaRPr lang="hu-HU" sz="2400" dirty="0" smtClean="0"/>
          </a:p>
          <a:p>
            <a:pPr lvl="1" algn="just"/>
            <a:r>
              <a:rPr lang="hu-HU" sz="2000" dirty="0" smtClean="0"/>
              <a:t>A </a:t>
            </a:r>
            <a:r>
              <a:rPr lang="hu-HU" sz="2000" dirty="0" err="1" smtClean="0"/>
              <a:t>shaderben</a:t>
            </a:r>
            <a:r>
              <a:rPr lang="hu-HU" sz="2000" dirty="0" smtClean="0"/>
              <a:t>: </a:t>
            </a:r>
            <a:r>
              <a:rPr lang="hu-HU" sz="2000" b="1" dirty="0" smtClean="0"/>
              <a:t>#</a:t>
            </a:r>
            <a:r>
              <a:rPr lang="hu-HU" sz="2000" b="1" dirty="0" err="1" smtClean="0"/>
              <a:t>pragma</a:t>
            </a:r>
            <a:r>
              <a:rPr lang="hu-HU" sz="2000" b="1" dirty="0" smtClean="0"/>
              <a:t> </a:t>
            </a:r>
            <a:r>
              <a:rPr lang="hu-HU" sz="2000" b="1" dirty="0" err="1" smtClean="0"/>
              <a:t>target</a:t>
            </a:r>
            <a:r>
              <a:rPr lang="hu-HU" sz="2000" b="1" dirty="0" smtClean="0"/>
              <a:t> 4.0</a:t>
            </a:r>
            <a:endParaRPr lang="hu-HU" sz="2400" b="1" dirty="0" smtClean="0"/>
          </a:p>
          <a:p>
            <a:pPr algn="just"/>
            <a:r>
              <a:rPr lang="hu-HU" sz="2400" dirty="0" smtClean="0"/>
              <a:t>Hozzunk létre egy-egy új materialt és </a:t>
            </a:r>
            <a:r>
              <a:rPr lang="hu-HU" sz="2400" dirty="0" err="1" smtClean="0"/>
              <a:t>shadert</a:t>
            </a:r>
            <a:r>
              <a:rPr lang="hu-HU" sz="2400" dirty="0" smtClean="0"/>
              <a:t>:</a:t>
            </a:r>
          </a:p>
          <a:p>
            <a:pPr lvl="1" algn="just"/>
            <a:r>
              <a:rPr lang="hu-HU" sz="2000" dirty="0" err="1" smtClean="0"/>
              <a:t>Geometry.shader</a:t>
            </a:r>
            <a:r>
              <a:rPr lang="hu-HU" sz="2000" dirty="0" smtClean="0"/>
              <a:t>, </a:t>
            </a:r>
            <a:r>
              <a:rPr lang="hu-HU" sz="2000" dirty="0" err="1" smtClean="0"/>
              <a:t>Geometry.material</a:t>
            </a:r>
            <a:endParaRPr lang="hu-HU" sz="2000" dirty="0" smtClean="0"/>
          </a:p>
          <a:p>
            <a:pPr lvl="1" algn="just"/>
            <a:endParaRPr lang="hu-HU" sz="2000" dirty="0"/>
          </a:p>
          <a:p>
            <a:pPr algn="just"/>
            <a:r>
              <a:rPr lang="hu-HU" sz="2400" dirty="0" smtClean="0"/>
              <a:t>A modern grafikus motorok </a:t>
            </a:r>
            <a:r>
              <a:rPr lang="hu-HU" sz="2400" b="1" dirty="0" smtClean="0"/>
              <a:t>szomszédsági információt</a:t>
            </a:r>
            <a:r>
              <a:rPr lang="hu-HU" sz="2400" dirty="0" smtClean="0"/>
              <a:t> is át tudnak adni a </a:t>
            </a:r>
            <a:r>
              <a:rPr lang="hu-HU" sz="2400" dirty="0" err="1" smtClean="0"/>
              <a:t>geometry</a:t>
            </a:r>
            <a:r>
              <a:rPr lang="hu-HU" sz="2400" dirty="0" smtClean="0"/>
              <a:t> </a:t>
            </a:r>
            <a:r>
              <a:rPr lang="hu-HU" sz="2400" dirty="0" err="1" smtClean="0"/>
              <a:t>shadernek</a:t>
            </a:r>
            <a:r>
              <a:rPr lang="hu-HU" sz="2400" dirty="0" smtClean="0"/>
              <a:t> (line v. </a:t>
            </a:r>
            <a:r>
              <a:rPr lang="hu-HU" sz="2400" dirty="0" err="1" smtClean="0"/>
              <a:t>triangle</a:t>
            </a:r>
            <a:r>
              <a:rPr lang="hu-HU" sz="2400" dirty="0" smtClean="0"/>
              <a:t> </a:t>
            </a:r>
            <a:r>
              <a:rPr lang="hu-HU" sz="2400" dirty="0" err="1" smtClean="0"/>
              <a:t>adjacency</a:t>
            </a:r>
            <a:r>
              <a:rPr lang="hu-HU" sz="2400" dirty="0" smtClean="0"/>
              <a:t>)</a:t>
            </a:r>
          </a:p>
          <a:p>
            <a:pPr algn="just"/>
            <a:r>
              <a:rPr lang="hu-HU" sz="2400" dirty="0" smtClean="0"/>
              <a:t>A játékmotorok ezt általában nem támogatják (a </a:t>
            </a:r>
            <a:r>
              <a:rPr lang="hu-HU" sz="2400" dirty="0" err="1" smtClean="0"/>
              <a:t>Unity</a:t>
            </a:r>
            <a:r>
              <a:rPr lang="hu-HU" sz="2400" dirty="0" smtClean="0"/>
              <a:t> sem)</a:t>
            </a:r>
          </a:p>
        </p:txBody>
      </p:sp>
    </p:spTree>
    <p:extLst>
      <p:ext uri="{BB962C8B-B14F-4D97-AF65-F5344CB8AC3E}">
        <p14:creationId xmlns:p14="http://schemas.microsoft.com/office/powerpoint/2010/main" val="359373446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Triviális </a:t>
            </a:r>
            <a:r>
              <a:rPr lang="hu-HU" dirty="0" err="1" smtClean="0"/>
              <a:t>geometry</a:t>
            </a:r>
            <a:r>
              <a:rPr lang="hu-HU" dirty="0" smtClean="0"/>
              <a:t> </a:t>
            </a:r>
            <a:r>
              <a:rPr lang="hu-HU" dirty="0" err="1" smtClean="0"/>
              <a:t>shader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hu-HU" sz="1800" dirty="0"/>
              <a:t> #</a:t>
            </a:r>
            <a:r>
              <a:rPr lang="hu-HU" sz="1800" dirty="0" err="1"/>
              <a:t>pragma</a:t>
            </a:r>
            <a:r>
              <a:rPr lang="hu-HU" sz="1800" dirty="0"/>
              <a:t> </a:t>
            </a:r>
            <a:r>
              <a:rPr lang="hu-HU" sz="1800" dirty="0" err="1"/>
              <a:t>geometry</a:t>
            </a:r>
            <a:r>
              <a:rPr lang="hu-HU" sz="1800" dirty="0"/>
              <a:t> </a:t>
            </a:r>
            <a:r>
              <a:rPr lang="hu-HU" sz="1800" dirty="0" err="1"/>
              <a:t>mainGS_passthrough</a:t>
            </a:r>
            <a:endParaRPr lang="hu-HU" sz="1800" dirty="0" smtClean="0"/>
          </a:p>
          <a:p>
            <a:pPr marL="0" indent="0">
              <a:buNone/>
            </a:pPr>
            <a:endParaRPr lang="hu-HU" sz="1800" dirty="0" smtClean="0"/>
          </a:p>
          <a:p>
            <a:pPr marL="0" indent="0">
              <a:buNone/>
            </a:pPr>
            <a:r>
              <a:rPr lang="hu-HU" sz="1800" dirty="0" smtClean="0"/>
              <a:t>// …</a:t>
            </a:r>
            <a:endParaRPr lang="hu-HU" sz="1800" dirty="0"/>
          </a:p>
          <a:p>
            <a:pPr marL="0" indent="0">
              <a:buNone/>
            </a:pPr>
            <a:endParaRPr lang="hu-HU" sz="1800" dirty="0" smtClean="0"/>
          </a:p>
          <a:p>
            <a:pPr marL="0" indent="0">
              <a:buNone/>
            </a:pPr>
            <a:r>
              <a:rPr lang="en-US" sz="1800" dirty="0" smtClean="0"/>
              <a:t>[</a:t>
            </a:r>
            <a:r>
              <a:rPr lang="en-US" sz="1800" dirty="0" err="1"/>
              <a:t>maxvertexcount</a:t>
            </a:r>
            <a:r>
              <a:rPr lang="en-US" sz="1800" dirty="0"/>
              <a:t>(3)]</a:t>
            </a:r>
          </a:p>
          <a:p>
            <a:pPr marL="0" indent="0">
              <a:buNone/>
            </a:pPr>
            <a:r>
              <a:rPr lang="en-US" sz="1800" dirty="0" smtClean="0"/>
              <a:t>void </a:t>
            </a:r>
            <a:r>
              <a:rPr lang="en-US" sz="1800" dirty="0" err="1"/>
              <a:t>mainGS_passthrough</a:t>
            </a:r>
            <a:r>
              <a:rPr lang="en-US" sz="1800" dirty="0" smtClean="0"/>
              <a:t>(</a:t>
            </a:r>
            <a:endParaRPr lang="hu-HU" sz="1800" dirty="0" smtClean="0"/>
          </a:p>
          <a:p>
            <a:pPr marL="0" indent="0">
              <a:buNone/>
            </a:pPr>
            <a:r>
              <a:rPr lang="hu-HU" sz="1800" dirty="0"/>
              <a:t> </a:t>
            </a:r>
            <a:r>
              <a:rPr lang="hu-HU" sz="1800" dirty="0" smtClean="0"/>
              <a:t>     </a:t>
            </a:r>
            <a:r>
              <a:rPr lang="en-US" sz="1800" dirty="0" smtClean="0"/>
              <a:t>triangle </a:t>
            </a:r>
            <a:r>
              <a:rPr lang="en-US" sz="1800" dirty="0"/>
              <a:t>VS_OUT IN[3], </a:t>
            </a:r>
            <a:endParaRPr lang="hu-HU" sz="1800" dirty="0" smtClean="0"/>
          </a:p>
          <a:p>
            <a:pPr marL="0" indent="0">
              <a:buNone/>
            </a:pPr>
            <a:r>
              <a:rPr lang="hu-HU" sz="1800" dirty="0"/>
              <a:t> </a:t>
            </a:r>
            <a:r>
              <a:rPr lang="hu-HU" sz="1800" dirty="0" smtClean="0"/>
              <a:t>     </a:t>
            </a:r>
            <a:r>
              <a:rPr lang="en-US" sz="1800" dirty="0" err="1" smtClean="0"/>
              <a:t>inout</a:t>
            </a:r>
            <a:r>
              <a:rPr lang="en-US" sz="1800" dirty="0" smtClean="0"/>
              <a:t> </a:t>
            </a:r>
            <a:r>
              <a:rPr lang="en-US" sz="1800" dirty="0" err="1"/>
              <a:t>TriangleStream</a:t>
            </a:r>
            <a:r>
              <a:rPr lang="en-US" sz="1800" dirty="0"/>
              <a:t>&lt;VS_OUT&gt; stream)</a:t>
            </a:r>
          </a:p>
          <a:p>
            <a:pPr marL="0" indent="0">
              <a:buNone/>
            </a:pPr>
            <a:r>
              <a:rPr lang="en-US" sz="1800" dirty="0" smtClean="0"/>
              <a:t>{</a:t>
            </a:r>
            <a:endParaRPr lang="en-US" sz="1800" dirty="0"/>
          </a:p>
          <a:p>
            <a:pPr marL="0" indent="0">
              <a:buNone/>
            </a:pPr>
            <a:r>
              <a:rPr lang="hu-HU" sz="1800" dirty="0" smtClean="0"/>
              <a:t>    </a:t>
            </a:r>
            <a:r>
              <a:rPr lang="en-US" sz="1800" dirty="0" err="1" smtClean="0"/>
              <a:t>stream.Append</a:t>
            </a:r>
            <a:r>
              <a:rPr lang="en-US" sz="1800" dirty="0" smtClean="0"/>
              <a:t>(IN[0</a:t>
            </a:r>
            <a:r>
              <a:rPr lang="en-US" sz="1800" dirty="0"/>
              <a:t>]);</a:t>
            </a:r>
          </a:p>
          <a:p>
            <a:pPr marL="0" indent="0">
              <a:buNone/>
            </a:pPr>
            <a:r>
              <a:rPr lang="hu-HU" sz="1800" dirty="0" smtClean="0"/>
              <a:t>    </a:t>
            </a:r>
            <a:r>
              <a:rPr lang="en-US" sz="1800" dirty="0" err="1" smtClean="0"/>
              <a:t>stream.Append</a:t>
            </a:r>
            <a:r>
              <a:rPr lang="en-US" sz="1800" dirty="0" smtClean="0"/>
              <a:t>(IN[1</a:t>
            </a:r>
            <a:r>
              <a:rPr lang="en-US" sz="1800" dirty="0"/>
              <a:t>]);</a:t>
            </a:r>
          </a:p>
          <a:p>
            <a:pPr marL="0" indent="0">
              <a:buNone/>
            </a:pPr>
            <a:r>
              <a:rPr lang="hu-HU" sz="1800" dirty="0" smtClean="0"/>
              <a:t>    </a:t>
            </a:r>
            <a:r>
              <a:rPr lang="en-US" sz="1800" dirty="0" err="1" smtClean="0"/>
              <a:t>stream.Append</a:t>
            </a:r>
            <a:r>
              <a:rPr lang="en-US" sz="1800" dirty="0" smtClean="0"/>
              <a:t>(IN[2</a:t>
            </a:r>
            <a:r>
              <a:rPr lang="en-US" sz="1800" dirty="0"/>
              <a:t>]);</a:t>
            </a:r>
          </a:p>
          <a:p>
            <a:pPr marL="0" indent="0">
              <a:buNone/>
            </a:pPr>
            <a:endParaRPr lang="hu-HU" sz="1800" dirty="0" smtClean="0"/>
          </a:p>
          <a:p>
            <a:pPr marL="0" indent="0">
              <a:buNone/>
            </a:pPr>
            <a:r>
              <a:rPr lang="hu-HU" sz="1800" dirty="0" smtClean="0"/>
              <a:t>    </a:t>
            </a:r>
            <a:r>
              <a:rPr lang="en-US" sz="1800" dirty="0" err="1" smtClean="0"/>
              <a:t>stream.RestartStrip</a:t>
            </a:r>
            <a:r>
              <a:rPr lang="en-US" sz="1800" dirty="0"/>
              <a:t>();</a:t>
            </a:r>
          </a:p>
          <a:p>
            <a:pPr marL="0" indent="0">
              <a:buNone/>
            </a:pPr>
            <a:r>
              <a:rPr lang="en-US" sz="1800" dirty="0" smtClean="0"/>
              <a:t>}</a:t>
            </a:r>
            <a:endParaRPr lang="en-US" sz="1800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2764871"/>
            <a:ext cx="3612031" cy="219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242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err="1" smtClean="0"/>
              <a:t>Kompozitálás</a:t>
            </a:r>
            <a:r>
              <a:rPr lang="hu-HU" dirty="0" smtClean="0"/>
              <a:t>: alfa </a:t>
            </a:r>
            <a:r>
              <a:rPr lang="hu-HU" dirty="0" err="1" smtClean="0"/>
              <a:t>blending</a:t>
            </a:r>
            <a:endParaRPr lang="hu-HU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4800601" y="1449388"/>
            <a:ext cx="2743200" cy="8270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hu-HU" sz="2000" dirty="0"/>
              <a:t>Interpolált  vagy</a:t>
            </a:r>
          </a:p>
          <a:p>
            <a:pPr algn="ctr"/>
            <a:r>
              <a:rPr lang="hu-HU" sz="2000" dirty="0"/>
              <a:t>textúrából olvasott szín</a:t>
            </a: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5940425" y="4797425"/>
            <a:ext cx="2160588" cy="5032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hu-HU" sz="2400"/>
              <a:t>Rasztertár</a:t>
            </a:r>
          </a:p>
        </p:txBody>
      </p:sp>
      <p:sp>
        <p:nvSpPr>
          <p:cNvPr id="7" name="AutoShape 10"/>
          <p:cNvSpPr>
            <a:spLocks noChangeArrowheads="1"/>
          </p:cNvSpPr>
          <p:nvPr/>
        </p:nvSpPr>
        <p:spPr bwMode="auto">
          <a:xfrm>
            <a:off x="5651500" y="3644900"/>
            <a:ext cx="2159000" cy="576263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hu-HU" sz="2400"/>
              <a:t>ALU</a:t>
            </a:r>
          </a:p>
        </p:txBody>
      </p:sp>
      <p:sp>
        <p:nvSpPr>
          <p:cNvPr id="8" name="Line 11"/>
          <p:cNvSpPr>
            <a:spLocks noChangeShapeType="1"/>
          </p:cNvSpPr>
          <p:nvPr/>
        </p:nvSpPr>
        <p:spPr bwMode="auto">
          <a:xfrm>
            <a:off x="6154738" y="2278063"/>
            <a:ext cx="1587" cy="13668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6659563" y="4221163"/>
            <a:ext cx="0" cy="57626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10" name="Freeform 13"/>
          <p:cNvSpPr>
            <a:spLocks/>
          </p:cNvSpPr>
          <p:nvPr/>
        </p:nvSpPr>
        <p:spPr bwMode="auto">
          <a:xfrm>
            <a:off x="7164388" y="2852738"/>
            <a:ext cx="1079500" cy="1944687"/>
          </a:xfrm>
          <a:custGeom>
            <a:avLst/>
            <a:gdLst>
              <a:gd name="T0" fmla="*/ 0 w 680"/>
              <a:gd name="T1" fmla="*/ 2147483647 h 1225"/>
              <a:gd name="T2" fmla="*/ 0 w 680"/>
              <a:gd name="T3" fmla="*/ 2147483647 h 1225"/>
              <a:gd name="T4" fmla="*/ 2147483647 w 680"/>
              <a:gd name="T5" fmla="*/ 2147483647 h 1225"/>
              <a:gd name="T6" fmla="*/ 2147483647 w 680"/>
              <a:gd name="T7" fmla="*/ 0 h 1225"/>
              <a:gd name="T8" fmla="*/ 2147483647 w 680"/>
              <a:gd name="T9" fmla="*/ 0 h 1225"/>
              <a:gd name="T10" fmla="*/ 2147483647 w 680"/>
              <a:gd name="T11" fmla="*/ 2147483647 h 122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80"/>
              <a:gd name="T19" fmla="*/ 0 h 1225"/>
              <a:gd name="T20" fmla="*/ 680 w 680"/>
              <a:gd name="T21" fmla="*/ 1225 h 122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80" h="1225">
                <a:moveTo>
                  <a:pt x="0" y="1225"/>
                </a:moveTo>
                <a:lnTo>
                  <a:pt x="0" y="1043"/>
                </a:lnTo>
                <a:lnTo>
                  <a:pt x="680" y="1043"/>
                </a:lnTo>
                <a:lnTo>
                  <a:pt x="680" y="0"/>
                </a:lnTo>
                <a:lnTo>
                  <a:pt x="91" y="0"/>
                </a:lnTo>
                <a:lnTo>
                  <a:pt x="85" y="502"/>
                </a:lnTo>
              </a:path>
            </a:pathLst>
          </a:custGeom>
          <a:noFill/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11" name="Text Box 14"/>
          <p:cNvSpPr txBox="1">
            <a:spLocks noChangeArrowheads="1"/>
          </p:cNvSpPr>
          <p:nvPr/>
        </p:nvSpPr>
        <p:spPr bwMode="auto">
          <a:xfrm>
            <a:off x="4232275" y="2286000"/>
            <a:ext cx="1711325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sz="2400" dirty="0"/>
              <a:t>(</a:t>
            </a:r>
            <a:r>
              <a:rPr lang="hu-HU" sz="2400" i="1" dirty="0" err="1"/>
              <a:t>R</a:t>
            </a:r>
            <a:r>
              <a:rPr lang="hu-HU" sz="2400" i="1" baseline="-25000" dirty="0" err="1"/>
              <a:t>s</a:t>
            </a:r>
            <a:r>
              <a:rPr lang="hu-HU" sz="2400" i="1" dirty="0"/>
              <a:t>,</a:t>
            </a:r>
            <a:r>
              <a:rPr lang="hu-HU" sz="2400" i="1" dirty="0" err="1"/>
              <a:t>G</a:t>
            </a:r>
            <a:r>
              <a:rPr lang="hu-HU" sz="2400" i="1" baseline="-25000" dirty="0" err="1"/>
              <a:t>s</a:t>
            </a:r>
            <a:r>
              <a:rPr lang="hu-HU" sz="2400" i="1" dirty="0"/>
              <a:t>,</a:t>
            </a:r>
            <a:r>
              <a:rPr lang="hu-HU" sz="2400" i="1" dirty="0" err="1"/>
              <a:t>B</a:t>
            </a:r>
            <a:r>
              <a:rPr lang="hu-HU" sz="2400" i="1" baseline="-25000" dirty="0" err="1"/>
              <a:t>s</a:t>
            </a:r>
            <a:r>
              <a:rPr lang="hu-HU" sz="2400" i="1" dirty="0"/>
              <a:t>,</a:t>
            </a:r>
            <a:r>
              <a:rPr lang="hu-HU" sz="2400" i="1" dirty="0" err="1"/>
              <a:t>A</a:t>
            </a:r>
            <a:r>
              <a:rPr lang="hu-HU" sz="2400" i="1" baseline="-25000" dirty="0" err="1"/>
              <a:t>s</a:t>
            </a:r>
            <a:r>
              <a:rPr lang="hu-HU" sz="2400" dirty="0"/>
              <a:t>)</a:t>
            </a:r>
          </a:p>
        </p:txBody>
      </p:sp>
      <p:sp>
        <p:nvSpPr>
          <p:cNvPr id="12" name="Text Box 15"/>
          <p:cNvSpPr txBox="1">
            <a:spLocks noChangeArrowheads="1"/>
          </p:cNvSpPr>
          <p:nvPr/>
        </p:nvSpPr>
        <p:spPr bwMode="auto">
          <a:xfrm>
            <a:off x="6875463" y="2276475"/>
            <a:ext cx="1800225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sz="2400"/>
              <a:t>(</a:t>
            </a:r>
            <a:r>
              <a:rPr lang="hu-HU" sz="2400" i="1"/>
              <a:t>R</a:t>
            </a:r>
            <a:r>
              <a:rPr lang="hu-HU" sz="2400" i="1" baseline="-25000"/>
              <a:t>d</a:t>
            </a:r>
            <a:r>
              <a:rPr lang="hu-HU" sz="2400" i="1"/>
              <a:t>,G</a:t>
            </a:r>
            <a:r>
              <a:rPr lang="hu-HU" sz="2400" i="1" baseline="-25000"/>
              <a:t>d</a:t>
            </a:r>
            <a:r>
              <a:rPr lang="hu-HU" sz="2400" i="1"/>
              <a:t>,B</a:t>
            </a:r>
            <a:r>
              <a:rPr lang="hu-HU" sz="2400" i="1" baseline="-25000"/>
              <a:t>d</a:t>
            </a:r>
            <a:r>
              <a:rPr lang="hu-HU" sz="2400" i="1"/>
              <a:t>,A</a:t>
            </a:r>
            <a:r>
              <a:rPr lang="hu-HU" sz="2400" i="1" baseline="-25000"/>
              <a:t>d</a:t>
            </a:r>
            <a:r>
              <a:rPr lang="hu-HU" sz="2400"/>
              <a:t>)</a:t>
            </a:r>
          </a:p>
        </p:txBody>
      </p:sp>
      <p:sp>
        <p:nvSpPr>
          <p:cNvPr id="13" name="Rectangle 17"/>
          <p:cNvSpPr>
            <a:spLocks noChangeArrowheads="1"/>
          </p:cNvSpPr>
          <p:nvPr/>
        </p:nvSpPr>
        <p:spPr bwMode="auto">
          <a:xfrm>
            <a:off x="5029200" y="4191000"/>
            <a:ext cx="1393825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sz="2400" dirty="0"/>
              <a:t>(</a:t>
            </a:r>
            <a:r>
              <a:rPr lang="hu-HU" sz="2400" i="1" dirty="0"/>
              <a:t>R,G,B,A</a:t>
            </a:r>
            <a:r>
              <a:rPr lang="hu-HU" sz="2400" dirty="0"/>
              <a:t>)</a:t>
            </a:r>
          </a:p>
        </p:txBody>
      </p:sp>
      <p:sp>
        <p:nvSpPr>
          <p:cNvPr id="14" name="Rectangle 18"/>
          <p:cNvSpPr>
            <a:spLocks noChangeArrowheads="1"/>
          </p:cNvSpPr>
          <p:nvPr/>
        </p:nvSpPr>
        <p:spPr bwMode="auto">
          <a:xfrm>
            <a:off x="319088" y="5624513"/>
            <a:ext cx="8748712" cy="8350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hu-HU" sz="2400" dirty="0"/>
              <a:t>(</a:t>
            </a:r>
            <a:r>
              <a:rPr lang="hu-HU" sz="2400" i="1" dirty="0"/>
              <a:t>R,G,B,A</a:t>
            </a:r>
            <a:r>
              <a:rPr lang="hu-HU" sz="2400" dirty="0"/>
              <a:t>) = </a:t>
            </a:r>
            <a:endParaRPr lang="en-GB" sz="2400" dirty="0"/>
          </a:p>
          <a:p>
            <a:r>
              <a:rPr lang="hu-HU" sz="2400" dirty="0"/>
              <a:t>(</a:t>
            </a:r>
            <a:r>
              <a:rPr lang="hu-HU" sz="2400" i="1" dirty="0" err="1"/>
              <a:t>R</a:t>
            </a:r>
            <a:r>
              <a:rPr lang="hu-HU" sz="2400" i="1" baseline="-25000" dirty="0" err="1"/>
              <a:t>s</a:t>
            </a:r>
            <a:r>
              <a:rPr lang="hu-HU" sz="2400" i="1" dirty="0" err="1"/>
              <a:t>A</a:t>
            </a:r>
            <a:r>
              <a:rPr lang="hu-HU" sz="2400" i="1" baseline="-25000" dirty="0" err="1"/>
              <a:t>s</a:t>
            </a:r>
            <a:r>
              <a:rPr lang="hu-HU" sz="2400" i="1" dirty="0"/>
              <a:t>+</a:t>
            </a:r>
            <a:r>
              <a:rPr lang="hu-HU" sz="2400" i="1" dirty="0" err="1"/>
              <a:t>R</a:t>
            </a:r>
            <a:r>
              <a:rPr lang="hu-HU" sz="2400" i="1" baseline="-25000" dirty="0" err="1"/>
              <a:t>d</a:t>
            </a:r>
            <a:r>
              <a:rPr lang="en-GB" sz="2400" dirty="0"/>
              <a:t>(1-</a:t>
            </a:r>
            <a:r>
              <a:rPr lang="hu-HU" sz="2400" i="1" dirty="0" err="1"/>
              <a:t>A</a:t>
            </a:r>
            <a:r>
              <a:rPr lang="hu-HU" sz="2400" i="1" baseline="-25000" dirty="0" err="1"/>
              <a:t>s</a:t>
            </a:r>
            <a:r>
              <a:rPr lang="en-GB" sz="2400" dirty="0"/>
              <a:t>),</a:t>
            </a:r>
            <a:r>
              <a:rPr lang="hu-HU" sz="2400" dirty="0"/>
              <a:t> </a:t>
            </a:r>
            <a:r>
              <a:rPr lang="en-GB" sz="2400" i="1" dirty="0"/>
              <a:t>G</a:t>
            </a:r>
            <a:r>
              <a:rPr lang="hu-HU" sz="2400" i="1" baseline="-25000" dirty="0" err="1"/>
              <a:t>s</a:t>
            </a:r>
            <a:r>
              <a:rPr lang="hu-HU" sz="2400" i="1" dirty="0" err="1"/>
              <a:t>A</a:t>
            </a:r>
            <a:r>
              <a:rPr lang="hu-HU" sz="2400" i="1" baseline="-25000" dirty="0" err="1"/>
              <a:t>s</a:t>
            </a:r>
            <a:r>
              <a:rPr lang="hu-HU" sz="2400" i="1" dirty="0"/>
              <a:t>+</a:t>
            </a:r>
            <a:r>
              <a:rPr lang="en-GB" sz="2400" i="1" dirty="0"/>
              <a:t>G</a:t>
            </a:r>
            <a:r>
              <a:rPr lang="hu-HU" sz="2400" i="1" baseline="-25000" dirty="0"/>
              <a:t>d</a:t>
            </a:r>
            <a:r>
              <a:rPr lang="hu-HU" sz="2400" baseline="-25000" dirty="0"/>
              <a:t> </a:t>
            </a:r>
            <a:r>
              <a:rPr lang="en-GB" sz="2400" dirty="0"/>
              <a:t>(1-</a:t>
            </a:r>
            <a:r>
              <a:rPr lang="hu-HU" sz="2400" i="1" dirty="0" err="1"/>
              <a:t>A</a:t>
            </a:r>
            <a:r>
              <a:rPr lang="hu-HU" sz="2400" i="1" baseline="-25000" dirty="0" err="1"/>
              <a:t>s</a:t>
            </a:r>
            <a:r>
              <a:rPr lang="en-GB" sz="2400" dirty="0"/>
              <a:t>),</a:t>
            </a:r>
            <a:r>
              <a:rPr lang="hu-HU" sz="2400" dirty="0"/>
              <a:t> </a:t>
            </a:r>
            <a:r>
              <a:rPr lang="en-GB" sz="2400" i="1" dirty="0"/>
              <a:t>B</a:t>
            </a:r>
            <a:r>
              <a:rPr lang="hu-HU" sz="2400" i="1" baseline="-25000" dirty="0" err="1"/>
              <a:t>s</a:t>
            </a:r>
            <a:r>
              <a:rPr lang="hu-HU" sz="2400" i="1" dirty="0" err="1"/>
              <a:t>A</a:t>
            </a:r>
            <a:r>
              <a:rPr lang="hu-HU" sz="2400" i="1" baseline="-25000" dirty="0" err="1"/>
              <a:t>s</a:t>
            </a:r>
            <a:r>
              <a:rPr lang="hu-HU" sz="2400" i="1" dirty="0"/>
              <a:t>+</a:t>
            </a:r>
            <a:r>
              <a:rPr lang="en-GB" sz="2400" i="1" dirty="0"/>
              <a:t>B</a:t>
            </a:r>
            <a:r>
              <a:rPr lang="hu-HU" sz="2400" i="1" baseline="-25000" dirty="0"/>
              <a:t>d</a:t>
            </a:r>
            <a:r>
              <a:rPr lang="hu-HU" sz="2400" baseline="-25000" dirty="0"/>
              <a:t> </a:t>
            </a:r>
            <a:r>
              <a:rPr lang="en-GB" sz="2400" dirty="0"/>
              <a:t>(1-</a:t>
            </a:r>
            <a:r>
              <a:rPr lang="hu-HU" sz="2400" i="1" dirty="0" err="1"/>
              <a:t>A</a:t>
            </a:r>
            <a:r>
              <a:rPr lang="hu-HU" sz="2400" i="1" baseline="-25000" dirty="0" err="1"/>
              <a:t>s</a:t>
            </a:r>
            <a:r>
              <a:rPr lang="en-GB" sz="2400" dirty="0"/>
              <a:t>), </a:t>
            </a:r>
            <a:r>
              <a:rPr lang="en-GB" sz="2400" i="1" dirty="0"/>
              <a:t>A</a:t>
            </a:r>
            <a:r>
              <a:rPr lang="hu-HU" sz="2400" i="1" baseline="-25000" dirty="0" err="1"/>
              <a:t>s</a:t>
            </a:r>
            <a:r>
              <a:rPr lang="hu-HU" sz="2400" i="1" dirty="0" err="1"/>
              <a:t>A</a:t>
            </a:r>
            <a:r>
              <a:rPr lang="hu-HU" sz="2400" i="1" baseline="-25000" dirty="0" err="1"/>
              <a:t>s</a:t>
            </a:r>
            <a:r>
              <a:rPr lang="hu-HU" sz="2400" i="1" dirty="0"/>
              <a:t>+</a:t>
            </a:r>
            <a:r>
              <a:rPr lang="en-GB" sz="2400" i="1" dirty="0"/>
              <a:t>A</a:t>
            </a:r>
            <a:r>
              <a:rPr lang="hu-HU" sz="2400" i="1" baseline="-25000" dirty="0"/>
              <a:t>d</a:t>
            </a:r>
            <a:r>
              <a:rPr lang="hu-HU" sz="2400" baseline="-25000" dirty="0"/>
              <a:t> </a:t>
            </a:r>
            <a:r>
              <a:rPr lang="en-GB" sz="2400" dirty="0"/>
              <a:t>(1-</a:t>
            </a:r>
            <a:r>
              <a:rPr lang="hu-HU" sz="2400" i="1" dirty="0" err="1"/>
              <a:t>A</a:t>
            </a:r>
            <a:r>
              <a:rPr lang="hu-HU" sz="2400" i="1" baseline="-25000" dirty="0" err="1"/>
              <a:t>s</a:t>
            </a:r>
            <a:r>
              <a:rPr lang="en-GB" sz="2400" dirty="0"/>
              <a:t>))</a:t>
            </a:r>
            <a:r>
              <a:rPr lang="hu-HU" sz="2400" dirty="0"/>
              <a:t> </a:t>
            </a:r>
          </a:p>
        </p:txBody>
      </p:sp>
      <p:sp>
        <p:nvSpPr>
          <p:cNvPr id="15" name="Line 19"/>
          <p:cNvSpPr>
            <a:spLocks noChangeShapeType="1"/>
          </p:cNvSpPr>
          <p:nvPr/>
        </p:nvSpPr>
        <p:spPr bwMode="auto">
          <a:xfrm>
            <a:off x="4267199" y="2895601"/>
            <a:ext cx="1676401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16" name="Line 20"/>
          <p:cNvSpPr>
            <a:spLocks noChangeShapeType="1"/>
          </p:cNvSpPr>
          <p:nvPr/>
        </p:nvSpPr>
        <p:spPr bwMode="auto">
          <a:xfrm>
            <a:off x="4140200" y="3141663"/>
            <a:ext cx="29527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hu-HU"/>
          </a:p>
        </p:txBody>
      </p:sp>
      <p:sp>
        <p:nvSpPr>
          <p:cNvPr id="17" name="Oval 21"/>
          <p:cNvSpPr>
            <a:spLocks noChangeArrowheads="1"/>
          </p:cNvSpPr>
          <p:nvPr/>
        </p:nvSpPr>
        <p:spPr bwMode="auto">
          <a:xfrm>
            <a:off x="5940425" y="2708275"/>
            <a:ext cx="431800" cy="3603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GB" sz="2400"/>
              <a:t>*</a:t>
            </a:r>
            <a:endParaRPr lang="hu-HU" sz="2400"/>
          </a:p>
        </p:txBody>
      </p:sp>
      <p:sp>
        <p:nvSpPr>
          <p:cNvPr id="18" name="Oval 22"/>
          <p:cNvSpPr>
            <a:spLocks noChangeArrowheads="1"/>
          </p:cNvSpPr>
          <p:nvPr/>
        </p:nvSpPr>
        <p:spPr bwMode="auto">
          <a:xfrm>
            <a:off x="7092950" y="2924175"/>
            <a:ext cx="431800" cy="36036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GB" sz="2400"/>
              <a:t>*</a:t>
            </a:r>
            <a:endParaRPr lang="hu-HU" sz="2400"/>
          </a:p>
        </p:txBody>
      </p:sp>
      <p:sp>
        <p:nvSpPr>
          <p:cNvPr id="19" name="Rectangle 23"/>
          <p:cNvSpPr>
            <a:spLocks noChangeArrowheads="1"/>
          </p:cNvSpPr>
          <p:nvPr/>
        </p:nvSpPr>
        <p:spPr bwMode="auto">
          <a:xfrm>
            <a:off x="579438" y="3581400"/>
            <a:ext cx="1160462" cy="1196975"/>
          </a:xfrm>
          <a:prstGeom prst="rect">
            <a:avLst/>
          </a:prstGeom>
          <a:solidFill>
            <a:schemeClr val="accent2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hu-HU" sz="3200">
              <a:solidFill>
                <a:schemeClr val="bg2"/>
              </a:solidFill>
            </a:endParaRPr>
          </a:p>
        </p:txBody>
      </p:sp>
      <p:sp>
        <p:nvSpPr>
          <p:cNvPr id="20" name="Oval 24"/>
          <p:cNvSpPr>
            <a:spLocks noChangeArrowheads="1"/>
          </p:cNvSpPr>
          <p:nvPr/>
        </p:nvSpPr>
        <p:spPr bwMode="auto">
          <a:xfrm>
            <a:off x="1082675" y="3581400"/>
            <a:ext cx="1441450" cy="1095375"/>
          </a:xfrm>
          <a:prstGeom prst="ellipse">
            <a:avLst/>
          </a:prstGeom>
          <a:solidFill>
            <a:schemeClr val="hlink">
              <a:alpha val="50195"/>
            </a:schemeClr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21" name="Oval 25"/>
          <p:cNvSpPr>
            <a:spLocks noChangeArrowheads="1"/>
          </p:cNvSpPr>
          <p:nvPr/>
        </p:nvSpPr>
        <p:spPr bwMode="auto">
          <a:xfrm>
            <a:off x="1082675" y="3581400"/>
            <a:ext cx="1441450" cy="1095375"/>
          </a:xfrm>
          <a:prstGeom prst="ellipse">
            <a:avLst/>
          </a:prstGeom>
          <a:solidFill>
            <a:srgbClr val="FC0128"/>
          </a:solidFill>
          <a:ln w="12700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hu-HU" sz="3200" dirty="0"/>
              <a:t>első</a:t>
            </a:r>
          </a:p>
        </p:txBody>
      </p:sp>
      <p:sp>
        <p:nvSpPr>
          <p:cNvPr id="22" name="Oval 29"/>
          <p:cNvSpPr>
            <a:spLocks noChangeArrowheads="1"/>
          </p:cNvSpPr>
          <p:nvPr/>
        </p:nvSpPr>
        <p:spPr bwMode="auto">
          <a:xfrm>
            <a:off x="3429000" y="3581400"/>
            <a:ext cx="1506538" cy="1095375"/>
          </a:xfrm>
          <a:prstGeom prst="ellipse">
            <a:avLst/>
          </a:prstGeom>
          <a:solidFill>
            <a:schemeClr val="hlink">
              <a:alpha val="50195"/>
            </a:schemeClr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23" name="Freeform 31"/>
          <p:cNvSpPr>
            <a:spLocks/>
          </p:cNvSpPr>
          <p:nvPr/>
        </p:nvSpPr>
        <p:spPr bwMode="auto">
          <a:xfrm>
            <a:off x="2949575" y="3581400"/>
            <a:ext cx="1204913" cy="1192212"/>
          </a:xfrm>
          <a:custGeom>
            <a:avLst/>
            <a:gdLst>
              <a:gd name="T0" fmla="*/ 2147483647 w 759"/>
              <a:gd name="T1" fmla="*/ 0 h 751"/>
              <a:gd name="T2" fmla="*/ 2147483647 w 759"/>
              <a:gd name="T3" fmla="*/ 0 h 751"/>
              <a:gd name="T4" fmla="*/ 2147483647 w 759"/>
              <a:gd name="T5" fmla="*/ 0 h 751"/>
              <a:gd name="T6" fmla="*/ 2147483647 w 759"/>
              <a:gd name="T7" fmla="*/ 0 h 751"/>
              <a:gd name="T8" fmla="*/ 2147483647 w 759"/>
              <a:gd name="T9" fmla="*/ 2147483647 h 751"/>
              <a:gd name="T10" fmla="*/ 2147483647 w 759"/>
              <a:gd name="T11" fmla="*/ 2147483647 h 751"/>
              <a:gd name="T12" fmla="*/ 2147483647 w 759"/>
              <a:gd name="T13" fmla="*/ 2147483647 h 751"/>
              <a:gd name="T14" fmla="*/ 0 w 759"/>
              <a:gd name="T15" fmla="*/ 2147483647 h 751"/>
              <a:gd name="T16" fmla="*/ 2147483647 w 759"/>
              <a:gd name="T17" fmla="*/ 2147483647 h 751"/>
              <a:gd name="T18" fmla="*/ 2147483647 w 759"/>
              <a:gd name="T19" fmla="*/ 2147483647 h 751"/>
              <a:gd name="T20" fmla="*/ 2147483647 w 759"/>
              <a:gd name="T21" fmla="*/ 2147483647 h 751"/>
              <a:gd name="T22" fmla="*/ 2147483647 w 759"/>
              <a:gd name="T23" fmla="*/ 2147483647 h 751"/>
              <a:gd name="T24" fmla="*/ 2147483647 w 759"/>
              <a:gd name="T25" fmla="*/ 2147483647 h 751"/>
              <a:gd name="T26" fmla="*/ 2147483647 w 759"/>
              <a:gd name="T27" fmla="*/ 2147483647 h 751"/>
              <a:gd name="T28" fmla="*/ 2147483647 w 759"/>
              <a:gd name="T29" fmla="*/ 2147483647 h 751"/>
              <a:gd name="T30" fmla="*/ 2147483647 w 759"/>
              <a:gd name="T31" fmla="*/ 2147483647 h 751"/>
              <a:gd name="T32" fmla="*/ 2147483647 w 759"/>
              <a:gd name="T33" fmla="*/ 2147483647 h 751"/>
              <a:gd name="T34" fmla="*/ 2147483647 w 759"/>
              <a:gd name="T35" fmla="*/ 2147483647 h 751"/>
              <a:gd name="T36" fmla="*/ 2147483647 w 759"/>
              <a:gd name="T37" fmla="*/ 2147483647 h 751"/>
              <a:gd name="T38" fmla="*/ 2147483647 w 759"/>
              <a:gd name="T39" fmla="*/ 2147483647 h 751"/>
              <a:gd name="T40" fmla="*/ 2147483647 w 759"/>
              <a:gd name="T41" fmla="*/ 2147483647 h 751"/>
              <a:gd name="T42" fmla="*/ 2147483647 w 759"/>
              <a:gd name="T43" fmla="*/ 2147483647 h 751"/>
              <a:gd name="T44" fmla="*/ 2147483647 w 759"/>
              <a:gd name="T45" fmla="*/ 0 h 751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759"/>
              <a:gd name="T70" fmla="*/ 0 h 751"/>
              <a:gd name="T71" fmla="*/ 759 w 759"/>
              <a:gd name="T72" fmla="*/ 751 h 751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759" h="751">
                <a:moveTo>
                  <a:pt x="730" y="0"/>
                </a:moveTo>
                <a:lnTo>
                  <a:pt x="594" y="0"/>
                </a:lnTo>
                <a:lnTo>
                  <a:pt x="322" y="0"/>
                </a:lnTo>
                <a:lnTo>
                  <a:pt x="4" y="0"/>
                </a:lnTo>
                <a:lnTo>
                  <a:pt x="4" y="91"/>
                </a:lnTo>
                <a:lnTo>
                  <a:pt x="4" y="250"/>
                </a:lnTo>
                <a:lnTo>
                  <a:pt x="4" y="658"/>
                </a:lnTo>
                <a:lnTo>
                  <a:pt x="0" y="751"/>
                </a:lnTo>
                <a:lnTo>
                  <a:pt x="95" y="749"/>
                </a:lnTo>
                <a:lnTo>
                  <a:pt x="277" y="749"/>
                </a:lnTo>
                <a:lnTo>
                  <a:pt x="481" y="749"/>
                </a:lnTo>
                <a:lnTo>
                  <a:pt x="753" y="749"/>
                </a:lnTo>
                <a:lnTo>
                  <a:pt x="759" y="683"/>
                </a:lnTo>
                <a:lnTo>
                  <a:pt x="621" y="672"/>
                </a:lnTo>
                <a:lnTo>
                  <a:pt x="526" y="636"/>
                </a:lnTo>
                <a:lnTo>
                  <a:pt x="420" y="572"/>
                </a:lnTo>
                <a:lnTo>
                  <a:pt x="345" y="477"/>
                </a:lnTo>
                <a:lnTo>
                  <a:pt x="304" y="376"/>
                </a:lnTo>
                <a:lnTo>
                  <a:pt x="322" y="250"/>
                </a:lnTo>
                <a:lnTo>
                  <a:pt x="405" y="123"/>
                </a:lnTo>
                <a:lnTo>
                  <a:pt x="512" y="64"/>
                </a:lnTo>
                <a:lnTo>
                  <a:pt x="617" y="23"/>
                </a:lnTo>
                <a:lnTo>
                  <a:pt x="730" y="0"/>
                </a:lnTo>
                <a:close/>
              </a:path>
            </a:pathLst>
          </a:custGeom>
          <a:solidFill>
            <a:schemeClr val="accent2"/>
          </a:solidFill>
          <a:ln w="12700" cap="flat" cmpd="sng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24" name="Oval 30"/>
          <p:cNvSpPr>
            <a:spLocks noChangeArrowheads="1"/>
          </p:cNvSpPr>
          <p:nvPr/>
        </p:nvSpPr>
        <p:spPr bwMode="auto">
          <a:xfrm>
            <a:off x="3429000" y="3581400"/>
            <a:ext cx="1506538" cy="1095375"/>
          </a:xfrm>
          <a:prstGeom prst="ellipse">
            <a:avLst/>
          </a:prstGeom>
          <a:solidFill>
            <a:srgbClr val="FC0128"/>
          </a:solidFill>
          <a:ln w="12700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hu-HU" sz="3200" dirty="0"/>
              <a:t>első</a:t>
            </a:r>
          </a:p>
        </p:txBody>
      </p:sp>
    </p:spTree>
    <p:extLst>
      <p:ext uri="{BB962C8B-B14F-4D97-AF65-F5344CB8AC3E}">
        <p14:creationId xmlns:p14="http://schemas.microsoft.com/office/powerpoint/2010/main" val="313946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1" grpId="1" animBg="1"/>
      <p:bldP spid="22" grpId="0" animBg="1"/>
      <p:bldP spid="23" grpId="0" animBg="1"/>
      <p:bldP spid="23" grpId="1" animBg="1"/>
      <p:bldP spid="23" grpId="2" animBg="1"/>
      <p:bldP spid="24" grpId="0" animBg="1"/>
      <p:bldP spid="24" grpId="1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Háromszög összenyomás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hu-HU" sz="1400" dirty="0" err="1"/>
              <a:t>float</a:t>
            </a:r>
            <a:r>
              <a:rPr lang="hu-HU" sz="1400" dirty="0"/>
              <a:t> _</a:t>
            </a:r>
            <a:r>
              <a:rPr lang="hu-HU" sz="1400" dirty="0" err="1"/>
              <a:t>Scale</a:t>
            </a:r>
            <a:r>
              <a:rPr lang="hu-HU" sz="1400" dirty="0"/>
              <a:t>;</a:t>
            </a:r>
            <a:endParaRPr lang="hu-HU" sz="1400" dirty="0" smtClean="0"/>
          </a:p>
          <a:p>
            <a:pPr marL="0" indent="0">
              <a:spcBef>
                <a:spcPts val="0"/>
              </a:spcBef>
              <a:buNone/>
            </a:pPr>
            <a:endParaRPr lang="hu-HU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/>
              <a:t>[</a:t>
            </a:r>
            <a:r>
              <a:rPr lang="en-US" sz="1400" dirty="0" err="1"/>
              <a:t>maxvertexcount</a:t>
            </a:r>
            <a:r>
              <a:rPr lang="en-US" sz="1400" dirty="0"/>
              <a:t>(3)]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 </a:t>
            </a:r>
            <a:r>
              <a:rPr lang="en-US" sz="1400" dirty="0" smtClean="0"/>
              <a:t>void </a:t>
            </a:r>
            <a:r>
              <a:rPr lang="en-US" sz="1400" dirty="0" err="1"/>
              <a:t>mainGS_shrink</a:t>
            </a:r>
            <a:r>
              <a:rPr lang="en-US" sz="1400" dirty="0" smtClean="0"/>
              <a:t>(</a:t>
            </a:r>
            <a:endParaRPr lang="hu-HU" sz="14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hu-HU" sz="1400" dirty="0"/>
              <a:t> </a:t>
            </a:r>
            <a:r>
              <a:rPr lang="hu-HU" sz="1400" dirty="0" smtClean="0"/>
              <a:t>       </a:t>
            </a:r>
            <a:r>
              <a:rPr lang="en-US" sz="1400" dirty="0" smtClean="0"/>
              <a:t>triangle </a:t>
            </a:r>
            <a:r>
              <a:rPr lang="en-US" sz="1400" dirty="0"/>
              <a:t>VS_OUT IN[3], </a:t>
            </a:r>
            <a:endParaRPr lang="hu-HU" sz="14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hu-HU" sz="1400" dirty="0"/>
              <a:t> </a:t>
            </a:r>
            <a:r>
              <a:rPr lang="hu-HU" sz="1400" dirty="0" smtClean="0"/>
              <a:t>       </a:t>
            </a:r>
            <a:r>
              <a:rPr lang="en-US" sz="1400" dirty="0" err="1" smtClean="0"/>
              <a:t>inout</a:t>
            </a:r>
            <a:r>
              <a:rPr lang="en-US" sz="1400" dirty="0" smtClean="0"/>
              <a:t> </a:t>
            </a:r>
            <a:r>
              <a:rPr lang="en-US" sz="1400" dirty="0" err="1"/>
              <a:t>TriangleStream</a:t>
            </a:r>
            <a:r>
              <a:rPr lang="en-US" sz="1400" dirty="0"/>
              <a:t>&lt;VS_OUT&gt; stream)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/>
              <a:t>{</a:t>
            </a:r>
            <a:endParaRPr lang="en-US" sz="1400" dirty="0"/>
          </a:p>
          <a:p>
            <a:pPr marL="0" indent="0">
              <a:spcBef>
                <a:spcPts val="0"/>
              </a:spcBef>
              <a:buNone/>
            </a:pPr>
            <a:r>
              <a:rPr lang="hu-HU" sz="1400" dirty="0" smtClean="0"/>
              <a:t>    </a:t>
            </a:r>
            <a:r>
              <a:rPr lang="en-US" sz="1400" dirty="0" smtClean="0"/>
              <a:t>float4 </a:t>
            </a:r>
            <a:r>
              <a:rPr lang="hu-HU" sz="1400" dirty="0" smtClean="0"/>
              <a:t>A</a:t>
            </a:r>
            <a:r>
              <a:rPr lang="en-US" sz="1400" dirty="0" smtClean="0"/>
              <a:t> </a:t>
            </a:r>
            <a:r>
              <a:rPr lang="en-US" sz="1400" dirty="0"/>
              <a:t>= IN[0].</a:t>
            </a:r>
            <a:r>
              <a:rPr lang="en-US" sz="1400" dirty="0" err="1"/>
              <a:t>hPos</a:t>
            </a:r>
            <a:r>
              <a:rPr lang="en-US" sz="1400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sz="1400" dirty="0" smtClean="0"/>
              <a:t>    </a:t>
            </a:r>
            <a:r>
              <a:rPr lang="en-US" sz="1400" dirty="0" smtClean="0"/>
              <a:t>float4 </a:t>
            </a:r>
            <a:r>
              <a:rPr lang="hu-HU" sz="1400" dirty="0" smtClean="0"/>
              <a:t>B</a:t>
            </a:r>
            <a:r>
              <a:rPr lang="en-US" sz="1400" dirty="0" smtClean="0"/>
              <a:t> </a:t>
            </a:r>
            <a:r>
              <a:rPr lang="en-US" sz="1400" dirty="0"/>
              <a:t>= IN[1].</a:t>
            </a:r>
            <a:r>
              <a:rPr lang="en-US" sz="1400" dirty="0" err="1"/>
              <a:t>hPos</a:t>
            </a:r>
            <a:r>
              <a:rPr lang="en-US" sz="1400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sz="1400" dirty="0" smtClean="0"/>
              <a:t>    </a:t>
            </a:r>
            <a:r>
              <a:rPr lang="en-US" sz="1400" dirty="0" smtClean="0"/>
              <a:t>float4 </a:t>
            </a:r>
            <a:r>
              <a:rPr lang="hu-HU" sz="1400" dirty="0" smtClean="0"/>
              <a:t>C</a:t>
            </a:r>
            <a:r>
              <a:rPr lang="en-US" sz="1400" dirty="0" smtClean="0"/>
              <a:t> </a:t>
            </a:r>
            <a:r>
              <a:rPr lang="en-US" sz="1400" dirty="0"/>
              <a:t>= IN[2].</a:t>
            </a:r>
            <a:r>
              <a:rPr lang="en-US" sz="1400" dirty="0" err="1"/>
              <a:t>hPos</a:t>
            </a:r>
            <a:r>
              <a:rPr lang="en-US" sz="1400" dirty="0" smtClean="0"/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hu-HU" sz="14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hu-HU" sz="1400" dirty="0" smtClean="0"/>
              <a:t>    </a:t>
            </a:r>
            <a:r>
              <a:rPr lang="en-US" sz="1400" dirty="0" smtClean="0"/>
              <a:t>float </a:t>
            </a:r>
            <a:r>
              <a:rPr lang="en-US" sz="1400" dirty="0"/>
              <a:t>T = _Scale</a:t>
            </a:r>
            <a:r>
              <a:rPr lang="en-US" sz="1400" dirty="0" smtClean="0"/>
              <a:t>;				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sz="1400" dirty="0" smtClean="0"/>
              <a:t>    </a:t>
            </a:r>
            <a:r>
              <a:rPr lang="en-US" sz="1400" dirty="0" smtClean="0"/>
              <a:t>IN[0</a:t>
            </a:r>
            <a:r>
              <a:rPr lang="en-US" sz="1400" dirty="0"/>
              <a:t>].</a:t>
            </a:r>
            <a:r>
              <a:rPr lang="en-US" sz="1400" dirty="0" err="1"/>
              <a:t>hPos</a:t>
            </a:r>
            <a:r>
              <a:rPr lang="en-US" sz="1400" dirty="0"/>
              <a:t> = </a:t>
            </a:r>
            <a:r>
              <a:rPr lang="en-US" sz="1400" dirty="0" smtClean="0"/>
              <a:t>lerp(</a:t>
            </a:r>
            <a:r>
              <a:rPr lang="hu-HU" sz="1400" dirty="0" smtClean="0"/>
              <a:t>A</a:t>
            </a:r>
            <a:r>
              <a:rPr lang="en-US" sz="1400" dirty="0" smtClean="0"/>
              <a:t>, lerp(</a:t>
            </a:r>
            <a:r>
              <a:rPr lang="hu-HU" sz="1400" dirty="0" smtClean="0"/>
              <a:t>B</a:t>
            </a:r>
            <a:r>
              <a:rPr lang="en-US" sz="1400" dirty="0" smtClean="0"/>
              <a:t>, </a:t>
            </a:r>
            <a:r>
              <a:rPr lang="hu-HU" sz="1400" dirty="0" smtClean="0"/>
              <a:t>C</a:t>
            </a:r>
            <a:r>
              <a:rPr lang="en-US" sz="1400" dirty="0" smtClean="0"/>
              <a:t>, </a:t>
            </a:r>
            <a:r>
              <a:rPr lang="en-US" sz="1400" dirty="0"/>
              <a:t>0.5), 1 - T);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sz="1400" dirty="0" smtClean="0"/>
              <a:t>    </a:t>
            </a:r>
            <a:r>
              <a:rPr lang="en-US" sz="1400" dirty="0" smtClean="0"/>
              <a:t>IN[1</a:t>
            </a:r>
            <a:r>
              <a:rPr lang="en-US" sz="1400" dirty="0"/>
              <a:t>].</a:t>
            </a:r>
            <a:r>
              <a:rPr lang="en-US" sz="1400" dirty="0" err="1"/>
              <a:t>hPos</a:t>
            </a:r>
            <a:r>
              <a:rPr lang="en-US" sz="1400" dirty="0"/>
              <a:t> = </a:t>
            </a:r>
            <a:r>
              <a:rPr lang="en-US" sz="1400" dirty="0" smtClean="0"/>
              <a:t>lerp(</a:t>
            </a:r>
            <a:r>
              <a:rPr lang="hu-HU" sz="1400" dirty="0" smtClean="0"/>
              <a:t>B</a:t>
            </a:r>
            <a:r>
              <a:rPr lang="en-US" sz="1400" dirty="0" smtClean="0"/>
              <a:t>, lerp(</a:t>
            </a:r>
            <a:r>
              <a:rPr lang="hu-HU" sz="1400" dirty="0" smtClean="0"/>
              <a:t>A</a:t>
            </a:r>
            <a:r>
              <a:rPr lang="en-US" sz="1400" dirty="0" smtClean="0"/>
              <a:t>, </a:t>
            </a:r>
            <a:r>
              <a:rPr lang="hu-HU" sz="1400" dirty="0" smtClean="0"/>
              <a:t>C</a:t>
            </a:r>
            <a:r>
              <a:rPr lang="en-US" sz="1400" dirty="0" smtClean="0"/>
              <a:t>, </a:t>
            </a:r>
            <a:r>
              <a:rPr lang="en-US" sz="1400" dirty="0"/>
              <a:t>0.5), 1 - T);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sz="1400" dirty="0" smtClean="0"/>
              <a:t>    </a:t>
            </a:r>
            <a:r>
              <a:rPr lang="en-US" sz="1400" dirty="0" smtClean="0"/>
              <a:t>IN[2</a:t>
            </a:r>
            <a:r>
              <a:rPr lang="en-US" sz="1400" dirty="0"/>
              <a:t>].</a:t>
            </a:r>
            <a:r>
              <a:rPr lang="en-US" sz="1400" dirty="0" err="1"/>
              <a:t>hPos</a:t>
            </a:r>
            <a:r>
              <a:rPr lang="en-US" sz="1400" dirty="0"/>
              <a:t> = </a:t>
            </a:r>
            <a:r>
              <a:rPr lang="en-US" sz="1400" dirty="0" smtClean="0"/>
              <a:t>lerp(</a:t>
            </a:r>
            <a:r>
              <a:rPr lang="hu-HU" sz="1400" dirty="0" smtClean="0"/>
              <a:t>C</a:t>
            </a:r>
            <a:r>
              <a:rPr lang="en-US" sz="1400" dirty="0" smtClean="0"/>
              <a:t>, lerp(</a:t>
            </a:r>
            <a:r>
              <a:rPr lang="hu-HU" sz="1400" dirty="0" smtClean="0"/>
              <a:t>A</a:t>
            </a:r>
            <a:r>
              <a:rPr lang="en-US" sz="1400" dirty="0" smtClean="0"/>
              <a:t>, </a:t>
            </a:r>
            <a:r>
              <a:rPr lang="hu-HU" sz="1400" dirty="0" smtClean="0"/>
              <a:t>B</a:t>
            </a:r>
            <a:r>
              <a:rPr lang="en-US" sz="1400" dirty="0" smtClean="0"/>
              <a:t>, </a:t>
            </a:r>
            <a:r>
              <a:rPr lang="en-US" sz="1400" dirty="0"/>
              <a:t>0.5), 1 - T);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/>
          </a:p>
          <a:p>
            <a:pPr marL="0" indent="0">
              <a:spcBef>
                <a:spcPts val="0"/>
              </a:spcBef>
              <a:buNone/>
            </a:pPr>
            <a:r>
              <a:rPr lang="hu-HU" sz="1400" dirty="0" smtClean="0"/>
              <a:t>    </a:t>
            </a:r>
            <a:r>
              <a:rPr lang="en-US" sz="1400" dirty="0" err="1" smtClean="0"/>
              <a:t>stream.Append</a:t>
            </a:r>
            <a:r>
              <a:rPr lang="en-US" sz="1400" dirty="0" smtClean="0"/>
              <a:t>(IN[0</a:t>
            </a:r>
            <a:r>
              <a:rPr lang="en-US" sz="1400" dirty="0"/>
              <a:t>]);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sz="1400" dirty="0" smtClean="0"/>
              <a:t>    </a:t>
            </a:r>
            <a:r>
              <a:rPr lang="en-US" sz="1400" dirty="0" err="1" smtClean="0"/>
              <a:t>stream.Append</a:t>
            </a:r>
            <a:r>
              <a:rPr lang="en-US" sz="1400" dirty="0" smtClean="0"/>
              <a:t>(IN[1</a:t>
            </a:r>
            <a:r>
              <a:rPr lang="en-US" sz="1400" dirty="0"/>
              <a:t>]);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sz="1400" dirty="0" smtClean="0"/>
              <a:t>    </a:t>
            </a:r>
            <a:r>
              <a:rPr lang="en-US" sz="1400" dirty="0" err="1" smtClean="0"/>
              <a:t>stream.Append</a:t>
            </a:r>
            <a:r>
              <a:rPr lang="en-US" sz="1400" dirty="0" smtClean="0"/>
              <a:t>(IN[2</a:t>
            </a:r>
            <a:r>
              <a:rPr lang="en-US" sz="1400" dirty="0"/>
              <a:t>]);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/>
              <a:t>				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sz="1400" dirty="0" smtClean="0"/>
              <a:t>    </a:t>
            </a:r>
            <a:r>
              <a:rPr lang="en-US" sz="1400" dirty="0" err="1" smtClean="0"/>
              <a:t>stream.RestartStrip</a:t>
            </a:r>
            <a:r>
              <a:rPr lang="en-US" sz="1400" dirty="0"/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4" name="Tartalom helye 2"/>
          <p:cNvSpPr txBox="1">
            <a:spLocks/>
          </p:cNvSpPr>
          <p:nvPr/>
        </p:nvSpPr>
        <p:spPr>
          <a:xfrm>
            <a:off x="4800600" y="1752600"/>
            <a:ext cx="411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Properties {</a:t>
            </a:r>
          </a:p>
          <a:p>
            <a:pPr marL="0" indent="0">
              <a:buNone/>
            </a:pPr>
            <a:r>
              <a:rPr lang="hu-HU" sz="1400" dirty="0" smtClean="0"/>
              <a:t>    </a:t>
            </a:r>
            <a:r>
              <a:rPr lang="en-US" sz="1400" dirty="0" smtClean="0"/>
              <a:t>_</a:t>
            </a:r>
            <a:r>
              <a:rPr lang="en-US" sz="1400" dirty="0"/>
              <a:t>Color ("Color", Color) = (1,1,1,1)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smtClean="0"/>
              <a:t>_</a:t>
            </a:r>
            <a:r>
              <a:rPr lang="en-US" sz="1400" dirty="0"/>
              <a:t>Emissive ("Emissive", Color) = (0,0,0,1)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smtClean="0"/>
              <a:t>_</a:t>
            </a:r>
            <a:r>
              <a:rPr lang="en-US" sz="1400" dirty="0"/>
              <a:t>Specular ("Specular", Color) = (1,1,1,1)</a:t>
            </a:r>
          </a:p>
          <a:p>
            <a:pPr marL="0" indent="0">
              <a:buNone/>
            </a:pPr>
            <a:r>
              <a:rPr lang="en-US" sz="1400" dirty="0"/>
              <a:t>    </a:t>
            </a:r>
            <a:r>
              <a:rPr lang="en-US" sz="1400" dirty="0" smtClean="0"/>
              <a:t>_</a:t>
            </a:r>
            <a:r>
              <a:rPr lang="en-US" sz="1400" dirty="0"/>
              <a:t>Smoothness ("Shininess", Range (0.0, 1.0)) = 0.1</a:t>
            </a:r>
          </a:p>
          <a:p>
            <a:pPr marL="0" indent="0">
              <a:buNone/>
            </a:pPr>
            <a:r>
              <a:rPr lang="hu-HU" sz="1400" dirty="0" smtClean="0"/>
              <a:t>    </a:t>
            </a:r>
            <a:r>
              <a:rPr lang="en-US" sz="1400" dirty="0" smtClean="0">
                <a:solidFill>
                  <a:srgbClr val="FF0000"/>
                </a:solidFill>
              </a:rPr>
              <a:t>_</a:t>
            </a:r>
            <a:r>
              <a:rPr lang="en-US" sz="1400" dirty="0">
                <a:solidFill>
                  <a:srgbClr val="FF0000"/>
                </a:solidFill>
              </a:rPr>
              <a:t>Scale("Scale", Range(0.0, 1.0)) = 0.9</a:t>
            </a:r>
          </a:p>
          <a:p>
            <a:pPr marL="0" indent="0">
              <a:buNone/>
            </a:pPr>
            <a:r>
              <a:rPr lang="en-US" sz="1400" dirty="0" smtClean="0"/>
              <a:t>}</a:t>
            </a:r>
            <a:endParaRPr lang="en-US" sz="1400" dirty="0"/>
          </a:p>
        </p:txBody>
      </p:sp>
      <p:grpSp>
        <p:nvGrpSpPr>
          <p:cNvPr id="52" name="Csoportba foglalás 51"/>
          <p:cNvGrpSpPr/>
          <p:nvPr/>
        </p:nvGrpSpPr>
        <p:grpSpPr>
          <a:xfrm>
            <a:off x="4558717" y="3581400"/>
            <a:ext cx="3944706" cy="2887028"/>
            <a:chOff x="5161129" y="3733800"/>
            <a:chExt cx="3944706" cy="2887028"/>
          </a:xfrm>
        </p:grpSpPr>
        <p:grpSp>
          <p:nvGrpSpPr>
            <p:cNvPr id="16" name="Csoportba foglalás 15"/>
            <p:cNvGrpSpPr/>
            <p:nvPr/>
          </p:nvGrpSpPr>
          <p:grpSpPr>
            <a:xfrm>
              <a:off x="5580164" y="4103132"/>
              <a:ext cx="1752600" cy="2133600"/>
              <a:chOff x="835228" y="3352800"/>
              <a:chExt cx="1752600" cy="2133600"/>
            </a:xfrm>
          </p:grpSpPr>
          <p:cxnSp>
            <p:nvCxnSpPr>
              <p:cNvPr id="20" name="Egyenes összekötő 19"/>
              <p:cNvCxnSpPr/>
              <p:nvPr/>
            </p:nvCxnSpPr>
            <p:spPr>
              <a:xfrm flipV="1">
                <a:off x="835228" y="3352800"/>
                <a:ext cx="1219200" cy="1295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gyenes összekötő 20"/>
              <p:cNvCxnSpPr/>
              <p:nvPr/>
            </p:nvCxnSpPr>
            <p:spPr>
              <a:xfrm flipH="1" flipV="1">
                <a:off x="2054428" y="3352800"/>
                <a:ext cx="533400" cy="21336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Egyenes összekötő 21"/>
              <p:cNvCxnSpPr/>
              <p:nvPr/>
            </p:nvCxnSpPr>
            <p:spPr>
              <a:xfrm>
                <a:off x="835228" y="4648200"/>
                <a:ext cx="1752600" cy="8382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gyenes összekötő 22"/>
              <p:cNvCxnSpPr>
                <a:stCxn id="17" idx="6"/>
              </p:cNvCxnSpPr>
              <p:nvPr/>
            </p:nvCxnSpPr>
            <p:spPr>
              <a:xfrm flipV="1">
                <a:off x="924797" y="4411910"/>
                <a:ext cx="1396331" cy="239727"/>
              </a:xfrm>
              <a:prstGeom prst="line">
                <a:avLst/>
              </a:prstGeom>
              <a:ln w="25400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Ellipszis 16"/>
            <p:cNvSpPr/>
            <p:nvPr/>
          </p:nvSpPr>
          <p:spPr>
            <a:xfrm>
              <a:off x="5521468" y="5327836"/>
              <a:ext cx="148265" cy="1482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Ellipszis 17"/>
            <p:cNvSpPr/>
            <p:nvPr/>
          </p:nvSpPr>
          <p:spPr>
            <a:xfrm>
              <a:off x="7258631" y="6159163"/>
              <a:ext cx="148265" cy="1482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Ellipszis 18"/>
            <p:cNvSpPr/>
            <p:nvPr/>
          </p:nvSpPr>
          <p:spPr>
            <a:xfrm>
              <a:off x="6717099" y="4041074"/>
              <a:ext cx="148265" cy="1482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Egyenes összekötő 30"/>
            <p:cNvCxnSpPr>
              <a:stCxn id="18" idx="1"/>
            </p:cNvCxnSpPr>
            <p:nvPr/>
          </p:nvCxnSpPr>
          <p:spPr>
            <a:xfrm flipH="1" flipV="1">
              <a:off x="6189764" y="4750832"/>
              <a:ext cx="1090580" cy="1430044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gyenes összekötő 33"/>
            <p:cNvCxnSpPr>
              <a:endCxn id="19" idx="4"/>
            </p:cNvCxnSpPr>
            <p:nvPr/>
          </p:nvCxnSpPr>
          <p:spPr>
            <a:xfrm flipV="1">
              <a:off x="6456464" y="4189339"/>
              <a:ext cx="334768" cy="1628293"/>
            </a:xfrm>
            <a:prstGeom prst="line">
              <a:avLst/>
            </a:prstGeom>
            <a:ln w="254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Ellipszis 36"/>
            <p:cNvSpPr/>
            <p:nvPr/>
          </p:nvSpPr>
          <p:spPr>
            <a:xfrm>
              <a:off x="7024938" y="5081786"/>
              <a:ext cx="148265" cy="14826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Ellipszis 37"/>
            <p:cNvSpPr/>
            <p:nvPr/>
          </p:nvSpPr>
          <p:spPr>
            <a:xfrm>
              <a:off x="6115631" y="4672446"/>
              <a:ext cx="148265" cy="14826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Ellipszis 38"/>
            <p:cNvSpPr/>
            <p:nvPr/>
          </p:nvSpPr>
          <p:spPr>
            <a:xfrm>
              <a:off x="6371477" y="5753780"/>
              <a:ext cx="148265" cy="14826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Szövegdoboz 39"/>
            <p:cNvSpPr txBox="1"/>
            <p:nvPr/>
          </p:nvSpPr>
          <p:spPr>
            <a:xfrm>
              <a:off x="5161129" y="5308431"/>
              <a:ext cx="4410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400" dirty="0" smtClean="0"/>
                <a:t>A</a:t>
              </a:r>
              <a:endParaRPr lang="en-US" sz="2400" dirty="0"/>
            </a:p>
          </p:txBody>
        </p:sp>
        <p:sp>
          <p:nvSpPr>
            <p:cNvPr id="41" name="Szövegdoboz 40"/>
            <p:cNvSpPr txBox="1"/>
            <p:nvPr/>
          </p:nvSpPr>
          <p:spPr>
            <a:xfrm>
              <a:off x="7451076" y="6159163"/>
              <a:ext cx="4410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400" dirty="0" smtClean="0"/>
                <a:t>B</a:t>
              </a:r>
              <a:endParaRPr lang="en-US" sz="2400" dirty="0"/>
            </a:p>
          </p:txBody>
        </p:sp>
        <p:sp>
          <p:nvSpPr>
            <p:cNvPr id="42" name="Szövegdoboz 41"/>
            <p:cNvSpPr txBox="1"/>
            <p:nvPr/>
          </p:nvSpPr>
          <p:spPr>
            <a:xfrm>
              <a:off x="6874143" y="3733800"/>
              <a:ext cx="4410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400" dirty="0"/>
                <a:t>C</a:t>
              </a:r>
              <a:endParaRPr lang="en-US" sz="2400" dirty="0"/>
            </a:p>
          </p:txBody>
        </p:sp>
        <p:sp>
          <p:nvSpPr>
            <p:cNvPr id="43" name="Szövegdoboz 42"/>
            <p:cNvSpPr txBox="1"/>
            <p:nvPr/>
          </p:nvSpPr>
          <p:spPr>
            <a:xfrm>
              <a:off x="7247062" y="4900315"/>
              <a:ext cx="18587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400" dirty="0" err="1" smtClean="0"/>
                <a:t>lerp</a:t>
              </a:r>
              <a:r>
                <a:rPr lang="hu-HU" sz="2400" dirty="0" smtClean="0"/>
                <a:t>(B,C,0.5)</a:t>
              </a:r>
              <a:endParaRPr lang="en-US" sz="2400" dirty="0"/>
            </a:p>
          </p:txBody>
        </p:sp>
        <p:grpSp>
          <p:nvGrpSpPr>
            <p:cNvPr id="47" name="Csoportba foglalás 46"/>
            <p:cNvGrpSpPr/>
            <p:nvPr/>
          </p:nvGrpSpPr>
          <p:grpSpPr>
            <a:xfrm>
              <a:off x="6061076" y="4702163"/>
              <a:ext cx="873124" cy="1016269"/>
              <a:chOff x="835228" y="3352800"/>
              <a:chExt cx="1752600" cy="2133600"/>
            </a:xfrm>
          </p:grpSpPr>
          <p:cxnSp>
            <p:nvCxnSpPr>
              <p:cNvPr id="48" name="Egyenes összekötő 47"/>
              <p:cNvCxnSpPr/>
              <p:nvPr/>
            </p:nvCxnSpPr>
            <p:spPr>
              <a:xfrm flipV="1">
                <a:off x="835228" y="3352800"/>
                <a:ext cx="1219200" cy="1295400"/>
              </a:xfrm>
              <a:prstGeom prst="line">
                <a:avLst/>
              </a:prstGeom>
              <a:ln w="66675">
                <a:solidFill>
                  <a:srgbClr val="00B05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Egyenes összekötő 48"/>
              <p:cNvCxnSpPr/>
              <p:nvPr/>
            </p:nvCxnSpPr>
            <p:spPr>
              <a:xfrm flipH="1" flipV="1">
                <a:off x="2054428" y="3352800"/>
                <a:ext cx="533400" cy="2133600"/>
              </a:xfrm>
              <a:prstGeom prst="line">
                <a:avLst/>
              </a:prstGeom>
              <a:ln w="66675">
                <a:solidFill>
                  <a:srgbClr val="00B05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Egyenes összekötő 49"/>
              <p:cNvCxnSpPr/>
              <p:nvPr/>
            </p:nvCxnSpPr>
            <p:spPr>
              <a:xfrm>
                <a:off x="835228" y="4648200"/>
                <a:ext cx="1752600" cy="838200"/>
              </a:xfrm>
              <a:prstGeom prst="line">
                <a:avLst/>
              </a:prstGeom>
              <a:ln w="66675">
                <a:solidFill>
                  <a:srgbClr val="00B05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Ellipszis 43"/>
            <p:cNvSpPr/>
            <p:nvPr/>
          </p:nvSpPr>
          <p:spPr>
            <a:xfrm>
              <a:off x="6025718" y="5241760"/>
              <a:ext cx="148265" cy="148265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Ellipszis 44"/>
            <p:cNvSpPr/>
            <p:nvPr/>
          </p:nvSpPr>
          <p:spPr>
            <a:xfrm>
              <a:off x="6861116" y="5638259"/>
              <a:ext cx="148265" cy="148265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Ellipszis 45"/>
            <p:cNvSpPr/>
            <p:nvPr/>
          </p:nvSpPr>
          <p:spPr>
            <a:xfrm>
              <a:off x="6595820" y="4650733"/>
              <a:ext cx="148265" cy="148265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82976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Háromszög összenyomás</a:t>
            </a:r>
            <a:endParaRPr lang="en-US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24000"/>
            <a:ext cx="8387146" cy="5086965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88" y="5125065"/>
            <a:ext cx="2399363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2934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Topológia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800" dirty="0" smtClean="0"/>
              <a:t>Eddig háromszögekből háromszögeket gyártottunk</a:t>
            </a:r>
          </a:p>
          <a:p>
            <a:pPr marL="0" indent="0">
              <a:buNone/>
            </a:pPr>
            <a:r>
              <a:rPr lang="hu-HU" sz="2000" dirty="0" smtClean="0"/>
              <a:t>	</a:t>
            </a:r>
            <a:r>
              <a:rPr lang="en-US" sz="2000" dirty="0" smtClean="0"/>
              <a:t>void </a:t>
            </a:r>
            <a:r>
              <a:rPr lang="en-US" sz="2000" dirty="0" err="1" smtClean="0"/>
              <a:t>mainGS</a:t>
            </a:r>
            <a:r>
              <a:rPr lang="en-US" sz="2000" dirty="0" smtClean="0"/>
              <a:t>(triangle </a:t>
            </a:r>
            <a:r>
              <a:rPr lang="en-US" sz="2000" dirty="0"/>
              <a:t>VS_OUT IN[3], </a:t>
            </a:r>
          </a:p>
          <a:p>
            <a:pPr marL="0" indent="0">
              <a:buNone/>
            </a:pPr>
            <a:r>
              <a:rPr lang="en-US" sz="2000" dirty="0"/>
              <a:t>       </a:t>
            </a:r>
            <a:r>
              <a:rPr lang="hu-HU" sz="2000" dirty="0" smtClean="0"/>
              <a:t>		         </a:t>
            </a:r>
            <a:r>
              <a:rPr lang="en-US" sz="2000" dirty="0" smtClean="0"/>
              <a:t> </a:t>
            </a:r>
            <a:r>
              <a:rPr lang="en-US" sz="2000" dirty="0" err="1"/>
              <a:t>inout</a:t>
            </a:r>
            <a:r>
              <a:rPr lang="en-US" sz="2000" dirty="0"/>
              <a:t> </a:t>
            </a:r>
            <a:r>
              <a:rPr lang="en-US" sz="2000" dirty="0" err="1"/>
              <a:t>TriangleStream</a:t>
            </a:r>
            <a:r>
              <a:rPr lang="en-US" sz="2000" dirty="0"/>
              <a:t>&lt;VS_OUT&gt; stream</a:t>
            </a:r>
            <a:r>
              <a:rPr lang="en-US" sz="2000" dirty="0" smtClean="0"/>
              <a:t>)</a:t>
            </a:r>
            <a:endParaRPr lang="hu-HU" sz="2800" dirty="0" smtClean="0"/>
          </a:p>
          <a:p>
            <a:r>
              <a:rPr lang="hu-HU" sz="2800" dirty="0" smtClean="0"/>
              <a:t>Mind a bemenet, mind a kimenet lehet vonal is, a kettő szabadon kombinálható</a:t>
            </a:r>
          </a:p>
          <a:p>
            <a:pPr lvl="1"/>
            <a:r>
              <a:rPr lang="hu-HU" sz="2400" dirty="0" smtClean="0"/>
              <a:t> </a:t>
            </a:r>
            <a:r>
              <a:rPr lang="hu-HU" sz="2400" dirty="0" smtClean="0">
                <a:solidFill>
                  <a:srgbClr val="FF0000"/>
                </a:solidFill>
              </a:rPr>
              <a:t>line</a:t>
            </a:r>
            <a:r>
              <a:rPr lang="en-US" sz="2400" dirty="0" smtClean="0"/>
              <a:t> </a:t>
            </a:r>
            <a:r>
              <a:rPr lang="en-US" sz="2400" dirty="0"/>
              <a:t>VS_OUT </a:t>
            </a:r>
            <a:r>
              <a:rPr lang="en-US" sz="2400" dirty="0" smtClean="0"/>
              <a:t>IN[</a:t>
            </a:r>
            <a:r>
              <a:rPr lang="hu-HU" sz="2400" dirty="0" smtClean="0">
                <a:solidFill>
                  <a:srgbClr val="FF0000"/>
                </a:solidFill>
              </a:rPr>
              <a:t>2</a:t>
            </a:r>
            <a:r>
              <a:rPr lang="en-US" sz="2400" dirty="0" smtClean="0"/>
              <a:t>]</a:t>
            </a:r>
            <a:endParaRPr lang="hu-HU" sz="2400" dirty="0" smtClean="0"/>
          </a:p>
          <a:p>
            <a:pPr lvl="1"/>
            <a:r>
              <a:rPr lang="hu-HU" sz="2400" dirty="0" smtClean="0"/>
              <a:t> </a:t>
            </a:r>
            <a:r>
              <a:rPr lang="en-US" sz="2400" dirty="0" err="1"/>
              <a:t>inout</a:t>
            </a:r>
            <a:r>
              <a:rPr lang="en-US" sz="2400" dirty="0"/>
              <a:t> </a:t>
            </a:r>
            <a:r>
              <a:rPr lang="hu-HU" sz="2400" dirty="0" smtClean="0">
                <a:solidFill>
                  <a:srgbClr val="FF0000"/>
                </a:solidFill>
              </a:rPr>
              <a:t>Line</a:t>
            </a:r>
            <a:r>
              <a:rPr lang="en-US" sz="2400" dirty="0" smtClean="0">
                <a:solidFill>
                  <a:srgbClr val="FF0000"/>
                </a:solidFill>
              </a:rPr>
              <a:t>Stream</a:t>
            </a:r>
            <a:r>
              <a:rPr lang="en-US" sz="2400" dirty="0" smtClean="0"/>
              <a:t>&lt;VS_OUT</a:t>
            </a:r>
            <a:r>
              <a:rPr lang="en-US" sz="2400" dirty="0"/>
              <a:t>&gt; stream</a:t>
            </a:r>
          </a:p>
        </p:txBody>
      </p:sp>
    </p:spTree>
    <p:extLst>
      <p:ext uri="{BB962C8B-B14F-4D97-AF65-F5344CB8AC3E}">
        <p14:creationId xmlns:p14="http://schemas.microsoft.com/office/powerpoint/2010/main" val="235954971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Normálvektor rajzolás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38400"/>
          </a:xfrm>
        </p:spPr>
        <p:txBody>
          <a:bodyPr>
            <a:normAutofit/>
          </a:bodyPr>
          <a:lstStyle/>
          <a:p>
            <a:pPr algn="just"/>
            <a:r>
              <a:rPr lang="hu-HU" sz="2000" dirty="0" smtClean="0"/>
              <a:t>Húzunk egy vonalat, a </a:t>
            </a:r>
            <a:r>
              <a:rPr lang="hu-HU" sz="2000" dirty="0" err="1" smtClean="0"/>
              <a:t>vertexből</a:t>
            </a:r>
            <a:r>
              <a:rPr lang="hu-HU" sz="2000" dirty="0" smtClean="0"/>
              <a:t> a normálvektor irányába, világtérben</a:t>
            </a:r>
          </a:p>
          <a:p>
            <a:pPr algn="just"/>
            <a:r>
              <a:rPr lang="hu-HU" sz="2000" dirty="0" smtClean="0"/>
              <a:t>Szükség lesz a </a:t>
            </a:r>
            <a:r>
              <a:rPr lang="hu-HU" sz="2000" dirty="0" err="1" smtClean="0"/>
              <a:t>vertex</a:t>
            </a:r>
            <a:r>
              <a:rPr lang="hu-HU" sz="2000" dirty="0" smtClean="0"/>
              <a:t> világtérbeli pozíciójára</a:t>
            </a:r>
          </a:p>
          <a:p>
            <a:pPr lvl="1" algn="just"/>
            <a:r>
              <a:rPr lang="hu-HU" sz="1800" dirty="0" smtClean="0"/>
              <a:t>A </a:t>
            </a:r>
            <a:r>
              <a:rPr lang="hu-HU" sz="1800" dirty="0" err="1" smtClean="0"/>
              <a:t>vertex</a:t>
            </a:r>
            <a:r>
              <a:rPr lang="hu-HU" sz="1800" dirty="0" smtClean="0"/>
              <a:t> </a:t>
            </a:r>
            <a:r>
              <a:rPr lang="hu-HU" sz="1800" dirty="0" err="1" smtClean="0"/>
              <a:t>shader</a:t>
            </a:r>
            <a:r>
              <a:rPr lang="hu-HU" sz="1800" dirty="0" smtClean="0"/>
              <a:t> már kiszámolja, adjuk át!</a:t>
            </a:r>
          </a:p>
          <a:p>
            <a:pPr algn="just"/>
            <a:r>
              <a:rPr lang="hu-HU" sz="2000" dirty="0" err="1" smtClean="0"/>
              <a:t>Phong.cginc</a:t>
            </a:r>
            <a:r>
              <a:rPr lang="hu-HU" sz="2000" dirty="0" smtClean="0"/>
              <a:t>:</a:t>
            </a:r>
          </a:p>
          <a:p>
            <a:pPr marL="0" indent="0" algn="just">
              <a:buNone/>
            </a:pPr>
            <a:endParaRPr lang="hu-HU" sz="2000" dirty="0" smtClean="0"/>
          </a:p>
        </p:txBody>
      </p:sp>
      <p:sp>
        <p:nvSpPr>
          <p:cNvPr id="4" name="Tartalom helye 2"/>
          <p:cNvSpPr txBox="1">
            <a:spLocks/>
          </p:cNvSpPr>
          <p:nvPr/>
        </p:nvSpPr>
        <p:spPr>
          <a:xfrm>
            <a:off x="3962400" y="2849462"/>
            <a:ext cx="47244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 dirty="0"/>
              <a:t>VS_OUT </a:t>
            </a:r>
            <a:r>
              <a:rPr lang="en-US" sz="2800" dirty="0" err="1"/>
              <a:t>mainVS</a:t>
            </a:r>
            <a:r>
              <a:rPr lang="en-US" sz="2800" dirty="0"/>
              <a:t>(float4 position : POSITION,</a:t>
            </a:r>
          </a:p>
          <a:p>
            <a:pPr marL="0" indent="0" algn="just">
              <a:buNone/>
            </a:pPr>
            <a:r>
              <a:rPr lang="en-US" sz="2800" dirty="0"/>
              <a:t>            float3 normal : </a:t>
            </a:r>
            <a:r>
              <a:rPr lang="en-US" sz="2800" dirty="0" smtClean="0"/>
              <a:t>NORMAL)</a:t>
            </a:r>
            <a:endParaRPr lang="en-US" sz="2800" dirty="0"/>
          </a:p>
          <a:p>
            <a:pPr marL="0" indent="0" algn="just">
              <a:buNone/>
            </a:pPr>
            <a:r>
              <a:rPr lang="en-US" sz="2800" dirty="0"/>
              <a:t>{</a:t>
            </a:r>
          </a:p>
          <a:p>
            <a:pPr marL="0" indent="0" algn="just">
              <a:buNone/>
            </a:pPr>
            <a:r>
              <a:rPr lang="en-US" sz="2800" dirty="0"/>
              <a:t>    VS_OUT OUT = (VS_OUT) 0;</a:t>
            </a:r>
          </a:p>
          <a:p>
            <a:pPr marL="0" indent="0" algn="just">
              <a:buNone/>
            </a:pPr>
            <a:r>
              <a:rPr lang="en-US" sz="2800" dirty="0"/>
              <a:t>    </a:t>
            </a:r>
            <a:r>
              <a:rPr lang="en-US" sz="2800" dirty="0" err="1"/>
              <a:t>OUT.hPos</a:t>
            </a:r>
            <a:r>
              <a:rPr lang="en-US" sz="2800" dirty="0"/>
              <a:t> = </a:t>
            </a:r>
            <a:r>
              <a:rPr lang="en-US" sz="2800" dirty="0" err="1"/>
              <a:t>UnityObjectToClipPos</a:t>
            </a:r>
            <a:r>
              <a:rPr lang="en-US" sz="2800" dirty="0"/>
              <a:t>(position);</a:t>
            </a:r>
          </a:p>
          <a:p>
            <a:pPr marL="0" indent="0" algn="just">
              <a:buNone/>
            </a:pPr>
            <a:r>
              <a:rPr lang="en-US" sz="2800" dirty="0"/>
              <a:t>    float3 </a:t>
            </a:r>
            <a:r>
              <a:rPr lang="en-US" sz="2800" dirty="0" err="1"/>
              <a:t>wPos</a:t>
            </a:r>
            <a:r>
              <a:rPr lang="en-US" sz="2800" dirty="0"/>
              <a:t> = </a:t>
            </a:r>
            <a:r>
              <a:rPr lang="en-US" sz="2800" dirty="0" err="1"/>
              <a:t>mul</a:t>
            </a:r>
            <a:r>
              <a:rPr lang="en-US" sz="2800" dirty="0"/>
              <a:t>(</a:t>
            </a:r>
            <a:r>
              <a:rPr lang="en-US" sz="2800" dirty="0" err="1"/>
              <a:t>unity_ObjectToWorld</a:t>
            </a:r>
            <a:r>
              <a:rPr lang="en-US" sz="2800" dirty="0"/>
              <a:t>, position).xyz;</a:t>
            </a:r>
          </a:p>
          <a:p>
            <a:pPr marL="0" indent="0" algn="just">
              <a:buNone/>
            </a:pPr>
            <a:r>
              <a:rPr lang="en-US" sz="2800" dirty="0"/>
              <a:t>    float3 </a:t>
            </a:r>
            <a:r>
              <a:rPr lang="en-US" sz="2800" dirty="0" err="1"/>
              <a:t>wNormal</a:t>
            </a:r>
            <a:r>
              <a:rPr lang="en-US" sz="2800" dirty="0"/>
              <a:t> = </a:t>
            </a:r>
            <a:r>
              <a:rPr lang="en-US" sz="2800" dirty="0" err="1"/>
              <a:t>mul</a:t>
            </a:r>
            <a:r>
              <a:rPr lang="en-US" sz="2800" dirty="0"/>
              <a:t>(float4(normal, 0), </a:t>
            </a:r>
            <a:endParaRPr lang="hu-HU" sz="2800" dirty="0" smtClean="0"/>
          </a:p>
          <a:p>
            <a:pPr marL="0" indent="0" algn="just">
              <a:buNone/>
            </a:pPr>
            <a:r>
              <a:rPr lang="hu-HU" sz="2800" dirty="0"/>
              <a:t> </a:t>
            </a:r>
            <a:r>
              <a:rPr lang="hu-HU" sz="2800" dirty="0" smtClean="0"/>
              <a:t>                                           </a:t>
            </a:r>
            <a:r>
              <a:rPr lang="en-US" sz="2800" dirty="0" err="1" smtClean="0"/>
              <a:t>unity_WorldToObject</a:t>
            </a:r>
            <a:r>
              <a:rPr lang="en-US" sz="2800" dirty="0"/>
              <a:t>).xyz;</a:t>
            </a:r>
          </a:p>
          <a:p>
            <a:pPr marL="0" indent="0" algn="just">
              <a:buNone/>
            </a:pPr>
            <a:r>
              <a:rPr lang="en-US" sz="2800" dirty="0"/>
              <a:t>    OUT.N = normalize(</a:t>
            </a:r>
            <a:r>
              <a:rPr lang="en-US" sz="2800" dirty="0" err="1"/>
              <a:t>wNormal</a:t>
            </a:r>
            <a:r>
              <a:rPr lang="en-US" sz="2800" dirty="0"/>
              <a:t>);</a:t>
            </a:r>
          </a:p>
          <a:p>
            <a:pPr marL="0" indent="0" algn="just">
              <a:buNone/>
            </a:pPr>
            <a:r>
              <a:rPr lang="en-US" sz="2800" dirty="0"/>
              <a:t>    OUT.L = normalize(_WorldSpaceLightPos0.xyz </a:t>
            </a:r>
            <a:endParaRPr lang="hu-HU" sz="2800" dirty="0" smtClean="0"/>
          </a:p>
          <a:p>
            <a:pPr marL="0" indent="0" algn="just">
              <a:buNone/>
            </a:pPr>
            <a:r>
              <a:rPr lang="hu-HU" sz="2800" dirty="0"/>
              <a:t> </a:t>
            </a:r>
            <a:r>
              <a:rPr lang="hu-HU" sz="2800" dirty="0" smtClean="0"/>
              <a:t>                                     </a:t>
            </a:r>
            <a:r>
              <a:rPr lang="en-US" sz="2800" dirty="0" smtClean="0"/>
              <a:t>- </a:t>
            </a:r>
            <a:r>
              <a:rPr lang="en-US" sz="2800" dirty="0" err="1"/>
              <a:t>wPos</a:t>
            </a:r>
            <a:r>
              <a:rPr lang="en-US" sz="2800" dirty="0"/>
              <a:t> * _WorldSpaceLightPos0.w);</a:t>
            </a:r>
          </a:p>
          <a:p>
            <a:pPr marL="0" indent="0" algn="just">
              <a:buNone/>
            </a:pPr>
            <a:r>
              <a:rPr lang="en-US" sz="2800" dirty="0"/>
              <a:t>    OUT.V = normalize(_</a:t>
            </a:r>
            <a:r>
              <a:rPr lang="en-US" sz="2800" dirty="0" err="1"/>
              <a:t>WorldSpaceCameraPos.xyz</a:t>
            </a:r>
            <a:r>
              <a:rPr lang="en-US" sz="2800" dirty="0"/>
              <a:t> - </a:t>
            </a:r>
            <a:r>
              <a:rPr lang="en-US" sz="2800" dirty="0" err="1"/>
              <a:t>wPos</a:t>
            </a:r>
            <a:r>
              <a:rPr lang="en-US" sz="2800" dirty="0"/>
              <a:t>);</a:t>
            </a:r>
          </a:p>
          <a:p>
            <a:pPr marL="0" indent="0" algn="just">
              <a:buNone/>
            </a:pPr>
            <a:r>
              <a:rPr lang="hu-HU" sz="2800" dirty="0" smtClean="0"/>
              <a:t>    </a:t>
            </a:r>
            <a:r>
              <a:rPr lang="en-US" sz="2800" dirty="0" err="1" smtClean="0">
                <a:solidFill>
                  <a:srgbClr val="FF0000"/>
                </a:solidFill>
              </a:rPr>
              <a:t>OUT.wPos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= </a:t>
            </a:r>
            <a:r>
              <a:rPr lang="en-US" sz="2800" dirty="0" err="1">
                <a:solidFill>
                  <a:srgbClr val="FF0000"/>
                </a:solidFill>
              </a:rPr>
              <a:t>wPos</a:t>
            </a:r>
            <a:r>
              <a:rPr lang="en-US" sz="2800" dirty="0" smtClean="0">
                <a:solidFill>
                  <a:srgbClr val="FF0000"/>
                </a:solidFill>
              </a:rPr>
              <a:t>;</a:t>
            </a:r>
            <a:endParaRPr lang="en-US" sz="2800" dirty="0">
              <a:solidFill>
                <a:srgbClr val="FF0000"/>
              </a:solidFill>
            </a:endParaRPr>
          </a:p>
          <a:p>
            <a:pPr marL="0" indent="0" algn="just">
              <a:buNone/>
            </a:pPr>
            <a:r>
              <a:rPr lang="en-US" sz="2800" dirty="0"/>
              <a:t>    return OUT;</a:t>
            </a:r>
          </a:p>
          <a:p>
            <a:pPr marL="0" indent="0" algn="just">
              <a:buNone/>
            </a:pPr>
            <a:r>
              <a:rPr lang="en-US" sz="2800" dirty="0"/>
              <a:t>}</a:t>
            </a:r>
          </a:p>
        </p:txBody>
      </p:sp>
      <p:sp>
        <p:nvSpPr>
          <p:cNvPr id="5" name="Téglalap 4"/>
          <p:cNvSpPr/>
          <p:nvPr/>
        </p:nvSpPr>
        <p:spPr>
          <a:xfrm>
            <a:off x="723900" y="3310156"/>
            <a:ext cx="3048000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 err="1"/>
              <a:t>struct</a:t>
            </a:r>
            <a:r>
              <a:rPr lang="en-US" sz="1600" dirty="0"/>
              <a:t> VS_OUT</a:t>
            </a:r>
          </a:p>
          <a:p>
            <a:pPr algn="just"/>
            <a:r>
              <a:rPr lang="en-US" sz="1600" dirty="0"/>
              <a:t>{</a:t>
            </a:r>
          </a:p>
          <a:p>
            <a:pPr algn="just"/>
            <a:r>
              <a:rPr lang="en-US" sz="1600" dirty="0"/>
              <a:t>    float4 </a:t>
            </a:r>
            <a:r>
              <a:rPr lang="en-US" sz="1600" dirty="0" err="1"/>
              <a:t>hPos</a:t>
            </a:r>
            <a:r>
              <a:rPr lang="en-US" sz="1600" dirty="0"/>
              <a:t> : </a:t>
            </a:r>
            <a:r>
              <a:rPr lang="en-US" sz="1600" dirty="0" err="1"/>
              <a:t>SV_Position</a:t>
            </a:r>
            <a:r>
              <a:rPr lang="en-US" sz="1600" dirty="0"/>
              <a:t>;</a:t>
            </a:r>
          </a:p>
          <a:p>
            <a:pPr algn="just"/>
            <a:r>
              <a:rPr lang="en-US" sz="1600" dirty="0"/>
              <a:t>    float3 N : NORMAL;</a:t>
            </a:r>
          </a:p>
          <a:p>
            <a:pPr algn="just"/>
            <a:r>
              <a:rPr lang="en-US" sz="1600" dirty="0"/>
              <a:t>    float2 </a:t>
            </a:r>
            <a:r>
              <a:rPr lang="en-US" sz="1600" dirty="0" err="1"/>
              <a:t>texCoord</a:t>
            </a:r>
            <a:r>
              <a:rPr lang="en-US" sz="1600" dirty="0"/>
              <a:t> : TEXCOORD0;</a:t>
            </a:r>
          </a:p>
          <a:p>
            <a:pPr algn="just"/>
            <a:r>
              <a:rPr lang="en-US" sz="1600" dirty="0"/>
              <a:t>    float3 L : TEXCOORD1;</a:t>
            </a:r>
          </a:p>
          <a:p>
            <a:pPr algn="just"/>
            <a:r>
              <a:rPr lang="en-US" sz="1600" dirty="0"/>
              <a:t>    float3 V : TEXCOORD2;</a:t>
            </a:r>
          </a:p>
          <a:p>
            <a:pPr algn="just"/>
            <a:r>
              <a:rPr lang="hu-HU" sz="1600" dirty="0"/>
              <a:t>    </a:t>
            </a:r>
            <a:r>
              <a:rPr lang="en-US" sz="1600" dirty="0">
                <a:solidFill>
                  <a:srgbClr val="FF0000"/>
                </a:solidFill>
              </a:rPr>
              <a:t>float3 </a:t>
            </a:r>
            <a:r>
              <a:rPr lang="en-US" sz="1600" dirty="0" err="1">
                <a:solidFill>
                  <a:srgbClr val="FF0000"/>
                </a:solidFill>
              </a:rPr>
              <a:t>wPos</a:t>
            </a:r>
            <a:r>
              <a:rPr lang="en-US" sz="1600" dirty="0">
                <a:solidFill>
                  <a:srgbClr val="FF0000"/>
                </a:solidFill>
              </a:rPr>
              <a:t> : TEXCOORD3;</a:t>
            </a:r>
          </a:p>
          <a:p>
            <a:pPr algn="just"/>
            <a:r>
              <a:rPr lang="en-US" sz="1600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6890037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Normálvektor rajzolás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[</a:t>
            </a:r>
            <a:r>
              <a:rPr lang="en-US" dirty="0" err="1"/>
              <a:t>maxvertexcount</a:t>
            </a:r>
            <a:r>
              <a:rPr lang="en-US" dirty="0"/>
              <a:t>(6)]</a:t>
            </a:r>
          </a:p>
          <a:p>
            <a:pPr marL="0" indent="0">
              <a:buNone/>
            </a:pPr>
            <a:r>
              <a:rPr lang="en-US" dirty="0" smtClean="0"/>
              <a:t>void </a:t>
            </a:r>
            <a:r>
              <a:rPr lang="en-US" dirty="0" err="1"/>
              <a:t>mainGS_normal</a:t>
            </a:r>
            <a:r>
              <a:rPr lang="en-US" dirty="0"/>
              <a:t>(triangle VS_OUT IN[3], </a:t>
            </a:r>
            <a:r>
              <a:rPr lang="en-US" dirty="0" err="1"/>
              <a:t>inout</a:t>
            </a:r>
            <a:r>
              <a:rPr lang="en-US" dirty="0"/>
              <a:t> </a:t>
            </a:r>
            <a:r>
              <a:rPr lang="en-US" dirty="0" err="1"/>
              <a:t>LineStream</a:t>
            </a:r>
            <a:r>
              <a:rPr lang="en-US" dirty="0"/>
              <a:t>&lt;VS_OUT&gt; stream)</a:t>
            </a:r>
          </a:p>
          <a:p>
            <a:pPr marL="0" indent="0">
              <a:buNone/>
            </a:pPr>
            <a:r>
              <a:rPr lang="en-US" dirty="0" smtClean="0"/>
              <a:t>{</a:t>
            </a:r>
            <a:endParaRPr lang="en-US" dirty="0"/>
          </a:p>
          <a:p>
            <a:pPr marL="0" indent="0">
              <a:buNone/>
            </a:pPr>
            <a:r>
              <a:rPr lang="hu-HU" dirty="0" smtClean="0"/>
              <a:t>    </a:t>
            </a:r>
            <a:r>
              <a:rPr lang="en-US" dirty="0" smtClean="0"/>
              <a:t>for 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3; ++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hu-HU" dirty="0" smtClean="0"/>
              <a:t>    </a:t>
            </a:r>
            <a:r>
              <a:rPr lang="en-US" dirty="0" smtClean="0"/>
              <a:t>{</a:t>
            </a:r>
            <a:endParaRPr lang="en-US" dirty="0"/>
          </a:p>
          <a:p>
            <a:pPr marL="0" indent="0">
              <a:buNone/>
            </a:pPr>
            <a:r>
              <a:rPr lang="hu-HU" dirty="0" smtClean="0"/>
              <a:t>        </a:t>
            </a:r>
            <a:r>
              <a:rPr lang="en-US" dirty="0" smtClean="0"/>
              <a:t>float4 </a:t>
            </a:r>
            <a:r>
              <a:rPr lang="en-US" dirty="0" err="1"/>
              <a:t>wp</a:t>
            </a:r>
            <a:r>
              <a:rPr lang="en-US" dirty="0"/>
              <a:t> = float4(IN[</a:t>
            </a:r>
            <a:r>
              <a:rPr lang="en-US" dirty="0" err="1"/>
              <a:t>i</a:t>
            </a:r>
            <a:r>
              <a:rPr lang="en-US" dirty="0"/>
              <a:t>].</a:t>
            </a:r>
            <a:r>
              <a:rPr lang="en-US" dirty="0" err="1"/>
              <a:t>wPos</a:t>
            </a:r>
            <a:r>
              <a:rPr lang="en-US" dirty="0"/>
              <a:t>, 1);</a:t>
            </a:r>
          </a:p>
          <a:p>
            <a:pPr marL="0" indent="0">
              <a:buNone/>
            </a:pPr>
            <a:r>
              <a:rPr lang="hu-HU" dirty="0" smtClean="0"/>
              <a:t>        </a:t>
            </a:r>
            <a:r>
              <a:rPr lang="en-US" dirty="0" err="1" smtClean="0"/>
              <a:t>wp.xyz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wp.xyz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hu-HU" dirty="0" smtClean="0"/>
              <a:t>        </a:t>
            </a:r>
            <a:r>
              <a:rPr lang="en-US" dirty="0" smtClean="0"/>
              <a:t>IN[</a:t>
            </a:r>
            <a:r>
              <a:rPr lang="en-US" dirty="0" err="1" smtClean="0"/>
              <a:t>i</a:t>
            </a:r>
            <a:r>
              <a:rPr lang="en-US" dirty="0"/>
              <a:t>].</a:t>
            </a:r>
            <a:r>
              <a:rPr lang="en-US" dirty="0" err="1"/>
              <a:t>hPos</a:t>
            </a:r>
            <a:r>
              <a:rPr lang="en-US" dirty="0"/>
              <a:t> = </a:t>
            </a:r>
            <a:r>
              <a:rPr lang="en-US" dirty="0" err="1"/>
              <a:t>mul</a:t>
            </a:r>
            <a:r>
              <a:rPr lang="en-US" dirty="0"/>
              <a:t>(UNITY_MATRIX_VP, </a:t>
            </a:r>
            <a:r>
              <a:rPr lang="en-US" dirty="0" err="1"/>
              <a:t>wp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hu-HU" dirty="0" smtClean="0"/>
              <a:t>        s</a:t>
            </a:r>
            <a:r>
              <a:rPr lang="en-US" dirty="0" err="1" smtClean="0"/>
              <a:t>tream.Append</a:t>
            </a:r>
            <a:r>
              <a:rPr lang="en-US" dirty="0" smtClean="0"/>
              <a:t>(IN[</a:t>
            </a:r>
            <a:r>
              <a:rPr lang="en-US" dirty="0" err="1" smtClean="0"/>
              <a:t>i</a:t>
            </a:r>
            <a:r>
              <a:rPr lang="en-US" dirty="0"/>
              <a:t>]);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hu-HU" dirty="0" smtClean="0"/>
              <a:t>        </a:t>
            </a:r>
            <a:r>
              <a:rPr lang="en-US" dirty="0" err="1" smtClean="0"/>
              <a:t>wp.xyz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wp.xyz</a:t>
            </a:r>
            <a:r>
              <a:rPr lang="en-US" dirty="0"/>
              <a:t> + IN[</a:t>
            </a:r>
            <a:r>
              <a:rPr lang="en-US" dirty="0" err="1"/>
              <a:t>i</a:t>
            </a:r>
            <a:r>
              <a:rPr lang="en-US" dirty="0"/>
              <a:t>].N*_Scale;</a:t>
            </a:r>
          </a:p>
          <a:p>
            <a:pPr marL="0" indent="0">
              <a:buNone/>
            </a:pPr>
            <a:r>
              <a:rPr lang="hu-HU" dirty="0" smtClean="0"/>
              <a:t>        </a:t>
            </a:r>
            <a:r>
              <a:rPr lang="en-US" dirty="0" smtClean="0"/>
              <a:t>IN[</a:t>
            </a:r>
            <a:r>
              <a:rPr lang="en-US" dirty="0" err="1" smtClean="0"/>
              <a:t>i</a:t>
            </a:r>
            <a:r>
              <a:rPr lang="en-US" dirty="0"/>
              <a:t>].</a:t>
            </a:r>
            <a:r>
              <a:rPr lang="en-US" dirty="0" err="1"/>
              <a:t>hPos</a:t>
            </a:r>
            <a:r>
              <a:rPr lang="en-US" dirty="0"/>
              <a:t> = </a:t>
            </a:r>
            <a:r>
              <a:rPr lang="en-US" dirty="0" err="1"/>
              <a:t>mul</a:t>
            </a:r>
            <a:r>
              <a:rPr lang="en-US" dirty="0"/>
              <a:t>(UNITY_MATRIX_VP, </a:t>
            </a:r>
            <a:r>
              <a:rPr lang="en-US" dirty="0" err="1"/>
              <a:t>wp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hu-HU" dirty="0" smtClean="0"/>
              <a:t>        </a:t>
            </a:r>
            <a:r>
              <a:rPr lang="en-US" dirty="0" err="1" smtClean="0"/>
              <a:t>stream.Append</a:t>
            </a:r>
            <a:r>
              <a:rPr lang="en-US" dirty="0" smtClean="0"/>
              <a:t>(IN[</a:t>
            </a:r>
            <a:r>
              <a:rPr lang="en-US" dirty="0" err="1" smtClean="0"/>
              <a:t>i</a:t>
            </a:r>
            <a:r>
              <a:rPr lang="en-US" dirty="0"/>
              <a:t>]);</a:t>
            </a:r>
          </a:p>
          <a:p>
            <a:pPr marL="0" indent="0">
              <a:buNone/>
            </a:pPr>
            <a:r>
              <a:rPr lang="hu-HU" dirty="0" smtClean="0"/>
              <a:t>        </a:t>
            </a:r>
            <a:r>
              <a:rPr lang="en-US" dirty="0" err="1" smtClean="0"/>
              <a:t>stream.RestartStrip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hu-HU" dirty="0" smtClean="0"/>
              <a:t>    </a:t>
            </a: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80898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Normálvektor rajzolás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77500" lnSpcReduction="20000"/>
          </a:bodyPr>
          <a:lstStyle/>
          <a:p>
            <a:r>
              <a:rPr lang="hu-HU" sz="2400" dirty="0" smtClean="0"/>
              <a:t>A normálvektorokat lehet akár konstans színnel rajzolni, </a:t>
            </a:r>
            <a:r>
              <a:rPr lang="hu-HU" sz="2400" dirty="0" err="1" smtClean="0"/>
              <a:t>pl</a:t>
            </a:r>
            <a:r>
              <a:rPr lang="hu-HU" sz="2400" dirty="0" smtClean="0"/>
              <a:t>:</a:t>
            </a:r>
          </a:p>
          <a:p>
            <a:pPr marL="0" indent="0">
              <a:buNone/>
            </a:pPr>
            <a:endParaRPr lang="hu-HU" sz="2400" dirty="0" smtClean="0"/>
          </a:p>
          <a:p>
            <a:pPr marL="400050" lvl="1" indent="0">
              <a:buNone/>
            </a:pPr>
            <a:r>
              <a:rPr lang="en-US" sz="2000" dirty="0" smtClean="0"/>
              <a:t>float4 </a:t>
            </a:r>
            <a:r>
              <a:rPr lang="en-US" sz="2000" dirty="0" err="1"/>
              <a:t>mainPS_red</a:t>
            </a:r>
            <a:r>
              <a:rPr lang="en-US" sz="2000" dirty="0"/>
              <a:t>(VS_OUT IN) : </a:t>
            </a:r>
            <a:r>
              <a:rPr lang="en-US" sz="2000" dirty="0" err="1" smtClean="0"/>
              <a:t>SV_Target</a:t>
            </a:r>
            <a:r>
              <a:rPr lang="hu-HU" sz="2000" dirty="0" smtClean="0"/>
              <a:t> </a:t>
            </a:r>
            <a:r>
              <a:rPr lang="en-US" sz="2000" dirty="0" smtClean="0"/>
              <a:t>{</a:t>
            </a:r>
            <a:endParaRPr lang="en-US" sz="2000" dirty="0"/>
          </a:p>
          <a:p>
            <a:pPr marL="400050" lvl="1" indent="0">
              <a:buNone/>
            </a:pPr>
            <a:r>
              <a:rPr lang="hu-HU" sz="2000" dirty="0" smtClean="0"/>
              <a:t>    </a:t>
            </a:r>
            <a:r>
              <a:rPr lang="en-US" sz="2000" dirty="0" smtClean="0"/>
              <a:t>return </a:t>
            </a:r>
            <a:r>
              <a:rPr lang="en-US" sz="2000" dirty="0"/>
              <a:t>float4(1,0,0,1);</a:t>
            </a:r>
          </a:p>
          <a:p>
            <a:pPr marL="400050" lvl="1" indent="0">
              <a:buNone/>
            </a:pPr>
            <a:r>
              <a:rPr lang="en-US" sz="2000" dirty="0" smtClean="0"/>
              <a:t>}</a:t>
            </a:r>
            <a:endParaRPr lang="hu-HU" sz="2000" dirty="0" smtClean="0"/>
          </a:p>
          <a:p>
            <a:endParaRPr lang="hu-HU" sz="2400" dirty="0" smtClean="0"/>
          </a:p>
          <a:p>
            <a:r>
              <a:rPr lang="hu-HU" sz="2400" dirty="0" smtClean="0"/>
              <a:t>Kirajzolhatjuk mellé az árnyalt geometriát is, elég ehhez egy külön </a:t>
            </a:r>
            <a:r>
              <a:rPr lang="hu-HU" sz="2400" dirty="0" err="1" smtClean="0"/>
              <a:t>passt</a:t>
            </a:r>
            <a:r>
              <a:rPr lang="hu-HU" sz="2400" dirty="0" smtClean="0"/>
              <a:t> felvenni</a:t>
            </a:r>
          </a:p>
          <a:p>
            <a:endParaRPr lang="hu-HU" sz="2400" dirty="0" smtClean="0"/>
          </a:p>
          <a:p>
            <a:pPr marL="400050" lvl="1" indent="0">
              <a:buNone/>
            </a:pPr>
            <a:r>
              <a:rPr lang="hu-HU" sz="2000" dirty="0" err="1" smtClean="0"/>
              <a:t>Pass</a:t>
            </a:r>
            <a:r>
              <a:rPr lang="hu-HU" sz="2000" dirty="0" smtClean="0"/>
              <a:t> {</a:t>
            </a:r>
            <a:endParaRPr lang="hu-HU" sz="2000" dirty="0"/>
          </a:p>
          <a:p>
            <a:pPr marL="400050" lvl="1" indent="0">
              <a:buNone/>
            </a:pPr>
            <a:r>
              <a:rPr lang="hu-HU" sz="2000" dirty="0" smtClean="0"/>
              <a:t>    </a:t>
            </a:r>
            <a:r>
              <a:rPr lang="hu-HU" sz="2000" dirty="0" err="1" smtClean="0"/>
              <a:t>Tags</a:t>
            </a:r>
            <a:r>
              <a:rPr lang="hu-HU" sz="2000" dirty="0"/>
              <a:t>{ "</a:t>
            </a:r>
            <a:r>
              <a:rPr lang="hu-HU" sz="2000" dirty="0" err="1"/>
              <a:t>LightMode</a:t>
            </a:r>
            <a:r>
              <a:rPr lang="hu-HU" sz="2000" dirty="0"/>
              <a:t>" = "</a:t>
            </a:r>
            <a:r>
              <a:rPr lang="hu-HU" sz="2000" dirty="0" err="1"/>
              <a:t>ForwardBase</a:t>
            </a:r>
            <a:r>
              <a:rPr lang="hu-HU" sz="2000" dirty="0"/>
              <a:t>" }</a:t>
            </a:r>
          </a:p>
          <a:p>
            <a:pPr marL="400050" lvl="1" indent="0">
              <a:buNone/>
            </a:pPr>
            <a:r>
              <a:rPr lang="hu-HU" sz="2000" dirty="0"/>
              <a:t>    </a:t>
            </a:r>
            <a:r>
              <a:rPr lang="hu-HU" sz="2000" dirty="0" smtClean="0"/>
              <a:t>CGPROGRAM</a:t>
            </a:r>
            <a:endParaRPr lang="hu-HU" sz="2000" dirty="0"/>
          </a:p>
          <a:p>
            <a:pPr marL="400050" lvl="1" indent="0">
              <a:buNone/>
            </a:pPr>
            <a:endParaRPr lang="hu-HU" sz="2000" dirty="0"/>
          </a:p>
          <a:p>
            <a:pPr marL="400050" lvl="1" indent="0">
              <a:buNone/>
            </a:pPr>
            <a:r>
              <a:rPr lang="hu-HU" sz="2000" dirty="0" smtClean="0"/>
              <a:t>    </a:t>
            </a:r>
            <a:r>
              <a:rPr lang="hu-HU" sz="2000" dirty="0"/>
              <a:t>#</a:t>
            </a:r>
            <a:r>
              <a:rPr lang="hu-HU" sz="2000" dirty="0" err="1"/>
              <a:t>pragma</a:t>
            </a:r>
            <a:r>
              <a:rPr lang="hu-HU" sz="2000" dirty="0"/>
              <a:t> </a:t>
            </a:r>
            <a:r>
              <a:rPr lang="hu-HU" sz="2000" dirty="0" err="1"/>
              <a:t>target</a:t>
            </a:r>
            <a:r>
              <a:rPr lang="hu-HU" sz="2000" dirty="0"/>
              <a:t> </a:t>
            </a:r>
            <a:r>
              <a:rPr lang="hu-HU" sz="2000" dirty="0" smtClean="0"/>
              <a:t>3.0</a:t>
            </a:r>
            <a:endParaRPr lang="hu-HU" sz="2000" dirty="0"/>
          </a:p>
          <a:p>
            <a:pPr marL="400050" lvl="1" indent="0">
              <a:buNone/>
            </a:pPr>
            <a:r>
              <a:rPr lang="hu-HU" sz="2000" dirty="0" smtClean="0"/>
              <a:t>    </a:t>
            </a:r>
            <a:r>
              <a:rPr lang="hu-HU" sz="2000" dirty="0"/>
              <a:t>#</a:t>
            </a:r>
            <a:r>
              <a:rPr lang="hu-HU" sz="2000" dirty="0" err="1"/>
              <a:t>pragma</a:t>
            </a:r>
            <a:r>
              <a:rPr lang="hu-HU" sz="2000" dirty="0"/>
              <a:t> </a:t>
            </a:r>
            <a:r>
              <a:rPr lang="hu-HU" sz="2000" dirty="0" err="1"/>
              <a:t>vertex</a:t>
            </a:r>
            <a:r>
              <a:rPr lang="hu-HU" sz="2000" dirty="0"/>
              <a:t> </a:t>
            </a:r>
            <a:r>
              <a:rPr lang="hu-HU" sz="2000" dirty="0" err="1"/>
              <a:t>mainVS</a:t>
            </a:r>
            <a:endParaRPr lang="hu-HU" sz="2000" dirty="0"/>
          </a:p>
          <a:p>
            <a:pPr marL="400050" lvl="1" indent="0">
              <a:buNone/>
            </a:pPr>
            <a:r>
              <a:rPr lang="hu-HU" sz="2000" dirty="0" smtClean="0"/>
              <a:t>    </a:t>
            </a:r>
            <a:r>
              <a:rPr lang="hu-HU" sz="2000" dirty="0"/>
              <a:t>#</a:t>
            </a:r>
            <a:r>
              <a:rPr lang="hu-HU" sz="2000" dirty="0" err="1"/>
              <a:t>pragma</a:t>
            </a:r>
            <a:r>
              <a:rPr lang="hu-HU" sz="2000" dirty="0"/>
              <a:t> </a:t>
            </a:r>
            <a:r>
              <a:rPr lang="hu-HU" sz="2000" dirty="0" err="1"/>
              <a:t>fragment</a:t>
            </a:r>
            <a:r>
              <a:rPr lang="hu-HU" sz="2000" dirty="0"/>
              <a:t> </a:t>
            </a:r>
            <a:r>
              <a:rPr lang="hu-HU" sz="2000" dirty="0" err="1"/>
              <a:t>mainPS</a:t>
            </a:r>
            <a:endParaRPr lang="hu-HU" sz="2000" dirty="0"/>
          </a:p>
          <a:p>
            <a:pPr marL="400050" lvl="1" indent="0">
              <a:buNone/>
            </a:pPr>
            <a:r>
              <a:rPr lang="hu-HU" sz="2000" dirty="0" smtClean="0"/>
              <a:t>    </a:t>
            </a:r>
            <a:r>
              <a:rPr lang="hu-HU" sz="2000" dirty="0"/>
              <a:t>#</a:t>
            </a:r>
            <a:r>
              <a:rPr lang="hu-HU" sz="2000" dirty="0" err="1"/>
              <a:t>include</a:t>
            </a:r>
            <a:r>
              <a:rPr lang="hu-HU" sz="2000" dirty="0"/>
              <a:t> "</a:t>
            </a:r>
            <a:r>
              <a:rPr lang="hu-HU" sz="2000" dirty="0" err="1"/>
              <a:t>Phong.cginc</a:t>
            </a:r>
            <a:r>
              <a:rPr lang="hu-HU" sz="2000" dirty="0"/>
              <a:t>"</a:t>
            </a:r>
          </a:p>
          <a:p>
            <a:pPr marL="400050" lvl="1" indent="0">
              <a:buNone/>
            </a:pPr>
            <a:r>
              <a:rPr lang="hu-HU" sz="2000" dirty="0" smtClean="0"/>
              <a:t>    ENDCG</a:t>
            </a:r>
            <a:endParaRPr lang="hu-HU" sz="2000" dirty="0"/>
          </a:p>
          <a:p>
            <a:pPr marL="400050" lvl="1" indent="0">
              <a:buNone/>
            </a:pPr>
            <a:r>
              <a:rPr lang="hu-HU" sz="2000" dirty="0" smtClean="0"/>
              <a:t>}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3886200"/>
            <a:ext cx="4182598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87804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Kontúr rajzolás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Autofit/>
          </a:bodyPr>
          <a:lstStyle/>
          <a:p>
            <a:pPr algn="just"/>
            <a:r>
              <a:rPr lang="hu-HU" sz="2800" dirty="0" smtClean="0"/>
              <a:t>A </a:t>
            </a:r>
            <a:r>
              <a:rPr lang="hu-HU" sz="2800" dirty="0" err="1" smtClean="0"/>
              <a:t>fragmens</a:t>
            </a:r>
            <a:r>
              <a:rPr lang="hu-HU" sz="2800" dirty="0" smtClean="0"/>
              <a:t> </a:t>
            </a:r>
            <a:r>
              <a:rPr lang="hu-HU" sz="2800" dirty="0" err="1" smtClean="0"/>
              <a:t>shaderben</a:t>
            </a:r>
            <a:r>
              <a:rPr lang="hu-HU" sz="2800" dirty="0" smtClean="0"/>
              <a:t> rajzolt kontúr képtérben nem felététlenül azonos szélességű</a:t>
            </a:r>
          </a:p>
          <a:p>
            <a:pPr algn="just"/>
            <a:r>
              <a:rPr lang="hu-HU" sz="2800" dirty="0" smtClean="0"/>
              <a:t>Rajzoljuk meg a kontúrt geometriaként</a:t>
            </a:r>
          </a:p>
          <a:p>
            <a:pPr lvl="1" algn="just"/>
            <a:r>
              <a:rPr lang="hu-HU" sz="2400" dirty="0" smtClean="0"/>
              <a:t>Akár textúrázható is</a:t>
            </a:r>
          </a:p>
          <a:p>
            <a:pPr lvl="1" algn="just"/>
            <a:endParaRPr lang="hu-HU" sz="2400" dirty="0"/>
          </a:p>
          <a:p>
            <a:pPr algn="just"/>
            <a:r>
              <a:rPr lang="hu-HU" sz="2800" dirty="0" err="1" smtClean="0"/>
              <a:t>Geometry</a:t>
            </a:r>
            <a:r>
              <a:rPr lang="hu-HU" sz="2800" dirty="0" smtClean="0"/>
              <a:t> </a:t>
            </a:r>
            <a:r>
              <a:rPr lang="hu-HU" sz="2800" dirty="0" err="1" smtClean="0"/>
              <a:t>shaderben</a:t>
            </a:r>
            <a:r>
              <a:rPr lang="hu-HU" sz="2800" dirty="0" smtClean="0"/>
              <a:t> keressük meg azokat a háromszögeket, amiken belül a kontúrvonal található, és húzzuk ki a kontúrvonalat egy négyszöggé!</a:t>
            </a:r>
          </a:p>
        </p:txBody>
      </p:sp>
    </p:spTree>
    <p:extLst>
      <p:ext uri="{BB962C8B-B14F-4D97-AF65-F5344CB8AC3E}">
        <p14:creationId xmlns:p14="http://schemas.microsoft.com/office/powerpoint/2010/main" val="26232020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Kontúr háromszögek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[</a:t>
            </a:r>
            <a:r>
              <a:rPr lang="en-US" sz="1200" dirty="0" err="1"/>
              <a:t>maxvertexcount</a:t>
            </a:r>
            <a:r>
              <a:rPr lang="en-US" sz="1200" dirty="0"/>
              <a:t>(3)]</a:t>
            </a:r>
          </a:p>
          <a:p>
            <a:pPr marL="0" indent="0">
              <a:buNone/>
            </a:pPr>
            <a:r>
              <a:rPr lang="en-US" sz="1200" dirty="0"/>
              <a:t>void </a:t>
            </a:r>
            <a:r>
              <a:rPr lang="en-US" sz="1200" dirty="0" err="1"/>
              <a:t>mainGS_bordertriangles</a:t>
            </a:r>
            <a:r>
              <a:rPr lang="en-US" sz="1200" dirty="0"/>
              <a:t>(triangle VS_OUT IN[3], </a:t>
            </a:r>
            <a:r>
              <a:rPr lang="en-US" sz="1200" dirty="0" err="1"/>
              <a:t>inout</a:t>
            </a:r>
            <a:r>
              <a:rPr lang="en-US" sz="1200" dirty="0"/>
              <a:t> </a:t>
            </a:r>
            <a:r>
              <a:rPr lang="en-US" sz="1200" dirty="0" err="1"/>
              <a:t>TriangleStream</a:t>
            </a:r>
            <a:r>
              <a:rPr lang="en-US" sz="1200" dirty="0"/>
              <a:t>&lt;VS_OUT&gt; stream</a:t>
            </a:r>
            <a:r>
              <a:rPr lang="en-US" sz="1200" dirty="0" smtClean="0"/>
              <a:t>)</a:t>
            </a:r>
            <a:r>
              <a:rPr lang="hu-HU" sz="1200" dirty="0" smtClean="0"/>
              <a:t> </a:t>
            </a:r>
            <a:r>
              <a:rPr lang="en-US" sz="1200" dirty="0" smtClean="0"/>
              <a:t>{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    float dot0 = dot(IN[0].N, IN[0].V);</a:t>
            </a:r>
          </a:p>
          <a:p>
            <a:pPr marL="0" indent="0">
              <a:buNone/>
            </a:pPr>
            <a:r>
              <a:rPr lang="en-US" sz="1200" dirty="0"/>
              <a:t>    float dot1 = dot(IN[1].N, IN[1].V);</a:t>
            </a:r>
          </a:p>
          <a:p>
            <a:pPr marL="0" indent="0">
              <a:buNone/>
            </a:pPr>
            <a:r>
              <a:rPr lang="en-US" sz="1200" dirty="0"/>
              <a:t>    float dot2 = dot(IN[2].N, IN[2].V);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    </a:t>
            </a:r>
            <a:r>
              <a:rPr lang="en-US" sz="1200" dirty="0" err="1"/>
              <a:t>int</a:t>
            </a:r>
            <a:r>
              <a:rPr lang="en-US" sz="1200" dirty="0"/>
              <a:t> found = 0</a:t>
            </a:r>
            <a:r>
              <a:rPr lang="en-US" sz="1200" dirty="0" smtClean="0"/>
              <a:t>;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    if (dot0 * dot1 &lt; 0</a:t>
            </a:r>
            <a:r>
              <a:rPr lang="en-US" sz="1200" dirty="0" smtClean="0"/>
              <a:t>)</a:t>
            </a:r>
            <a:r>
              <a:rPr lang="hu-HU" sz="1200" dirty="0" smtClean="0"/>
              <a:t> </a:t>
            </a:r>
            <a:r>
              <a:rPr lang="en-US" sz="1200" dirty="0" smtClean="0"/>
              <a:t>{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        ++found;</a:t>
            </a:r>
          </a:p>
          <a:p>
            <a:pPr marL="0" indent="0">
              <a:buNone/>
            </a:pPr>
            <a:r>
              <a:rPr lang="en-US" sz="1200" dirty="0"/>
              <a:t>    }</a:t>
            </a:r>
          </a:p>
          <a:p>
            <a:pPr marL="0" indent="0">
              <a:buNone/>
            </a:pPr>
            <a:r>
              <a:rPr lang="en-US" sz="1200" dirty="0"/>
              <a:t>    if (dot0 * dot2 &lt; 0</a:t>
            </a:r>
            <a:r>
              <a:rPr lang="en-US" sz="1200" dirty="0" smtClean="0"/>
              <a:t>)</a:t>
            </a:r>
            <a:r>
              <a:rPr lang="hu-HU" sz="1200" dirty="0" smtClean="0"/>
              <a:t> </a:t>
            </a:r>
            <a:r>
              <a:rPr lang="en-US" sz="1200" dirty="0" smtClean="0"/>
              <a:t>{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        ++found;</a:t>
            </a:r>
          </a:p>
          <a:p>
            <a:pPr marL="0" indent="0">
              <a:buNone/>
            </a:pPr>
            <a:r>
              <a:rPr lang="en-US" sz="1200" dirty="0"/>
              <a:t>    }</a:t>
            </a:r>
          </a:p>
          <a:p>
            <a:pPr marL="0" indent="0">
              <a:buNone/>
            </a:pPr>
            <a:r>
              <a:rPr lang="en-US" sz="1200" dirty="0"/>
              <a:t>    if (dot1 * dot2 &lt; 0</a:t>
            </a:r>
            <a:r>
              <a:rPr lang="en-US" sz="1200" dirty="0" smtClean="0"/>
              <a:t>)</a:t>
            </a:r>
            <a:r>
              <a:rPr lang="hu-HU" sz="1200" dirty="0" smtClean="0"/>
              <a:t> </a:t>
            </a:r>
            <a:r>
              <a:rPr lang="en-US" sz="1200" dirty="0" smtClean="0"/>
              <a:t>{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        ++found;</a:t>
            </a:r>
          </a:p>
          <a:p>
            <a:pPr marL="0" indent="0">
              <a:buNone/>
            </a:pPr>
            <a:r>
              <a:rPr lang="en-US" sz="1200" dirty="0"/>
              <a:t>    }</a:t>
            </a:r>
          </a:p>
          <a:p>
            <a:pPr marL="0" indent="0">
              <a:buNone/>
            </a:pPr>
            <a:r>
              <a:rPr lang="hu-HU" sz="1200" dirty="0" smtClean="0"/>
              <a:t>    </a:t>
            </a:r>
            <a:r>
              <a:rPr lang="en-US" sz="1200" dirty="0" smtClean="0"/>
              <a:t>if </a:t>
            </a:r>
            <a:r>
              <a:rPr lang="en-US" sz="1200" dirty="0"/>
              <a:t>(found == 0) return;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    </a:t>
            </a:r>
            <a:r>
              <a:rPr lang="en-US" sz="1200" dirty="0" err="1"/>
              <a:t>stream.Append</a:t>
            </a:r>
            <a:r>
              <a:rPr lang="en-US" sz="1200" dirty="0"/>
              <a:t>(IN[0]);</a:t>
            </a:r>
          </a:p>
          <a:p>
            <a:pPr marL="0" indent="0">
              <a:buNone/>
            </a:pPr>
            <a:r>
              <a:rPr lang="en-US" sz="1200" dirty="0"/>
              <a:t>    </a:t>
            </a:r>
            <a:r>
              <a:rPr lang="en-US" sz="1200" dirty="0" err="1"/>
              <a:t>stream.Append</a:t>
            </a:r>
            <a:r>
              <a:rPr lang="en-US" sz="1200" dirty="0"/>
              <a:t>(IN[1]);</a:t>
            </a:r>
          </a:p>
          <a:p>
            <a:pPr marL="0" indent="0">
              <a:buNone/>
            </a:pPr>
            <a:r>
              <a:rPr lang="en-US" sz="1200" dirty="0"/>
              <a:t>    </a:t>
            </a:r>
            <a:r>
              <a:rPr lang="en-US" sz="1200" dirty="0" err="1"/>
              <a:t>stream.Append</a:t>
            </a:r>
            <a:r>
              <a:rPr lang="en-US" sz="1200" dirty="0"/>
              <a:t>(IN[2]);</a:t>
            </a:r>
          </a:p>
          <a:p>
            <a:pPr marL="0" indent="0">
              <a:buNone/>
            </a:pPr>
            <a:r>
              <a:rPr lang="en-US" sz="1200" dirty="0"/>
              <a:t>    </a:t>
            </a:r>
            <a:r>
              <a:rPr lang="en-US" sz="1200" dirty="0" err="1"/>
              <a:t>stream.RestartStrip</a:t>
            </a:r>
            <a:r>
              <a:rPr lang="en-US" sz="1200" dirty="0"/>
              <a:t>();</a:t>
            </a:r>
          </a:p>
          <a:p>
            <a:pPr marL="0" indent="0">
              <a:buNone/>
            </a:pPr>
            <a:r>
              <a:rPr lang="en-US" sz="1200" dirty="0"/>
              <a:t>}</a:t>
            </a:r>
          </a:p>
          <a:p>
            <a:pPr marL="0" indent="0">
              <a:buNone/>
            </a:pPr>
            <a:endParaRPr lang="en-US" sz="1200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971800"/>
            <a:ext cx="4959471" cy="299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4946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Feladat: kontúr rajzolás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25741" y="1542811"/>
            <a:ext cx="4706220" cy="5162789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hu-HU" sz="2400" dirty="0" smtClean="0"/>
              <a:t>Induljunk ki az előző kódrészletből</a:t>
            </a:r>
          </a:p>
          <a:p>
            <a:pPr algn="just"/>
            <a:r>
              <a:rPr lang="hu-HU" sz="2400" dirty="0" smtClean="0"/>
              <a:t>Keressük meg a háromszögön belül a </a:t>
            </a:r>
            <a:r>
              <a:rPr lang="hu-HU" sz="2400" dirty="0" err="1" smtClean="0"/>
              <a:t>dot</a:t>
            </a:r>
            <a:r>
              <a:rPr lang="hu-HU" sz="2400" dirty="0" smtClean="0"/>
              <a:t>(N,V) nulla átmenetét</a:t>
            </a:r>
          </a:p>
          <a:p>
            <a:pPr algn="just"/>
            <a:endParaRPr lang="hu-HU" sz="2400" dirty="0"/>
          </a:p>
          <a:p>
            <a:pPr algn="just"/>
            <a:endParaRPr lang="hu-HU" sz="2400" dirty="0" smtClean="0"/>
          </a:p>
          <a:p>
            <a:pPr algn="just"/>
            <a:endParaRPr lang="hu-HU" sz="2400" dirty="0" smtClean="0"/>
          </a:p>
          <a:p>
            <a:pPr algn="just"/>
            <a:endParaRPr lang="hu-HU" sz="2400" dirty="0" smtClean="0"/>
          </a:p>
          <a:p>
            <a:pPr algn="just"/>
            <a:r>
              <a:rPr lang="hu-HU" sz="2400" dirty="0" smtClean="0"/>
              <a:t>Ezt a szakaszt képtérben (!) húzzuk ki egy </a:t>
            </a:r>
            <a:r>
              <a:rPr lang="hu-HU" sz="2400" dirty="0" err="1" smtClean="0"/>
              <a:t>quaddá</a:t>
            </a:r>
            <a:r>
              <a:rPr lang="hu-HU" sz="2400" dirty="0" smtClean="0"/>
              <a:t> (két háromszöggé), adott szélességűre, az előbbi szakaszra merőlegesen</a:t>
            </a:r>
          </a:p>
          <a:p>
            <a:pPr lvl="1" algn="just"/>
            <a:r>
              <a:rPr lang="hu-HU" sz="2000" dirty="0" smtClean="0"/>
              <a:t>Ha képtérben adjuk meg a </a:t>
            </a:r>
            <a:r>
              <a:rPr lang="hu-HU" sz="2000" dirty="0" err="1" smtClean="0"/>
              <a:t>quad</a:t>
            </a:r>
            <a:r>
              <a:rPr lang="hu-HU" sz="2000" dirty="0" smtClean="0"/>
              <a:t> pontjait, a kontúr szélessége a végső képen állandó lesz</a:t>
            </a:r>
          </a:p>
          <a:p>
            <a:pPr lvl="1" algn="just"/>
            <a:r>
              <a:rPr lang="hu-HU" sz="2000" dirty="0" smtClean="0"/>
              <a:t>Figyeljünk, hogy jó helyen végezzük el a homogén osztást</a:t>
            </a:r>
            <a:endParaRPr lang="en-US" sz="2000" dirty="0"/>
          </a:p>
        </p:txBody>
      </p:sp>
      <p:grpSp>
        <p:nvGrpSpPr>
          <p:cNvPr id="51" name="Csoportba foglalás 50"/>
          <p:cNvGrpSpPr/>
          <p:nvPr/>
        </p:nvGrpSpPr>
        <p:grpSpPr>
          <a:xfrm>
            <a:off x="5738942" y="4251397"/>
            <a:ext cx="1752600" cy="2133600"/>
            <a:chOff x="3998836" y="3352800"/>
            <a:chExt cx="1752600" cy="2133600"/>
          </a:xfrm>
        </p:grpSpPr>
        <p:cxnSp>
          <p:nvCxnSpPr>
            <p:cNvPr id="32" name="Egyenes összekötő 31"/>
            <p:cNvCxnSpPr/>
            <p:nvPr/>
          </p:nvCxnSpPr>
          <p:spPr>
            <a:xfrm flipV="1">
              <a:off x="3998836" y="3352800"/>
              <a:ext cx="1219200" cy="1295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gyenes összekötő 32"/>
            <p:cNvCxnSpPr/>
            <p:nvPr/>
          </p:nvCxnSpPr>
          <p:spPr>
            <a:xfrm flipH="1" flipV="1">
              <a:off x="5218036" y="3352800"/>
              <a:ext cx="533400" cy="21336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gyenes összekötő 33"/>
            <p:cNvCxnSpPr/>
            <p:nvPr/>
          </p:nvCxnSpPr>
          <p:spPr>
            <a:xfrm>
              <a:off x="3998836" y="4648200"/>
              <a:ext cx="1752600" cy="8382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églalap 40"/>
            <p:cNvSpPr/>
            <p:nvPr/>
          </p:nvSpPr>
          <p:spPr>
            <a:xfrm rot="897174">
              <a:off x="4289731" y="3664573"/>
              <a:ext cx="1005424" cy="1313508"/>
            </a:xfrm>
            <a:prstGeom prst="rect">
              <a:avLst/>
            </a:prstGeom>
            <a:solidFill>
              <a:srgbClr val="FFC000">
                <a:alpha val="84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Egyenes összekötő 34"/>
            <p:cNvCxnSpPr/>
            <p:nvPr/>
          </p:nvCxnSpPr>
          <p:spPr>
            <a:xfrm flipV="1">
              <a:off x="4600047" y="3640822"/>
              <a:ext cx="350416" cy="1310781"/>
            </a:xfrm>
            <a:prstGeom prst="line">
              <a:avLst/>
            </a:prstGeom>
            <a:ln w="254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gyenes összekötő nyíllal 43"/>
            <p:cNvCxnSpPr/>
            <p:nvPr/>
          </p:nvCxnSpPr>
          <p:spPr>
            <a:xfrm>
              <a:off x="4844730" y="4180680"/>
              <a:ext cx="479039" cy="12508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Egyenes összekötő nyíllal 45"/>
            <p:cNvCxnSpPr/>
            <p:nvPr/>
          </p:nvCxnSpPr>
          <p:spPr>
            <a:xfrm flipH="1" flipV="1">
              <a:off x="4337108" y="4043494"/>
              <a:ext cx="448456" cy="115481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Egyenes összekötő 52"/>
          <p:cNvCxnSpPr/>
          <p:nvPr/>
        </p:nvCxnSpPr>
        <p:spPr>
          <a:xfrm>
            <a:off x="6226812" y="4455696"/>
            <a:ext cx="612485" cy="1510201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Csoportba foglalás 60"/>
          <p:cNvGrpSpPr/>
          <p:nvPr/>
        </p:nvGrpSpPr>
        <p:grpSpPr>
          <a:xfrm>
            <a:off x="5292928" y="1276906"/>
            <a:ext cx="2871392" cy="2872264"/>
            <a:chOff x="5292928" y="1276906"/>
            <a:chExt cx="2871392" cy="2872264"/>
          </a:xfrm>
        </p:grpSpPr>
        <p:grpSp>
          <p:nvGrpSpPr>
            <p:cNvPr id="50" name="Csoportba foglalás 49"/>
            <p:cNvGrpSpPr/>
            <p:nvPr/>
          </p:nvGrpSpPr>
          <p:grpSpPr>
            <a:xfrm>
              <a:off x="5292928" y="1276906"/>
              <a:ext cx="2871392" cy="2872264"/>
              <a:chOff x="208064" y="2983468"/>
              <a:chExt cx="2871392" cy="2872264"/>
            </a:xfrm>
          </p:grpSpPr>
          <p:cxnSp>
            <p:nvCxnSpPr>
              <p:cNvPr id="7" name="Egyenes összekötő 6"/>
              <p:cNvCxnSpPr/>
              <p:nvPr/>
            </p:nvCxnSpPr>
            <p:spPr>
              <a:xfrm flipV="1">
                <a:off x="835228" y="3352800"/>
                <a:ext cx="1219200" cy="1295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Egyenes összekötő 7"/>
              <p:cNvCxnSpPr/>
              <p:nvPr/>
            </p:nvCxnSpPr>
            <p:spPr>
              <a:xfrm flipH="1" flipV="1">
                <a:off x="2054428" y="3352800"/>
                <a:ext cx="533400" cy="21336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Egyenes összekötő 10"/>
              <p:cNvCxnSpPr/>
              <p:nvPr/>
            </p:nvCxnSpPr>
            <p:spPr>
              <a:xfrm>
                <a:off x="835228" y="4648200"/>
                <a:ext cx="1752600" cy="8382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Egyenes összekötő 14"/>
              <p:cNvCxnSpPr/>
              <p:nvPr/>
            </p:nvCxnSpPr>
            <p:spPr>
              <a:xfrm flipV="1">
                <a:off x="1436439" y="3640822"/>
                <a:ext cx="350416" cy="1310781"/>
              </a:xfrm>
              <a:prstGeom prst="line">
                <a:avLst/>
              </a:prstGeom>
              <a:ln w="254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Szövegdoboz 25"/>
              <p:cNvSpPr txBox="1"/>
              <p:nvPr/>
            </p:nvSpPr>
            <p:spPr>
              <a:xfrm>
                <a:off x="208064" y="4750427"/>
                <a:ext cx="876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dirty="0" smtClean="0"/>
                  <a:t>(N,V)&lt;0</a:t>
                </a:r>
                <a:endParaRPr lang="en-US" dirty="0"/>
              </a:p>
            </p:txBody>
          </p:sp>
          <p:sp>
            <p:nvSpPr>
              <p:cNvPr id="27" name="Szövegdoboz 26"/>
              <p:cNvSpPr txBox="1"/>
              <p:nvPr/>
            </p:nvSpPr>
            <p:spPr>
              <a:xfrm>
                <a:off x="2203156" y="5486400"/>
                <a:ext cx="876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dirty="0" smtClean="0"/>
                  <a:t>(N,V)&gt;0</a:t>
                </a:r>
                <a:endParaRPr lang="en-US" dirty="0"/>
              </a:p>
            </p:txBody>
          </p:sp>
          <p:sp>
            <p:nvSpPr>
              <p:cNvPr id="28" name="Szövegdoboz 27"/>
              <p:cNvSpPr txBox="1"/>
              <p:nvPr/>
            </p:nvSpPr>
            <p:spPr>
              <a:xfrm>
                <a:off x="1994306" y="2983468"/>
                <a:ext cx="876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dirty="0" smtClean="0"/>
                  <a:t>(N,V)&gt;0</a:t>
                </a:r>
                <a:endParaRPr lang="en-US" dirty="0"/>
              </a:p>
            </p:txBody>
          </p:sp>
          <p:sp>
            <p:nvSpPr>
              <p:cNvPr id="30" name="Szövegdoboz 29"/>
              <p:cNvSpPr txBox="1"/>
              <p:nvPr/>
            </p:nvSpPr>
            <p:spPr>
              <a:xfrm>
                <a:off x="910555" y="3364875"/>
                <a:ext cx="876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dirty="0" smtClean="0">
                    <a:solidFill>
                      <a:srgbClr val="FF0000"/>
                    </a:solidFill>
                  </a:rPr>
                  <a:t>(N,V)=0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Szövegdoboz 30"/>
              <p:cNvSpPr txBox="1"/>
              <p:nvPr/>
            </p:nvSpPr>
            <p:spPr>
              <a:xfrm>
                <a:off x="1458721" y="4704718"/>
                <a:ext cx="876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dirty="0" smtClean="0">
                    <a:solidFill>
                      <a:srgbClr val="FF0000"/>
                    </a:solidFill>
                  </a:rPr>
                  <a:t>(N,V)=0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4" name="Ellipszis 53"/>
            <p:cNvSpPr/>
            <p:nvPr/>
          </p:nvSpPr>
          <p:spPr>
            <a:xfrm>
              <a:off x="5861396" y="2870942"/>
              <a:ext cx="148265" cy="1482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Ellipszis 55"/>
            <p:cNvSpPr/>
            <p:nvPr/>
          </p:nvSpPr>
          <p:spPr>
            <a:xfrm>
              <a:off x="7598559" y="3702269"/>
              <a:ext cx="148265" cy="1482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Ellipszis 56"/>
            <p:cNvSpPr/>
            <p:nvPr/>
          </p:nvSpPr>
          <p:spPr>
            <a:xfrm>
              <a:off x="7057027" y="1584180"/>
              <a:ext cx="148265" cy="1482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Ellipszis 57"/>
          <p:cNvSpPr/>
          <p:nvPr/>
        </p:nvSpPr>
        <p:spPr>
          <a:xfrm>
            <a:off x="6871719" y="4182185"/>
            <a:ext cx="148265" cy="148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Ellipszis 58"/>
          <p:cNvSpPr/>
          <p:nvPr/>
        </p:nvSpPr>
        <p:spPr>
          <a:xfrm>
            <a:off x="5651517" y="5465785"/>
            <a:ext cx="148265" cy="148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Ellipszis 59"/>
          <p:cNvSpPr/>
          <p:nvPr/>
        </p:nvSpPr>
        <p:spPr>
          <a:xfrm>
            <a:off x="7405992" y="6305302"/>
            <a:ext cx="148265" cy="1482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89193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Feladat: kontúr rajzolás</a:t>
            </a:r>
            <a:endParaRPr lang="en-US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05" y="1447800"/>
            <a:ext cx="8225795" cy="501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19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Ú</a:t>
            </a:r>
            <a:r>
              <a:rPr lang="en-US" dirty="0" err="1" smtClean="0"/>
              <a:t>j</a:t>
            </a:r>
            <a:r>
              <a:rPr lang="en-US" dirty="0" smtClean="0"/>
              <a:t> </a:t>
            </a:r>
            <a:r>
              <a:rPr lang="en-US" dirty="0" err="1" smtClean="0"/>
              <a:t>projekt</a:t>
            </a:r>
            <a:endParaRPr lang="hu-H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447800"/>
            <a:ext cx="8769822" cy="503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819400"/>
            <a:ext cx="8229600" cy="1143000"/>
          </a:xfrm>
        </p:spPr>
        <p:txBody>
          <a:bodyPr/>
          <a:lstStyle/>
          <a:p>
            <a:r>
              <a:rPr lang="en-US" dirty="0" err="1" smtClean="0"/>
              <a:t>Vége</a:t>
            </a:r>
            <a:endParaRPr lang="hu-H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Új projekt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Assetek</a:t>
            </a:r>
            <a:r>
              <a:rPr lang="en-US" dirty="0" smtClean="0"/>
              <a:t> </a:t>
            </a:r>
            <a:r>
              <a:rPr lang="en-US" dirty="0" err="1" smtClean="0"/>
              <a:t>között</a:t>
            </a:r>
            <a:r>
              <a:rPr lang="en-US" dirty="0" smtClean="0"/>
              <a:t> </a:t>
            </a:r>
            <a:r>
              <a:rPr lang="en-US" dirty="0" err="1" smtClean="0"/>
              <a:t>teáskancsó</a:t>
            </a:r>
            <a:r>
              <a:rPr lang="en-US" dirty="0" smtClean="0"/>
              <a:t>, </a:t>
            </a:r>
            <a:r>
              <a:rPr lang="en-US" dirty="0" err="1" smtClean="0"/>
              <a:t>importáljuk</a:t>
            </a:r>
            <a:r>
              <a:rPr lang="en-US" dirty="0" smtClean="0"/>
              <a:t> be (</a:t>
            </a:r>
            <a:r>
              <a:rPr lang="en-US" dirty="0" err="1" smtClean="0"/>
              <a:t>helyezzük</a:t>
            </a:r>
            <a:r>
              <a:rPr lang="en-US" dirty="0" smtClean="0"/>
              <a:t> </a:t>
            </a:r>
            <a:r>
              <a:rPr lang="en-US" dirty="0" err="1" smtClean="0"/>
              <a:t>az</a:t>
            </a:r>
            <a:r>
              <a:rPr lang="en-US" dirty="0" smtClean="0"/>
              <a:t> </a:t>
            </a:r>
            <a:r>
              <a:rPr lang="en-US" dirty="0" err="1" smtClean="0"/>
              <a:t>origóba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Assetek</a:t>
            </a:r>
            <a:r>
              <a:rPr lang="en-US" dirty="0" smtClean="0"/>
              <a:t> </a:t>
            </a:r>
            <a:r>
              <a:rPr lang="en-US" dirty="0" err="1" smtClean="0"/>
              <a:t>között</a:t>
            </a:r>
            <a:r>
              <a:rPr lang="en-US" dirty="0" smtClean="0"/>
              <a:t> </a:t>
            </a:r>
            <a:r>
              <a:rPr lang="en-US" dirty="0" err="1" smtClean="0"/>
              <a:t>TargetCamera.cs</a:t>
            </a:r>
            <a:r>
              <a:rPr lang="en-US" dirty="0" smtClean="0"/>
              <a:t> </a:t>
            </a:r>
            <a:r>
              <a:rPr lang="en-US" dirty="0" err="1" smtClean="0"/>
              <a:t>szkript</a:t>
            </a:r>
            <a:r>
              <a:rPr lang="en-US" dirty="0" smtClean="0"/>
              <a:t>, </a:t>
            </a:r>
            <a:r>
              <a:rPr lang="en-US" dirty="0" err="1" smtClean="0"/>
              <a:t>ezt</a:t>
            </a:r>
            <a:r>
              <a:rPr lang="en-US" dirty="0" smtClean="0"/>
              <a:t> is </a:t>
            </a:r>
            <a:r>
              <a:rPr lang="en-US" dirty="0" err="1" smtClean="0"/>
              <a:t>importáljuk</a:t>
            </a:r>
            <a:r>
              <a:rPr lang="en-US" dirty="0" smtClean="0"/>
              <a:t> be, </a:t>
            </a:r>
            <a:r>
              <a:rPr lang="en-US" dirty="0" err="1" smtClean="0"/>
              <a:t>és</a:t>
            </a:r>
            <a:r>
              <a:rPr lang="en-US" dirty="0" smtClean="0"/>
              <a:t> </a:t>
            </a:r>
            <a:r>
              <a:rPr lang="en-US" dirty="0" err="1" smtClean="0"/>
              <a:t>adjuk</a:t>
            </a:r>
            <a:r>
              <a:rPr lang="en-US" dirty="0" smtClean="0"/>
              <a:t> </a:t>
            </a:r>
            <a:r>
              <a:rPr lang="en-US" dirty="0" err="1" smtClean="0"/>
              <a:t>hozzá</a:t>
            </a:r>
            <a:r>
              <a:rPr lang="en-US" dirty="0" smtClean="0"/>
              <a:t> a </a:t>
            </a:r>
            <a:r>
              <a:rPr lang="en-US" dirty="0" err="1" smtClean="0"/>
              <a:t>kameraához</a:t>
            </a:r>
            <a:endParaRPr lang="en-US" dirty="0" smtClean="0"/>
          </a:p>
          <a:p>
            <a:r>
              <a:rPr lang="en-US" dirty="0" err="1" smtClean="0"/>
              <a:t>Állítsuk</a:t>
            </a:r>
            <a:r>
              <a:rPr lang="en-US" dirty="0" smtClean="0"/>
              <a:t> be (rotate speed, zoom speed, target)</a:t>
            </a:r>
            <a:endParaRPr lang="hu-HU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4887338"/>
            <a:ext cx="5502244" cy="197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Futtassunk</a:t>
            </a:r>
            <a:endParaRPr lang="hu-H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779588"/>
            <a:ext cx="7478189" cy="446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Feladat: osztott képernyő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 smtClean="0"/>
              <a:t>Rendereljük</a:t>
            </a:r>
            <a:r>
              <a:rPr lang="hu-HU" dirty="0" smtClean="0"/>
              <a:t> le a teáskancsót oldalról és szemből, a két kép egymás mellett jelenjen meg a game ablakban!</a:t>
            </a:r>
            <a:endParaRPr lang="en-US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212" y="3298966"/>
            <a:ext cx="4219575" cy="317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88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Shader</a:t>
            </a:r>
            <a:r>
              <a:rPr lang="en-US" dirty="0" smtClean="0"/>
              <a:t>-Material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Egy</a:t>
            </a:r>
            <a:r>
              <a:rPr lang="en-US" dirty="0" smtClean="0"/>
              <a:t> material </a:t>
            </a:r>
            <a:r>
              <a:rPr lang="en-US" dirty="0" err="1" smtClean="0"/>
              <a:t>egy</a:t>
            </a:r>
            <a:r>
              <a:rPr lang="en-US" dirty="0" smtClean="0"/>
              <a:t> </a:t>
            </a:r>
            <a:r>
              <a:rPr lang="en-US" dirty="0" err="1" smtClean="0"/>
              <a:t>shader</a:t>
            </a:r>
            <a:r>
              <a:rPr lang="en-US" dirty="0" smtClean="0"/>
              <a:t>-re </a:t>
            </a:r>
            <a:r>
              <a:rPr lang="en-US" dirty="0" err="1" smtClean="0"/>
              <a:t>hivatkozik</a:t>
            </a:r>
            <a:endParaRPr lang="en-US" dirty="0" smtClean="0"/>
          </a:p>
          <a:p>
            <a:r>
              <a:rPr lang="en-US" dirty="0" err="1" smtClean="0"/>
              <a:t>Egy</a:t>
            </a:r>
            <a:r>
              <a:rPr lang="en-US" dirty="0" smtClean="0"/>
              <a:t> </a:t>
            </a:r>
            <a:r>
              <a:rPr lang="en-US" dirty="0" err="1" smtClean="0"/>
              <a:t>shaderre</a:t>
            </a:r>
            <a:r>
              <a:rPr lang="en-US" dirty="0" smtClean="0"/>
              <a:t> </a:t>
            </a:r>
            <a:r>
              <a:rPr lang="en-US" dirty="0" err="1" smtClean="0"/>
              <a:t>több</a:t>
            </a:r>
            <a:r>
              <a:rPr lang="en-US" dirty="0" smtClean="0"/>
              <a:t> material </a:t>
            </a:r>
            <a:r>
              <a:rPr lang="en-US" dirty="0" err="1" smtClean="0"/>
              <a:t>hivatkozhat</a:t>
            </a:r>
            <a:endParaRPr lang="en-US" dirty="0" smtClean="0"/>
          </a:p>
          <a:p>
            <a:r>
              <a:rPr lang="en-US" dirty="0" err="1" smtClean="0"/>
              <a:t>Több</a:t>
            </a:r>
            <a:r>
              <a:rPr lang="en-US" dirty="0" smtClean="0"/>
              <a:t> </a:t>
            </a:r>
            <a:r>
              <a:rPr lang="en-US" dirty="0" err="1" smtClean="0"/>
              <a:t>objektumnak</a:t>
            </a:r>
            <a:r>
              <a:rPr lang="en-US" dirty="0" smtClean="0"/>
              <a:t> is </a:t>
            </a:r>
            <a:r>
              <a:rPr lang="en-US" dirty="0" err="1" smtClean="0"/>
              <a:t>lehet</a:t>
            </a:r>
            <a:r>
              <a:rPr lang="en-US" dirty="0" smtClean="0"/>
              <a:t> </a:t>
            </a:r>
            <a:r>
              <a:rPr lang="en-US" dirty="0" err="1" smtClean="0"/>
              <a:t>ugyanaz</a:t>
            </a:r>
            <a:r>
              <a:rPr lang="en-US" dirty="0" smtClean="0"/>
              <a:t> a material-</a:t>
            </a:r>
            <a:r>
              <a:rPr lang="en-US" dirty="0" err="1" smtClean="0"/>
              <a:t>ja</a:t>
            </a:r>
            <a:endParaRPr lang="en-US" dirty="0" smtClean="0"/>
          </a:p>
          <a:p>
            <a:r>
              <a:rPr lang="en-US" dirty="0" smtClean="0"/>
              <a:t>A material a </a:t>
            </a:r>
            <a:r>
              <a:rPr lang="en-US" dirty="0" err="1" smtClean="0"/>
              <a:t>shader</a:t>
            </a:r>
            <a:r>
              <a:rPr lang="en-US" dirty="0" smtClean="0"/>
              <a:t> </a:t>
            </a:r>
            <a:r>
              <a:rPr lang="en-US" dirty="0" err="1" smtClean="0"/>
              <a:t>egy</a:t>
            </a:r>
            <a:r>
              <a:rPr lang="en-US" dirty="0" smtClean="0"/>
              <a:t> </a:t>
            </a:r>
            <a:r>
              <a:rPr lang="en-US" dirty="0" err="1" smtClean="0"/>
              <a:t>példánya</a:t>
            </a:r>
            <a:r>
              <a:rPr lang="en-US" dirty="0" smtClean="0"/>
              <a:t>, </a:t>
            </a:r>
            <a:r>
              <a:rPr lang="en-US" dirty="0" err="1" smtClean="0"/>
              <a:t>egy</a:t>
            </a:r>
            <a:r>
              <a:rPr lang="en-US" dirty="0" smtClean="0"/>
              <a:t> </a:t>
            </a:r>
            <a:r>
              <a:rPr lang="en-US" dirty="0" err="1" smtClean="0"/>
              <a:t>konkrét</a:t>
            </a:r>
            <a:r>
              <a:rPr lang="en-US" dirty="0" smtClean="0"/>
              <a:t> </a:t>
            </a:r>
            <a:r>
              <a:rPr lang="en-US" dirty="0" err="1" smtClean="0"/>
              <a:t>beállításkonfigurációval</a:t>
            </a:r>
            <a:endParaRPr lang="en-US" dirty="0" smtClean="0"/>
          </a:p>
          <a:p>
            <a:r>
              <a:rPr lang="en-US" dirty="0" err="1" smtClean="0"/>
              <a:t>Magát</a:t>
            </a:r>
            <a:r>
              <a:rPr lang="en-US" dirty="0" smtClean="0"/>
              <a:t> </a:t>
            </a:r>
            <a:r>
              <a:rPr lang="en-US" dirty="0" err="1" smtClean="0"/>
              <a:t>az</a:t>
            </a:r>
            <a:r>
              <a:rPr lang="en-US" dirty="0" smtClean="0"/>
              <a:t> </a:t>
            </a:r>
            <a:r>
              <a:rPr lang="en-US" dirty="0" err="1" smtClean="0"/>
              <a:t>árnyalás</a:t>
            </a:r>
            <a:r>
              <a:rPr lang="en-US" dirty="0" smtClean="0"/>
              <a:t> </a:t>
            </a:r>
            <a:r>
              <a:rPr lang="en-US" dirty="0" err="1" smtClean="0"/>
              <a:t>menetét</a:t>
            </a:r>
            <a:r>
              <a:rPr lang="en-US" dirty="0" smtClean="0"/>
              <a:t>, a </a:t>
            </a:r>
            <a:r>
              <a:rPr lang="en-US" dirty="0" err="1" smtClean="0"/>
              <a:t>konkrét</a:t>
            </a:r>
            <a:r>
              <a:rPr lang="en-US" dirty="0" smtClean="0"/>
              <a:t> </a:t>
            </a:r>
            <a:r>
              <a:rPr lang="en-US" dirty="0" err="1" smtClean="0"/>
              <a:t>számítási</a:t>
            </a:r>
            <a:r>
              <a:rPr lang="en-US" dirty="0" smtClean="0"/>
              <a:t> </a:t>
            </a:r>
            <a:r>
              <a:rPr lang="en-US" dirty="0" err="1" smtClean="0"/>
              <a:t>módot</a:t>
            </a:r>
            <a:r>
              <a:rPr lang="en-US" dirty="0" smtClean="0"/>
              <a:t> a </a:t>
            </a:r>
            <a:r>
              <a:rPr lang="en-US" dirty="0" err="1" smtClean="0"/>
              <a:t>shader</a:t>
            </a:r>
            <a:r>
              <a:rPr lang="en-US" dirty="0" smtClean="0"/>
              <a:t> </a:t>
            </a:r>
            <a:r>
              <a:rPr lang="en-US" dirty="0" err="1" smtClean="0"/>
              <a:t>írja</a:t>
            </a:r>
            <a:r>
              <a:rPr lang="en-US" dirty="0" smtClean="0"/>
              <a:t> le</a:t>
            </a:r>
          </a:p>
          <a:p>
            <a:r>
              <a:rPr lang="en-US" dirty="0" smtClean="0"/>
              <a:t>A material a </a:t>
            </a:r>
            <a:r>
              <a:rPr lang="en-US" dirty="0" err="1" smtClean="0"/>
              <a:t>shader</a:t>
            </a:r>
            <a:r>
              <a:rPr lang="en-US" dirty="0" smtClean="0"/>
              <a:t> </a:t>
            </a:r>
            <a:r>
              <a:rPr lang="en-US" dirty="0" err="1" smtClean="0"/>
              <a:t>bemeneteinek</a:t>
            </a:r>
            <a:r>
              <a:rPr lang="en-US" dirty="0" smtClean="0"/>
              <a:t> </a:t>
            </a:r>
            <a:r>
              <a:rPr lang="en-US" dirty="0" err="1" smtClean="0"/>
              <a:t>értékét</a:t>
            </a:r>
            <a:r>
              <a:rPr lang="en-US" dirty="0" smtClean="0"/>
              <a:t> </a:t>
            </a:r>
            <a:r>
              <a:rPr lang="en-US" dirty="0" err="1" smtClean="0"/>
              <a:t>adja</a:t>
            </a:r>
            <a:r>
              <a:rPr lang="en-US" dirty="0" smtClean="0"/>
              <a:t> meg</a:t>
            </a:r>
            <a:endParaRPr lang="hu-HU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Saját</a:t>
            </a:r>
            <a:r>
              <a:rPr lang="en-US" dirty="0" smtClean="0"/>
              <a:t> </a:t>
            </a:r>
            <a:r>
              <a:rPr lang="en-US" dirty="0" err="1" smtClean="0"/>
              <a:t>Shader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76200" y="1219200"/>
            <a:ext cx="5943600" cy="3276601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Az</a:t>
            </a:r>
            <a:r>
              <a:rPr lang="en-US" dirty="0" smtClean="0"/>
              <a:t> </a:t>
            </a:r>
            <a:r>
              <a:rPr lang="en-US" dirty="0" err="1" smtClean="0"/>
              <a:t>alap</a:t>
            </a:r>
            <a:r>
              <a:rPr lang="en-US" dirty="0" smtClean="0"/>
              <a:t> Standard </a:t>
            </a:r>
            <a:r>
              <a:rPr lang="en-US" dirty="0" err="1" smtClean="0"/>
              <a:t>shader</a:t>
            </a:r>
            <a:r>
              <a:rPr lang="en-US" dirty="0" smtClean="0"/>
              <a:t> </a:t>
            </a:r>
            <a:r>
              <a:rPr lang="en-US" dirty="0" err="1" smtClean="0"/>
              <a:t>elég</a:t>
            </a:r>
            <a:r>
              <a:rPr lang="en-US" dirty="0" smtClean="0"/>
              <a:t> </a:t>
            </a:r>
            <a:r>
              <a:rPr lang="en-US" dirty="0" err="1" smtClean="0"/>
              <a:t>komplex</a:t>
            </a:r>
            <a:endParaRPr lang="en-US" dirty="0" smtClean="0"/>
          </a:p>
          <a:p>
            <a:r>
              <a:rPr lang="en-US" dirty="0" err="1" smtClean="0"/>
              <a:t>Készítsünk</a:t>
            </a:r>
            <a:r>
              <a:rPr lang="en-US" dirty="0" smtClean="0"/>
              <a:t> </a:t>
            </a:r>
            <a:r>
              <a:rPr lang="en-US" dirty="0" err="1" smtClean="0"/>
              <a:t>sajátot</a:t>
            </a:r>
            <a:endParaRPr lang="en-US" dirty="0" smtClean="0"/>
          </a:p>
          <a:p>
            <a:r>
              <a:rPr lang="en-US" dirty="0" smtClean="0"/>
              <a:t>Asset </a:t>
            </a:r>
            <a:r>
              <a:rPr lang="en-US" dirty="0" err="1" smtClean="0"/>
              <a:t>nézet</a:t>
            </a:r>
            <a:r>
              <a:rPr lang="en-US" dirty="0" smtClean="0"/>
              <a:t>, </a:t>
            </a:r>
            <a:r>
              <a:rPr lang="en-US" dirty="0" err="1" smtClean="0"/>
              <a:t>jobb</a:t>
            </a:r>
            <a:r>
              <a:rPr lang="en-US" dirty="0" smtClean="0"/>
              <a:t> </a:t>
            </a:r>
            <a:r>
              <a:rPr lang="en-US" dirty="0" err="1" smtClean="0"/>
              <a:t>klikk</a:t>
            </a:r>
            <a:r>
              <a:rPr lang="en-US" dirty="0" smtClean="0"/>
              <a:t>, create, </a:t>
            </a:r>
            <a:r>
              <a:rPr lang="en-US" dirty="0" err="1" smtClean="0"/>
              <a:t>shader</a:t>
            </a:r>
            <a:r>
              <a:rPr lang="en-US" dirty="0" smtClean="0"/>
              <a:t>, standard surface </a:t>
            </a:r>
            <a:r>
              <a:rPr lang="en-US" dirty="0" err="1" smtClean="0"/>
              <a:t>shader</a:t>
            </a:r>
            <a:endParaRPr lang="en-US" dirty="0" smtClean="0"/>
          </a:p>
          <a:p>
            <a:r>
              <a:rPr lang="en-US" dirty="0" err="1" smtClean="0"/>
              <a:t>Legyen</a:t>
            </a:r>
            <a:r>
              <a:rPr lang="en-US" dirty="0" smtClean="0"/>
              <a:t> a </a:t>
            </a:r>
            <a:r>
              <a:rPr lang="en-US" dirty="0" err="1" smtClean="0"/>
              <a:t>neve</a:t>
            </a:r>
            <a:r>
              <a:rPr lang="en-US" dirty="0" smtClean="0"/>
              <a:t> </a:t>
            </a:r>
            <a:r>
              <a:rPr lang="en-US" dirty="0" err="1" smtClean="0"/>
              <a:t>TestShader</a:t>
            </a:r>
            <a:endParaRPr lang="hu-H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4419600"/>
            <a:ext cx="466426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7400" y="1371600"/>
            <a:ext cx="311336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Saját</a:t>
            </a:r>
            <a:r>
              <a:rPr lang="en-US" dirty="0" smtClean="0"/>
              <a:t> </a:t>
            </a:r>
            <a:r>
              <a:rPr lang="en-US" dirty="0" err="1" smtClean="0"/>
              <a:t>Shader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 smtClean="0"/>
              <a:t>Klikkeljünk</a:t>
            </a:r>
            <a:r>
              <a:rPr lang="en-US" dirty="0" smtClean="0"/>
              <a:t> </a:t>
            </a:r>
            <a:r>
              <a:rPr lang="en-US" dirty="0" err="1" smtClean="0"/>
              <a:t>rá</a:t>
            </a:r>
            <a:r>
              <a:rPr lang="en-US" dirty="0" smtClean="0"/>
              <a:t> </a:t>
            </a:r>
            <a:r>
              <a:rPr lang="en-US" dirty="0" err="1" smtClean="0"/>
              <a:t>duplán</a:t>
            </a:r>
            <a:endParaRPr lang="en-US" dirty="0" smtClean="0"/>
          </a:p>
          <a:p>
            <a:r>
              <a:rPr lang="en-US" dirty="0" err="1" smtClean="0"/>
              <a:t>Megjelenik</a:t>
            </a:r>
            <a:r>
              <a:rPr lang="en-US" dirty="0" smtClean="0"/>
              <a:t> a </a:t>
            </a:r>
            <a:r>
              <a:rPr lang="en-US" dirty="0" err="1" smtClean="0"/>
              <a:t>shader</a:t>
            </a:r>
            <a:r>
              <a:rPr lang="en-US" dirty="0" smtClean="0"/>
              <a:t> </a:t>
            </a:r>
            <a:r>
              <a:rPr lang="en-US" dirty="0" err="1" smtClean="0"/>
              <a:t>kódja</a:t>
            </a:r>
            <a:endParaRPr lang="en-US" dirty="0" smtClean="0"/>
          </a:p>
          <a:p>
            <a:r>
              <a:rPr lang="en-US" dirty="0" err="1" smtClean="0"/>
              <a:t>Ez</a:t>
            </a:r>
            <a:r>
              <a:rPr lang="en-US" dirty="0" smtClean="0"/>
              <a:t> is </a:t>
            </a:r>
            <a:r>
              <a:rPr lang="en-US" dirty="0" err="1" smtClean="0"/>
              <a:t>bonyolultnak</a:t>
            </a:r>
            <a:r>
              <a:rPr lang="en-US" dirty="0" smtClean="0"/>
              <a:t> </a:t>
            </a:r>
            <a:r>
              <a:rPr lang="en-US" dirty="0" err="1" smtClean="0"/>
              <a:t>tűnik</a:t>
            </a:r>
            <a:r>
              <a:rPr lang="en-US" dirty="0" smtClean="0"/>
              <a:t> </a:t>
            </a:r>
            <a:r>
              <a:rPr lang="en-US" dirty="0" err="1" smtClean="0"/>
              <a:t>elsőre</a:t>
            </a:r>
            <a:r>
              <a:rPr lang="en-US" dirty="0" smtClean="0"/>
              <a:t>, </a:t>
            </a:r>
            <a:r>
              <a:rPr lang="en-US" dirty="0" err="1" smtClean="0"/>
              <a:t>módosítsuk</a:t>
            </a:r>
            <a:r>
              <a:rPr lang="en-US" dirty="0" smtClean="0"/>
              <a:t>:</a:t>
            </a:r>
            <a:endParaRPr lang="hu-HU" dirty="0" smtClean="0"/>
          </a:p>
          <a:p>
            <a:endParaRPr lang="hu-HU" dirty="0" smtClean="0"/>
          </a:p>
          <a:p>
            <a:pPr marL="0" indent="0">
              <a:buNone/>
            </a:pPr>
            <a:r>
              <a:rPr lang="hu-HU" dirty="0" err="1"/>
              <a:t>Shader</a:t>
            </a:r>
            <a:r>
              <a:rPr lang="hu-HU" dirty="0"/>
              <a:t> "</a:t>
            </a:r>
            <a:r>
              <a:rPr lang="hu-HU" dirty="0" err="1"/>
              <a:t>Custom</a:t>
            </a:r>
            <a:r>
              <a:rPr lang="hu-HU" dirty="0"/>
              <a:t>/</a:t>
            </a:r>
            <a:r>
              <a:rPr lang="hu-HU" dirty="0" err="1"/>
              <a:t>TestShader</a:t>
            </a:r>
            <a:r>
              <a:rPr lang="hu-HU" dirty="0"/>
              <a:t>"{</a:t>
            </a:r>
          </a:p>
          <a:p>
            <a:pPr marL="0" indent="0">
              <a:buNone/>
            </a:pPr>
            <a:r>
              <a:rPr lang="hu-HU" dirty="0"/>
              <a:t>	</a:t>
            </a:r>
            <a:r>
              <a:rPr lang="hu-HU" dirty="0" err="1"/>
              <a:t>Properties</a:t>
            </a:r>
            <a:r>
              <a:rPr lang="hu-HU" dirty="0"/>
              <a:t>{</a:t>
            </a:r>
          </a:p>
          <a:p>
            <a:pPr marL="0" indent="0">
              <a:buNone/>
            </a:pPr>
            <a:r>
              <a:rPr lang="hu-HU" dirty="0"/>
              <a:t>		_</a:t>
            </a:r>
            <a:r>
              <a:rPr lang="hu-HU" dirty="0" err="1"/>
              <a:t>Color</a:t>
            </a:r>
            <a:r>
              <a:rPr lang="hu-HU" dirty="0"/>
              <a:t>("</a:t>
            </a:r>
            <a:r>
              <a:rPr lang="hu-HU" dirty="0" err="1"/>
              <a:t>Color</a:t>
            </a:r>
            <a:r>
              <a:rPr lang="hu-HU" dirty="0"/>
              <a:t>", </a:t>
            </a:r>
            <a:r>
              <a:rPr lang="hu-HU" dirty="0" err="1"/>
              <a:t>Color</a:t>
            </a:r>
            <a:r>
              <a:rPr lang="hu-HU" dirty="0"/>
              <a:t>) = (1,1,1,1)</a:t>
            </a:r>
          </a:p>
          <a:p>
            <a:pPr marL="0" indent="0">
              <a:buNone/>
            </a:pPr>
            <a:r>
              <a:rPr lang="hu-HU" dirty="0"/>
              <a:t>	}</a:t>
            </a:r>
          </a:p>
          <a:p>
            <a:pPr marL="0" indent="0">
              <a:buNone/>
            </a:pPr>
            <a:r>
              <a:rPr lang="hu-HU" dirty="0"/>
              <a:t>	</a:t>
            </a:r>
            <a:r>
              <a:rPr lang="hu-HU" dirty="0" err="1"/>
              <a:t>SubShader</a:t>
            </a:r>
            <a:r>
              <a:rPr lang="hu-HU" dirty="0"/>
              <a:t> {</a:t>
            </a:r>
          </a:p>
          <a:p>
            <a:pPr marL="0" indent="0">
              <a:buNone/>
            </a:pPr>
            <a:r>
              <a:rPr lang="hu-HU" dirty="0"/>
              <a:t>		</a:t>
            </a:r>
            <a:r>
              <a:rPr lang="hu-HU" dirty="0" err="1"/>
              <a:t>Pass</a:t>
            </a:r>
            <a:endParaRPr lang="hu-HU" dirty="0"/>
          </a:p>
          <a:p>
            <a:pPr marL="0" indent="0">
              <a:buNone/>
            </a:pPr>
            <a:r>
              <a:rPr lang="hu-HU" dirty="0"/>
              <a:t>		{</a:t>
            </a:r>
          </a:p>
          <a:p>
            <a:pPr marL="0" indent="0">
              <a:buNone/>
            </a:pPr>
            <a:r>
              <a:rPr lang="hu-HU" dirty="0"/>
              <a:t>		}</a:t>
            </a:r>
          </a:p>
          <a:p>
            <a:pPr marL="0" indent="0">
              <a:buNone/>
            </a:pPr>
            <a:r>
              <a:rPr lang="hu-HU" dirty="0"/>
              <a:t>	}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	</a:t>
            </a:r>
            <a:r>
              <a:rPr lang="hu-HU" dirty="0" err="1"/>
              <a:t>FallBack</a:t>
            </a:r>
            <a:r>
              <a:rPr lang="hu-HU" dirty="0"/>
              <a:t> "</a:t>
            </a:r>
            <a:r>
              <a:rPr lang="hu-HU" dirty="0" err="1"/>
              <a:t>Diffuse</a:t>
            </a:r>
            <a:r>
              <a:rPr lang="hu-HU" dirty="0"/>
              <a:t>"</a:t>
            </a:r>
          </a:p>
          <a:p>
            <a:pPr marL="0" indent="0">
              <a:buNone/>
            </a:pPr>
            <a:r>
              <a:rPr lang="hu-HU" dirty="0"/>
              <a:t>}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Saját</a:t>
            </a:r>
            <a:r>
              <a:rPr lang="en-US" dirty="0" smtClean="0"/>
              <a:t> </a:t>
            </a:r>
            <a:r>
              <a:rPr lang="en-US" dirty="0" err="1" smtClean="0"/>
              <a:t>Shader</a:t>
            </a:r>
            <a:r>
              <a:rPr lang="en-US" dirty="0" smtClean="0"/>
              <a:t> </a:t>
            </a:r>
            <a:r>
              <a:rPr lang="en-US" dirty="0" err="1" smtClean="0"/>
              <a:t>használata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0"/>
            <a:ext cx="4572000" cy="3657599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teáskancsóhoz</a:t>
            </a:r>
            <a:r>
              <a:rPr lang="en-US" dirty="0" smtClean="0"/>
              <a:t> </a:t>
            </a:r>
            <a:r>
              <a:rPr lang="en-US" dirty="0" err="1" smtClean="0"/>
              <a:t>rendelt</a:t>
            </a:r>
            <a:r>
              <a:rPr lang="en-US" dirty="0" smtClean="0"/>
              <a:t> material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ezt</a:t>
            </a:r>
            <a:r>
              <a:rPr lang="en-US" dirty="0" smtClean="0"/>
              <a:t> a </a:t>
            </a:r>
            <a:r>
              <a:rPr lang="en-US" dirty="0" err="1" smtClean="0"/>
              <a:t>shadert</a:t>
            </a:r>
            <a:r>
              <a:rPr lang="en-US" dirty="0" smtClean="0"/>
              <a:t> </a:t>
            </a:r>
            <a:r>
              <a:rPr lang="en-US" dirty="0" err="1" smtClean="0"/>
              <a:t>használja</a:t>
            </a:r>
            <a:endParaRPr lang="en-US" dirty="0" smtClean="0"/>
          </a:p>
          <a:p>
            <a:r>
              <a:rPr lang="en-US" dirty="0" err="1" smtClean="0"/>
              <a:t>Válasszuk</a:t>
            </a:r>
            <a:r>
              <a:rPr lang="en-US" dirty="0" smtClean="0"/>
              <a:t> </a:t>
            </a:r>
            <a:r>
              <a:rPr lang="en-US" dirty="0" err="1" smtClean="0"/>
              <a:t>ki</a:t>
            </a:r>
            <a:r>
              <a:rPr lang="en-US" dirty="0" smtClean="0"/>
              <a:t> a material-t (</a:t>
            </a:r>
            <a:r>
              <a:rPr lang="en-US" dirty="0" err="1" smtClean="0"/>
              <a:t>defaultMat</a:t>
            </a:r>
            <a:r>
              <a:rPr lang="en-US" dirty="0" smtClean="0"/>
              <a:t>) </a:t>
            </a:r>
            <a:r>
              <a:rPr lang="en-US" dirty="0" err="1" smtClean="0"/>
              <a:t>és</a:t>
            </a:r>
            <a:r>
              <a:rPr lang="en-US" dirty="0" smtClean="0"/>
              <a:t> </a:t>
            </a:r>
            <a:r>
              <a:rPr lang="en-US" dirty="0" err="1" smtClean="0"/>
              <a:t>állítsuk</a:t>
            </a:r>
            <a:r>
              <a:rPr lang="en-US" dirty="0" smtClean="0"/>
              <a:t> be </a:t>
            </a:r>
            <a:r>
              <a:rPr lang="en-US" dirty="0" err="1" smtClean="0"/>
              <a:t>neki</a:t>
            </a:r>
            <a:r>
              <a:rPr lang="en-US" dirty="0" smtClean="0"/>
              <a:t> </a:t>
            </a:r>
            <a:r>
              <a:rPr lang="en-US" dirty="0" err="1" smtClean="0"/>
              <a:t>ezt</a:t>
            </a:r>
            <a:r>
              <a:rPr lang="en-US" dirty="0" smtClean="0"/>
              <a:t> a </a:t>
            </a:r>
            <a:r>
              <a:rPr lang="en-US" dirty="0" err="1" smtClean="0"/>
              <a:t>shadert</a:t>
            </a:r>
            <a:endParaRPr lang="hu-H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81600" y="1828800"/>
            <a:ext cx="370522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3D </a:t>
            </a:r>
            <a:r>
              <a:rPr lang="en-GB" dirty="0" err="1" smtClean="0"/>
              <a:t>grafikus</a:t>
            </a:r>
            <a:r>
              <a:rPr lang="en-GB" dirty="0" smtClean="0"/>
              <a:t> </a:t>
            </a:r>
            <a:r>
              <a:rPr lang="en-GB" dirty="0" err="1" smtClean="0"/>
              <a:t>csővezeték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</a:t>
            </a:r>
            <a:r>
              <a:rPr lang="en-GB" dirty="0" err="1" smtClean="0"/>
              <a:t>renderelő</a:t>
            </a:r>
            <a:r>
              <a:rPr lang="en-GB" dirty="0" smtClean="0"/>
              <a:t> </a:t>
            </a:r>
            <a:r>
              <a:rPr lang="en-GB" dirty="0" err="1" smtClean="0"/>
              <a:t>kód</a:t>
            </a:r>
            <a:r>
              <a:rPr lang="en-GB" dirty="0" smtClean="0"/>
              <a:t> el van </a:t>
            </a:r>
            <a:r>
              <a:rPr lang="en-GB" dirty="0" err="1" smtClean="0"/>
              <a:t>rejtve</a:t>
            </a:r>
            <a:r>
              <a:rPr lang="en-GB" dirty="0" smtClean="0"/>
              <a:t> a Unity-n </a:t>
            </a:r>
            <a:r>
              <a:rPr lang="en-GB" dirty="0" err="1" smtClean="0"/>
              <a:t>belül</a:t>
            </a:r>
            <a:r>
              <a:rPr lang="en-GB" dirty="0" smtClean="0"/>
              <a:t>, </a:t>
            </a:r>
            <a:r>
              <a:rPr lang="en-GB" dirty="0" err="1" smtClean="0"/>
              <a:t>shader</a:t>
            </a:r>
            <a:r>
              <a:rPr lang="en-GB" dirty="0" smtClean="0"/>
              <a:t> </a:t>
            </a:r>
            <a:r>
              <a:rPr lang="en-GB" dirty="0" err="1" smtClean="0"/>
              <a:t>programokat</a:t>
            </a:r>
            <a:r>
              <a:rPr lang="en-GB" dirty="0" smtClean="0"/>
              <a:t> </a:t>
            </a:r>
            <a:r>
              <a:rPr lang="en-GB" dirty="0" err="1" smtClean="0"/>
              <a:t>írhatunk</a:t>
            </a:r>
            <a:r>
              <a:rPr lang="en-GB" dirty="0" smtClean="0"/>
              <a:t> </a:t>
            </a:r>
            <a:r>
              <a:rPr lang="en-GB" dirty="0" err="1" smtClean="0"/>
              <a:t>és</a:t>
            </a:r>
            <a:r>
              <a:rPr lang="en-GB" dirty="0" smtClean="0"/>
              <a:t> </a:t>
            </a:r>
            <a:r>
              <a:rPr lang="en-GB" dirty="0" err="1" smtClean="0"/>
              <a:t>bizonyos</a:t>
            </a:r>
            <a:r>
              <a:rPr lang="en-GB" dirty="0" smtClean="0"/>
              <a:t> </a:t>
            </a:r>
            <a:r>
              <a:rPr lang="en-GB" dirty="0" err="1" smtClean="0"/>
              <a:t>paramétereket</a:t>
            </a:r>
            <a:r>
              <a:rPr lang="en-GB" dirty="0" smtClean="0"/>
              <a:t> </a:t>
            </a:r>
            <a:r>
              <a:rPr lang="en-GB" dirty="0" err="1" smtClean="0"/>
              <a:t>állíthatunk</a:t>
            </a:r>
            <a:r>
              <a:rPr lang="en-GB" dirty="0" smtClean="0"/>
              <a:t> (Z-buffer </a:t>
            </a:r>
            <a:r>
              <a:rPr lang="en-GB" dirty="0" err="1" smtClean="0"/>
              <a:t>mód</a:t>
            </a:r>
            <a:r>
              <a:rPr lang="en-GB" dirty="0" smtClean="0"/>
              <a:t>, blending, culling </a:t>
            </a:r>
            <a:r>
              <a:rPr lang="en-GB" dirty="0" err="1" smtClean="0"/>
              <a:t>stb</a:t>
            </a:r>
            <a:r>
              <a:rPr lang="en-GB" dirty="0" smtClean="0"/>
              <a:t>.)</a:t>
            </a:r>
            <a:endParaRPr lang="en-GB" dirty="0"/>
          </a:p>
        </p:txBody>
      </p:sp>
      <p:grpSp>
        <p:nvGrpSpPr>
          <p:cNvPr id="38" name="Group 37"/>
          <p:cNvGrpSpPr/>
          <p:nvPr/>
        </p:nvGrpSpPr>
        <p:grpSpPr>
          <a:xfrm>
            <a:off x="1259803" y="3886200"/>
            <a:ext cx="6207797" cy="2625115"/>
            <a:chOff x="278367" y="2565291"/>
            <a:chExt cx="8277062" cy="350015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24407" y="3065049"/>
              <a:ext cx="884020" cy="80714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2820" y="4629151"/>
              <a:ext cx="890949" cy="832613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78367" y="4139029"/>
              <a:ext cx="1088244" cy="48759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/>
                <a:t>Vertex </a:t>
              </a:r>
              <a:r>
                <a:rPr lang="en-GB" sz="900" dirty="0" err="1"/>
                <a:t>shader</a:t>
              </a:r>
              <a:endParaRPr lang="en-GB" sz="9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707504" y="4139029"/>
              <a:ext cx="1088244" cy="48759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/>
                <a:t>Geometry </a:t>
              </a:r>
              <a:r>
                <a:rPr lang="en-GB" sz="900" dirty="0" err="1"/>
                <a:t>shader</a:t>
              </a:r>
              <a:endParaRPr lang="en-GB" sz="9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136641" y="4139029"/>
              <a:ext cx="1088244" cy="487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/>
                <a:t>Rasterization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4564488" y="4139029"/>
              <a:ext cx="1088244" cy="48759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/>
                <a:t>Fragment </a:t>
              </a:r>
              <a:r>
                <a:rPr lang="en-GB" sz="900" dirty="0" err="1"/>
                <a:t>shader</a:t>
              </a:r>
              <a:endParaRPr lang="en-GB" sz="9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992335" y="4139029"/>
              <a:ext cx="1088244" cy="487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/>
                <a:t>Compositing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456494" y="4143224"/>
              <a:ext cx="1088244" cy="48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 err="1" smtClean="0"/>
                <a:t>Color</a:t>
              </a:r>
              <a:r>
                <a:rPr lang="en-GB" sz="900" dirty="0" smtClean="0"/>
                <a:t> buffer</a:t>
              </a:r>
              <a:endParaRPr lang="en-GB" sz="9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467185" y="2565291"/>
              <a:ext cx="1088244" cy="48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 smtClean="0"/>
                <a:t>Depth buffer</a:t>
              </a:r>
              <a:endParaRPr lang="en-GB" sz="9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456494" y="5577854"/>
              <a:ext cx="1088244" cy="48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/>
                <a:t>Normal </a:t>
              </a:r>
              <a:r>
                <a:rPr lang="en-GB" sz="900" dirty="0" smtClean="0"/>
                <a:t>buffer</a:t>
              </a:r>
              <a:endParaRPr lang="en-GB" sz="900" dirty="0"/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1366611" y="4270858"/>
              <a:ext cx="340893" cy="235824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5" name="Right Arrow 14"/>
            <p:cNvSpPr/>
            <p:nvPr/>
          </p:nvSpPr>
          <p:spPr>
            <a:xfrm>
              <a:off x="2804881" y="4270858"/>
              <a:ext cx="340893" cy="235824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4237821" y="4264912"/>
              <a:ext cx="340893" cy="235824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7" name="Right Arrow 16"/>
            <p:cNvSpPr/>
            <p:nvPr/>
          </p:nvSpPr>
          <p:spPr>
            <a:xfrm>
              <a:off x="5658828" y="4264912"/>
              <a:ext cx="340893" cy="235824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8" name="Right Arrow 17"/>
            <p:cNvSpPr/>
            <p:nvPr/>
          </p:nvSpPr>
          <p:spPr>
            <a:xfrm>
              <a:off x="7127234" y="4264912"/>
              <a:ext cx="340893" cy="235824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9" name="Right Arrow 18"/>
            <p:cNvSpPr/>
            <p:nvPr/>
          </p:nvSpPr>
          <p:spPr>
            <a:xfrm>
              <a:off x="7124932" y="2706875"/>
              <a:ext cx="340893" cy="235824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20" name="Right Arrow 19"/>
            <p:cNvSpPr/>
            <p:nvPr/>
          </p:nvSpPr>
          <p:spPr>
            <a:xfrm>
              <a:off x="7125066" y="5725429"/>
              <a:ext cx="340893" cy="235824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045557" y="2780519"/>
              <a:ext cx="67467" cy="310709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40902" y="3127543"/>
              <a:ext cx="1174968" cy="901484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83150" y="3109885"/>
              <a:ext cx="1108489" cy="920528"/>
            </a:xfrm>
            <a:prstGeom prst="rect">
              <a:avLst/>
            </a:prstGeom>
          </p:spPr>
        </p:pic>
        <p:sp>
          <p:nvSpPr>
            <p:cNvPr id="24" name="Oval 23"/>
            <p:cNvSpPr/>
            <p:nvPr/>
          </p:nvSpPr>
          <p:spPr>
            <a:xfrm>
              <a:off x="335901" y="3388011"/>
              <a:ext cx="83976" cy="83976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25" name="Oval 24"/>
            <p:cNvSpPr/>
            <p:nvPr/>
          </p:nvSpPr>
          <p:spPr>
            <a:xfrm>
              <a:off x="450979" y="3689704"/>
              <a:ext cx="83976" cy="83976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26" name="Oval 25"/>
            <p:cNvSpPr/>
            <p:nvPr/>
          </p:nvSpPr>
          <p:spPr>
            <a:xfrm>
              <a:off x="1076131" y="3335137"/>
              <a:ext cx="83976" cy="83976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cxnSp>
          <p:nvCxnSpPr>
            <p:cNvPr id="27" name="Straight Connector 26"/>
            <p:cNvCxnSpPr/>
            <p:nvPr/>
          </p:nvCxnSpPr>
          <p:spPr>
            <a:xfrm flipV="1">
              <a:off x="1965573" y="3381789"/>
              <a:ext cx="718456" cy="47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1946911" y="3443637"/>
              <a:ext cx="93307" cy="2834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077440" y="3381789"/>
              <a:ext cx="606589" cy="3546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1918918" y="3397986"/>
              <a:ext cx="83976" cy="83976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31" name="Oval 30"/>
            <p:cNvSpPr/>
            <p:nvPr/>
          </p:nvSpPr>
          <p:spPr>
            <a:xfrm>
              <a:off x="2033996" y="3699679"/>
              <a:ext cx="83976" cy="83976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32" name="Oval 31"/>
            <p:cNvSpPr/>
            <p:nvPr/>
          </p:nvSpPr>
          <p:spPr>
            <a:xfrm>
              <a:off x="2659148" y="3345112"/>
              <a:ext cx="83976" cy="83976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</p:spTree>
    <p:extLst>
      <p:ext uri="{BB962C8B-B14F-4D97-AF65-F5344CB8AC3E}">
        <p14:creationId xmlns:p14="http://schemas.microsoft.com/office/powerpoint/2010/main" val="260871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Saját</a:t>
            </a:r>
            <a:r>
              <a:rPr lang="en-US" dirty="0" smtClean="0"/>
              <a:t> </a:t>
            </a:r>
            <a:r>
              <a:rPr lang="en-US" dirty="0" err="1" smtClean="0"/>
              <a:t>Shader</a:t>
            </a:r>
            <a:r>
              <a:rPr lang="en-US" dirty="0" smtClean="0"/>
              <a:t> </a:t>
            </a:r>
            <a:r>
              <a:rPr lang="en-US" dirty="0" err="1" smtClean="0"/>
              <a:t>használata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Meg is </a:t>
            </a:r>
            <a:r>
              <a:rPr lang="en-US" dirty="0" err="1" smtClean="0"/>
              <a:t>változott</a:t>
            </a:r>
            <a:r>
              <a:rPr lang="en-US" dirty="0" smtClean="0"/>
              <a:t> a </a:t>
            </a:r>
            <a:r>
              <a:rPr lang="en-US" dirty="0" err="1" smtClean="0"/>
              <a:t>teáskancsó</a:t>
            </a:r>
            <a:r>
              <a:rPr lang="en-US" dirty="0" smtClean="0"/>
              <a:t>, </a:t>
            </a:r>
            <a:r>
              <a:rPr lang="en-US" dirty="0" err="1" smtClean="0"/>
              <a:t>egyszínű</a:t>
            </a:r>
            <a:r>
              <a:rPr lang="en-US" dirty="0" smtClean="0"/>
              <a:t> </a:t>
            </a:r>
            <a:r>
              <a:rPr lang="en-US" dirty="0" err="1" smtClean="0"/>
              <a:t>fehér</a:t>
            </a:r>
            <a:r>
              <a:rPr lang="en-US" dirty="0" smtClean="0"/>
              <a:t> </a:t>
            </a:r>
            <a:r>
              <a:rPr lang="en-US" dirty="0" err="1" smtClean="0"/>
              <a:t>lett</a:t>
            </a:r>
            <a:endParaRPr lang="hu-H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2895600"/>
            <a:ext cx="5800725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Shader</a:t>
            </a:r>
            <a:r>
              <a:rPr lang="en-US" dirty="0" smtClean="0"/>
              <a:t> </a:t>
            </a:r>
            <a:r>
              <a:rPr lang="en-US" dirty="0" err="1" smtClean="0"/>
              <a:t>változók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2027237"/>
            <a:ext cx="8229600" cy="4525963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dirty="0" err="1" smtClean="0"/>
              <a:t>Shader</a:t>
            </a:r>
            <a:r>
              <a:rPr lang="en-US" dirty="0" smtClean="0"/>
              <a:t> "Custom/</a:t>
            </a:r>
            <a:r>
              <a:rPr lang="en-US" dirty="0" err="1" smtClean="0"/>
              <a:t>TestShader</a:t>
            </a:r>
            <a:r>
              <a:rPr lang="en-US" dirty="0" smtClean="0"/>
              <a:t>" {</a:t>
            </a:r>
            <a:br>
              <a:rPr lang="en-US" dirty="0" smtClean="0"/>
            </a:br>
            <a:r>
              <a:rPr lang="en-US" dirty="0" smtClean="0"/>
              <a:t>    Properties {</a:t>
            </a:r>
            <a:br>
              <a:rPr lang="en-US" dirty="0" smtClean="0"/>
            </a:br>
            <a:r>
              <a:rPr lang="en-US" dirty="0" smtClean="0"/>
              <a:t>        _Color ("Color", Color) = (1,1,1,1)</a:t>
            </a:r>
            <a:br>
              <a:rPr lang="en-US" dirty="0" smtClean="0"/>
            </a:br>
            <a:r>
              <a:rPr lang="en-US" dirty="0" smtClean="0"/>
              <a:t>    }</a:t>
            </a:r>
            <a:br>
              <a:rPr lang="en-US" dirty="0" smtClean="0"/>
            </a:br>
            <a:r>
              <a:rPr lang="en-US" dirty="0" smtClean="0"/>
              <a:t>    </a:t>
            </a:r>
            <a:r>
              <a:rPr lang="en-US" dirty="0" err="1" smtClean="0"/>
              <a:t>SubShader</a:t>
            </a:r>
            <a:r>
              <a:rPr lang="en-US" dirty="0" smtClean="0"/>
              <a:t> {</a:t>
            </a:r>
            <a:br>
              <a:rPr lang="en-US" dirty="0" smtClean="0"/>
            </a:br>
            <a:r>
              <a:rPr lang="en-US" dirty="0" smtClean="0"/>
              <a:t>        Pass</a:t>
            </a:r>
            <a:br>
              <a:rPr lang="en-US" dirty="0" smtClean="0"/>
            </a:br>
            <a:r>
              <a:rPr lang="en-US" dirty="0" smtClean="0"/>
              <a:t>        {</a:t>
            </a:r>
            <a:br>
              <a:rPr lang="en-US" dirty="0" smtClean="0"/>
            </a:br>
            <a:r>
              <a:rPr lang="en-US" dirty="0" smtClean="0"/>
              <a:t>        }</a:t>
            </a:r>
            <a:br>
              <a:rPr lang="en-US" dirty="0" smtClean="0"/>
            </a:br>
            <a:r>
              <a:rPr lang="en-US" dirty="0" smtClean="0"/>
              <a:t>    }</a:t>
            </a:r>
            <a:br>
              <a:rPr lang="en-US" dirty="0" smtClean="0"/>
            </a:br>
            <a:r>
              <a:rPr lang="en-US" dirty="0" smtClean="0"/>
              <a:t>    </a:t>
            </a:r>
            <a:r>
              <a:rPr lang="en-US" dirty="0" err="1" smtClean="0"/>
              <a:t>FallBack</a:t>
            </a:r>
            <a:r>
              <a:rPr lang="en-US" dirty="0" smtClean="0"/>
              <a:t> "Diffuse"</a:t>
            </a:r>
            <a:br>
              <a:rPr lang="en-US" dirty="0" smtClean="0"/>
            </a:br>
            <a:r>
              <a:rPr lang="en-US" dirty="0" smtClean="0"/>
              <a:t>}</a:t>
            </a:r>
            <a:endParaRPr lang="hu-HU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95800" y="4114800"/>
            <a:ext cx="4439138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églalap 5"/>
          <p:cNvSpPr/>
          <p:nvPr/>
        </p:nvSpPr>
        <p:spPr>
          <a:xfrm>
            <a:off x="1447800" y="2667000"/>
            <a:ext cx="54864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8" name="Egyenes összekötő nyíllal 7"/>
          <p:cNvCxnSpPr/>
          <p:nvPr/>
        </p:nvCxnSpPr>
        <p:spPr>
          <a:xfrm rot="5400000">
            <a:off x="5219700" y="4305300"/>
            <a:ext cx="1905000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zövegdoboz 9"/>
          <p:cNvSpPr txBox="1"/>
          <p:nvPr/>
        </p:nvSpPr>
        <p:spPr>
          <a:xfrm>
            <a:off x="6324600" y="3516868"/>
            <a:ext cx="275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Megjelent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az</a:t>
            </a:r>
            <a:r>
              <a:rPr lang="en-US" dirty="0" smtClean="0">
                <a:solidFill>
                  <a:srgbClr val="FF0000"/>
                </a:solidFill>
              </a:rPr>
              <a:t> Inspector-ban</a:t>
            </a:r>
            <a:endParaRPr lang="hu-HU" dirty="0">
              <a:solidFill>
                <a:srgbClr val="FF0000"/>
              </a:solidFill>
            </a:endParaRPr>
          </a:p>
        </p:txBody>
      </p:sp>
      <p:cxnSp>
        <p:nvCxnSpPr>
          <p:cNvPr id="11" name="Egyenes összekötő nyíllal 10"/>
          <p:cNvCxnSpPr/>
          <p:nvPr/>
        </p:nvCxnSpPr>
        <p:spPr>
          <a:xfrm rot="16200000" flipV="1">
            <a:off x="1257300" y="2019300"/>
            <a:ext cx="1447800" cy="45720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zövegdoboz 15"/>
          <p:cNvSpPr txBox="1"/>
          <p:nvPr/>
        </p:nvSpPr>
        <p:spPr>
          <a:xfrm>
            <a:off x="0" y="1143000"/>
            <a:ext cx="350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A </a:t>
            </a:r>
            <a:r>
              <a:rPr lang="en-US" dirty="0" err="1" smtClean="0">
                <a:solidFill>
                  <a:srgbClr val="00B050"/>
                </a:solidFill>
              </a:rPr>
              <a:t>változó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>
                <a:solidFill>
                  <a:srgbClr val="00B050"/>
                </a:solidFill>
              </a:rPr>
              <a:t>neve</a:t>
            </a:r>
            <a:r>
              <a:rPr lang="en-US" dirty="0" smtClean="0">
                <a:solidFill>
                  <a:srgbClr val="00B050"/>
                </a:solidFill>
              </a:rPr>
              <a:t> a </a:t>
            </a:r>
            <a:r>
              <a:rPr lang="en-US" dirty="0" err="1" smtClean="0">
                <a:solidFill>
                  <a:srgbClr val="00B050"/>
                </a:solidFill>
              </a:rPr>
              <a:t>shaderkódon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>
                <a:solidFill>
                  <a:srgbClr val="00B050"/>
                </a:solidFill>
              </a:rPr>
              <a:t>belül</a:t>
            </a:r>
            <a:endParaRPr lang="hu-HU" dirty="0">
              <a:solidFill>
                <a:srgbClr val="00B050"/>
              </a:solidFill>
            </a:endParaRPr>
          </a:p>
        </p:txBody>
      </p:sp>
      <p:cxnSp>
        <p:nvCxnSpPr>
          <p:cNvPr id="18" name="Egyenes összekötő nyíllal 17"/>
          <p:cNvCxnSpPr>
            <a:endCxn id="20" idx="2"/>
          </p:cNvCxnSpPr>
          <p:nvPr/>
        </p:nvCxnSpPr>
        <p:spPr>
          <a:xfrm rot="16200000" flipV="1">
            <a:off x="3076969" y="2481129"/>
            <a:ext cx="1066800" cy="66942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zövegdoboz 19"/>
          <p:cNvSpPr txBox="1"/>
          <p:nvPr/>
        </p:nvSpPr>
        <p:spPr>
          <a:xfrm>
            <a:off x="1972195" y="1611868"/>
            <a:ext cx="3209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A </a:t>
            </a:r>
            <a:r>
              <a:rPr lang="en-US" dirty="0" err="1" smtClean="0">
                <a:solidFill>
                  <a:srgbClr val="00B050"/>
                </a:solidFill>
              </a:rPr>
              <a:t>változó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>
                <a:solidFill>
                  <a:srgbClr val="00B050"/>
                </a:solidFill>
              </a:rPr>
              <a:t>neve</a:t>
            </a:r>
            <a:r>
              <a:rPr lang="en-US" dirty="0" smtClean="0">
                <a:solidFill>
                  <a:srgbClr val="00B050"/>
                </a:solidFill>
              </a:rPr>
              <a:t>  </a:t>
            </a:r>
            <a:r>
              <a:rPr lang="en-US" dirty="0" err="1" smtClean="0">
                <a:solidFill>
                  <a:srgbClr val="00B050"/>
                </a:solidFill>
              </a:rPr>
              <a:t>az</a:t>
            </a:r>
            <a:r>
              <a:rPr lang="en-US" dirty="0" smtClean="0">
                <a:solidFill>
                  <a:srgbClr val="00B050"/>
                </a:solidFill>
              </a:rPr>
              <a:t> Inspector-ban</a:t>
            </a:r>
            <a:endParaRPr lang="hu-HU" dirty="0">
              <a:solidFill>
                <a:srgbClr val="00B050"/>
              </a:solidFill>
            </a:endParaRPr>
          </a:p>
        </p:txBody>
      </p:sp>
      <p:cxnSp>
        <p:nvCxnSpPr>
          <p:cNvPr id="21" name="Egyenes összekötő nyíllal 20"/>
          <p:cNvCxnSpPr>
            <a:endCxn id="23" idx="2"/>
          </p:cNvCxnSpPr>
          <p:nvPr/>
        </p:nvCxnSpPr>
        <p:spPr>
          <a:xfrm rot="5400000" flipH="1" flipV="1">
            <a:off x="4493231" y="1667301"/>
            <a:ext cx="1459468" cy="114953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zövegdoboz 22"/>
          <p:cNvSpPr txBox="1"/>
          <p:nvPr/>
        </p:nvSpPr>
        <p:spPr>
          <a:xfrm>
            <a:off x="4966060" y="1143000"/>
            <a:ext cx="1663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A </a:t>
            </a:r>
            <a:r>
              <a:rPr lang="en-US" dirty="0" err="1" smtClean="0">
                <a:solidFill>
                  <a:srgbClr val="00B050"/>
                </a:solidFill>
              </a:rPr>
              <a:t>változó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>
                <a:solidFill>
                  <a:srgbClr val="00B050"/>
                </a:solidFill>
              </a:rPr>
              <a:t>típusa</a:t>
            </a:r>
            <a:endParaRPr lang="hu-HU" dirty="0">
              <a:solidFill>
                <a:srgbClr val="00B050"/>
              </a:solidFill>
            </a:endParaRPr>
          </a:p>
        </p:txBody>
      </p:sp>
      <p:cxnSp>
        <p:nvCxnSpPr>
          <p:cNvPr id="24" name="Egyenes összekötő nyíllal 23"/>
          <p:cNvCxnSpPr>
            <a:endCxn id="25" idx="2"/>
          </p:cNvCxnSpPr>
          <p:nvPr/>
        </p:nvCxnSpPr>
        <p:spPr>
          <a:xfrm flipV="1">
            <a:off x="6096000" y="1969532"/>
            <a:ext cx="1436629" cy="926068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zövegdoboz 24"/>
          <p:cNvSpPr txBox="1"/>
          <p:nvPr/>
        </p:nvSpPr>
        <p:spPr>
          <a:xfrm>
            <a:off x="5921258" y="1600200"/>
            <a:ext cx="3222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A </a:t>
            </a:r>
            <a:r>
              <a:rPr lang="en-US" dirty="0" err="1" smtClean="0">
                <a:solidFill>
                  <a:srgbClr val="00B050"/>
                </a:solidFill>
              </a:rPr>
              <a:t>változó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>
                <a:solidFill>
                  <a:srgbClr val="00B050"/>
                </a:solidFill>
              </a:rPr>
              <a:t>alapértelmezett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>
                <a:solidFill>
                  <a:srgbClr val="00B050"/>
                </a:solidFill>
              </a:rPr>
              <a:t>értéke</a:t>
            </a:r>
            <a:endParaRPr lang="hu-HU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SubShader</a:t>
            </a:r>
            <a:r>
              <a:rPr lang="en-US" dirty="0" smtClean="0"/>
              <a:t>, Pass, Fallback</a:t>
            </a:r>
            <a:endParaRPr lang="hu-HU" dirty="0"/>
          </a:p>
        </p:txBody>
      </p:sp>
      <p:sp>
        <p:nvSpPr>
          <p:cNvPr id="4" name="Tartalom helye 2"/>
          <p:cNvSpPr txBox="1">
            <a:spLocks/>
          </p:cNvSpPr>
          <p:nvPr/>
        </p:nvSpPr>
        <p:spPr>
          <a:xfrm>
            <a:off x="457200" y="1371601"/>
            <a:ext cx="8229600" cy="5410199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Shader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"Custom/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TestShader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" {</a:t>
            </a:r>
            <a:b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Properties {</a:t>
            </a:r>
            <a:b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  _Color ("Color", Color) = (1,1,1,1)</a:t>
            </a:r>
            <a:b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}</a:t>
            </a:r>
            <a:b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SubShader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{</a:t>
            </a:r>
            <a:b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  Pass</a:t>
            </a:r>
            <a:b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  {</a:t>
            </a:r>
            <a:b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    }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sz="3200" dirty="0" smtClean="0"/>
              <a:t>	        Pass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>        {</a:t>
            </a:r>
            <a:br>
              <a:rPr lang="en-US" sz="3200" dirty="0"/>
            </a:br>
            <a:r>
              <a:rPr lang="en-US" sz="3200" dirty="0"/>
              <a:t>        } </a:t>
            </a:r>
            <a:endParaRPr lang="en-US" sz="3200" dirty="0" smtClean="0"/>
          </a:p>
          <a:p>
            <a:pPr marL="342900" lvl="0" indent="-342900">
              <a:spcBef>
                <a:spcPct val="20000"/>
              </a:spcBef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…</a:t>
            </a:r>
            <a:b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}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sz="3200" dirty="0" smtClean="0"/>
              <a:t>          </a:t>
            </a:r>
            <a:r>
              <a:rPr lang="en-US" sz="3200" dirty="0" err="1" smtClean="0"/>
              <a:t>SubShader</a:t>
            </a:r>
            <a:r>
              <a:rPr lang="en-US" sz="3200" dirty="0"/>
              <a:t> { </a:t>
            </a:r>
            <a:endParaRPr lang="en-US" sz="3200" dirty="0" smtClean="0"/>
          </a:p>
          <a:p>
            <a:pPr marL="342900" lvl="0" indent="-342900">
              <a:spcBef>
                <a:spcPct val="20000"/>
              </a:spcBef>
            </a:pPr>
            <a:r>
              <a:rPr lang="en-US" sz="3200" dirty="0"/>
              <a:t> </a:t>
            </a:r>
            <a:r>
              <a:rPr lang="en-US" sz="3200" dirty="0" smtClean="0"/>
              <a:t>            	…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sz="3200" dirty="0" smtClean="0"/>
              <a:t>	    }</a:t>
            </a:r>
          </a:p>
          <a:p>
            <a:pPr marL="342900" lvl="0" indent="-342900">
              <a:spcBef>
                <a:spcPct val="20000"/>
              </a:spcBef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…</a:t>
            </a:r>
            <a:b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   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FallBack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"Diffuse"</a:t>
            </a:r>
            <a:b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</a:t>
            </a:r>
            <a:endParaRPr kumimoji="0" lang="hu-HU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Használjuk</a:t>
            </a:r>
            <a:r>
              <a:rPr lang="en-US" dirty="0" smtClean="0"/>
              <a:t> a </a:t>
            </a:r>
            <a:r>
              <a:rPr lang="en-US" dirty="0" err="1" smtClean="0"/>
              <a:t>változót</a:t>
            </a:r>
            <a:r>
              <a:rPr lang="en-US" dirty="0" smtClean="0"/>
              <a:t>!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4819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2800" dirty="0" err="1"/>
              <a:t>Shader</a:t>
            </a:r>
            <a:r>
              <a:rPr lang="en-US" sz="2800" dirty="0"/>
              <a:t> "Custom/</a:t>
            </a:r>
            <a:r>
              <a:rPr lang="en-US" sz="2800" dirty="0" err="1"/>
              <a:t>TestShader</a:t>
            </a:r>
            <a:r>
              <a:rPr lang="en-US" sz="2800" dirty="0"/>
              <a:t>"{</a:t>
            </a:r>
          </a:p>
          <a:p>
            <a:pPr>
              <a:spcBef>
                <a:spcPts val="0"/>
              </a:spcBef>
              <a:buNone/>
            </a:pPr>
            <a:r>
              <a:rPr lang="en-US" sz="2800" dirty="0"/>
              <a:t>	Properties{</a:t>
            </a:r>
          </a:p>
          <a:p>
            <a:pPr>
              <a:spcBef>
                <a:spcPts val="0"/>
              </a:spcBef>
              <a:buNone/>
            </a:pPr>
            <a:r>
              <a:rPr lang="en-US" sz="2800" dirty="0"/>
              <a:t>		_Color("Color", Color) = (1,1,1,1)</a:t>
            </a:r>
          </a:p>
          <a:p>
            <a:pPr>
              <a:spcBef>
                <a:spcPts val="0"/>
              </a:spcBef>
              <a:buNone/>
            </a:pPr>
            <a:r>
              <a:rPr lang="en-US" sz="2800" dirty="0"/>
              <a:t>	}</a:t>
            </a:r>
          </a:p>
          <a:p>
            <a:pPr>
              <a:spcBef>
                <a:spcPts val="0"/>
              </a:spcBef>
              <a:buNone/>
            </a:pPr>
            <a:r>
              <a:rPr lang="en-US" sz="2800" dirty="0"/>
              <a:t>	</a:t>
            </a:r>
            <a:r>
              <a:rPr lang="en-US" sz="2800" dirty="0" err="1"/>
              <a:t>SubShader</a:t>
            </a:r>
            <a:r>
              <a:rPr lang="en-US" sz="2800" dirty="0"/>
              <a:t> {</a:t>
            </a:r>
          </a:p>
          <a:p>
            <a:pPr>
              <a:spcBef>
                <a:spcPts val="0"/>
              </a:spcBef>
              <a:buNone/>
            </a:pPr>
            <a:r>
              <a:rPr lang="en-US" sz="2800" dirty="0"/>
              <a:t>		Pass</a:t>
            </a:r>
          </a:p>
          <a:p>
            <a:pPr>
              <a:spcBef>
                <a:spcPts val="0"/>
              </a:spcBef>
              <a:buNone/>
            </a:pPr>
            <a:r>
              <a:rPr lang="en-US" sz="2800" dirty="0"/>
              <a:t>		{</a:t>
            </a:r>
          </a:p>
          <a:p>
            <a:pPr>
              <a:spcBef>
                <a:spcPts val="0"/>
              </a:spcBef>
              <a:buNone/>
            </a:pPr>
            <a:r>
              <a:rPr lang="en-US" sz="2800" dirty="0"/>
              <a:t>			Color [_Color]</a:t>
            </a:r>
          </a:p>
          <a:p>
            <a:pPr>
              <a:spcBef>
                <a:spcPts val="0"/>
              </a:spcBef>
              <a:buNone/>
            </a:pPr>
            <a:r>
              <a:rPr lang="en-US" sz="2800" dirty="0"/>
              <a:t>		}</a:t>
            </a:r>
          </a:p>
          <a:p>
            <a:pPr>
              <a:spcBef>
                <a:spcPts val="0"/>
              </a:spcBef>
              <a:buNone/>
            </a:pPr>
            <a:r>
              <a:rPr lang="en-US" sz="2800" dirty="0"/>
              <a:t>	}</a:t>
            </a:r>
          </a:p>
          <a:p>
            <a:pPr>
              <a:spcBef>
                <a:spcPts val="0"/>
              </a:spcBef>
              <a:buNone/>
            </a:pPr>
            <a:r>
              <a:rPr lang="en-US" sz="2800" dirty="0"/>
              <a:t>	</a:t>
            </a:r>
            <a:r>
              <a:rPr lang="en-US" sz="2800" dirty="0" err="1"/>
              <a:t>FallBack</a:t>
            </a:r>
            <a:r>
              <a:rPr lang="en-US" sz="2800" dirty="0"/>
              <a:t> "Diffuse"</a:t>
            </a:r>
          </a:p>
          <a:p>
            <a:pPr>
              <a:spcBef>
                <a:spcPts val="0"/>
              </a:spcBef>
              <a:buNone/>
            </a:pPr>
            <a:r>
              <a:rPr lang="en-US" sz="2800" dirty="0"/>
              <a:t>}</a:t>
            </a:r>
            <a:endParaRPr lang="hu-HU" sz="2800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48200" y="4038600"/>
            <a:ext cx="3810000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9200" y="2971800"/>
            <a:ext cx="264795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Skybox, GI </a:t>
            </a:r>
            <a:r>
              <a:rPr lang="en-US" dirty="0" err="1" smtClean="0"/>
              <a:t>kikapcsolása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1752600"/>
          </a:xfrm>
        </p:spPr>
        <p:txBody>
          <a:bodyPr/>
          <a:lstStyle/>
          <a:p>
            <a:r>
              <a:rPr lang="en-US" dirty="0" err="1" smtClean="0"/>
              <a:t>Az</a:t>
            </a:r>
            <a:r>
              <a:rPr lang="en-US" dirty="0" smtClean="0"/>
              <a:t> </a:t>
            </a:r>
            <a:r>
              <a:rPr lang="en-US" dirty="0" err="1" smtClean="0"/>
              <a:t>egyszerű</a:t>
            </a:r>
            <a:r>
              <a:rPr lang="en-US" dirty="0" smtClean="0"/>
              <a:t> </a:t>
            </a:r>
            <a:r>
              <a:rPr lang="en-US" dirty="0" err="1" smtClean="0"/>
              <a:t>tesztekhez</a:t>
            </a:r>
            <a:r>
              <a:rPr lang="en-US" dirty="0" smtClean="0"/>
              <a:t> </a:t>
            </a:r>
            <a:r>
              <a:rPr lang="en-US" dirty="0" err="1" smtClean="0"/>
              <a:t>zavaró</a:t>
            </a:r>
            <a:r>
              <a:rPr lang="en-US" dirty="0" smtClean="0"/>
              <a:t> a skybox, </a:t>
            </a:r>
            <a:r>
              <a:rPr lang="en-US" dirty="0" err="1" smtClean="0"/>
              <a:t>kapcsoljuk</a:t>
            </a:r>
            <a:r>
              <a:rPr lang="en-US" dirty="0" smtClean="0"/>
              <a:t> </a:t>
            </a:r>
            <a:r>
              <a:rPr lang="en-US" dirty="0" err="1" smtClean="0"/>
              <a:t>ki</a:t>
            </a:r>
            <a:endParaRPr lang="en-US" dirty="0" smtClean="0"/>
          </a:p>
          <a:p>
            <a:r>
              <a:rPr lang="en-US" dirty="0" smtClean="0"/>
              <a:t>Window </a:t>
            </a:r>
            <a:r>
              <a:rPr lang="en-US" dirty="0" err="1" smtClean="0"/>
              <a:t>menü</a:t>
            </a:r>
            <a:r>
              <a:rPr lang="en-US" dirty="0" smtClean="0"/>
              <a:t>, Lighting</a:t>
            </a:r>
            <a:endParaRPr lang="hu-H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895600"/>
            <a:ext cx="8229600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Futtatás</a:t>
            </a:r>
            <a:endParaRPr lang="hu-HU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1295399"/>
            <a:ext cx="6705600" cy="5359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Árnyalás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defTabSz="457200">
              <a:spcBef>
                <a:spcPts val="0"/>
              </a:spcBef>
              <a:buNone/>
            </a:pPr>
            <a:r>
              <a:rPr lang="en-US" sz="1800" dirty="0" err="1"/>
              <a:t>Shader</a:t>
            </a:r>
            <a:r>
              <a:rPr lang="en-US" sz="1800" dirty="0"/>
              <a:t> "Custom/</a:t>
            </a:r>
            <a:r>
              <a:rPr lang="en-US" sz="1800" dirty="0" err="1"/>
              <a:t>TestShader</a:t>
            </a:r>
            <a:r>
              <a:rPr lang="en-US" sz="1800" dirty="0"/>
              <a:t>"{</a:t>
            </a:r>
          </a:p>
          <a:p>
            <a:pPr defTabSz="457200">
              <a:spcBef>
                <a:spcPts val="0"/>
              </a:spcBef>
              <a:buNone/>
            </a:pPr>
            <a:r>
              <a:rPr lang="en-US" sz="1800" dirty="0"/>
              <a:t>	Properties{</a:t>
            </a:r>
          </a:p>
          <a:p>
            <a:pPr defTabSz="457200">
              <a:spcBef>
                <a:spcPts val="0"/>
              </a:spcBef>
              <a:buNone/>
            </a:pPr>
            <a:r>
              <a:rPr lang="en-US" sz="1800" dirty="0"/>
              <a:t>		_Color("Color", Color) = (1,1,1,1)</a:t>
            </a:r>
          </a:p>
          <a:p>
            <a:pPr defTabSz="457200">
              <a:spcBef>
                <a:spcPts val="0"/>
              </a:spcBef>
              <a:buNone/>
            </a:pPr>
            <a:r>
              <a:rPr lang="en-US" sz="1800" dirty="0"/>
              <a:t>	}</a:t>
            </a:r>
          </a:p>
          <a:p>
            <a:pPr defTabSz="457200">
              <a:spcBef>
                <a:spcPts val="0"/>
              </a:spcBef>
              <a:buNone/>
            </a:pPr>
            <a:r>
              <a:rPr lang="en-US" sz="1800" dirty="0"/>
              <a:t>	</a:t>
            </a:r>
            <a:r>
              <a:rPr lang="en-US" sz="1800" dirty="0" err="1"/>
              <a:t>SubShader</a:t>
            </a:r>
            <a:r>
              <a:rPr lang="en-US" sz="1800" dirty="0"/>
              <a:t> {</a:t>
            </a:r>
          </a:p>
          <a:p>
            <a:pPr defTabSz="457200">
              <a:spcBef>
                <a:spcPts val="0"/>
              </a:spcBef>
              <a:buNone/>
            </a:pPr>
            <a:r>
              <a:rPr lang="en-US" sz="1800" dirty="0"/>
              <a:t>		Pass</a:t>
            </a:r>
          </a:p>
          <a:p>
            <a:pPr defTabSz="457200">
              <a:spcBef>
                <a:spcPts val="0"/>
              </a:spcBef>
              <a:buNone/>
            </a:pPr>
            <a:r>
              <a:rPr lang="en-US" sz="1800" dirty="0"/>
              <a:t>		{</a:t>
            </a:r>
          </a:p>
          <a:p>
            <a:pPr defTabSz="457200">
              <a:spcBef>
                <a:spcPts val="0"/>
              </a:spcBef>
              <a:buNone/>
            </a:pPr>
            <a:r>
              <a:rPr lang="en-US" sz="1800" dirty="0"/>
              <a:t>			</a:t>
            </a:r>
            <a:r>
              <a:rPr lang="en-US" sz="1800" dirty="0">
                <a:solidFill>
                  <a:srgbClr val="FF0000"/>
                </a:solidFill>
              </a:rPr>
              <a:t>Lighting On</a:t>
            </a:r>
          </a:p>
          <a:p>
            <a:pPr defTabSz="457200"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Material</a:t>
            </a:r>
          </a:p>
          <a:p>
            <a:pPr defTabSz="457200"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{</a:t>
            </a:r>
          </a:p>
          <a:p>
            <a:pPr defTabSz="457200"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	Diffuse [_Color]</a:t>
            </a:r>
          </a:p>
          <a:p>
            <a:pPr defTabSz="457200"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			}</a:t>
            </a:r>
          </a:p>
          <a:p>
            <a:pPr defTabSz="457200">
              <a:spcBef>
                <a:spcPts val="0"/>
              </a:spcBef>
              <a:buNone/>
            </a:pPr>
            <a:r>
              <a:rPr lang="en-US" sz="1800" dirty="0"/>
              <a:t>		}</a:t>
            </a:r>
          </a:p>
          <a:p>
            <a:pPr defTabSz="457200">
              <a:spcBef>
                <a:spcPts val="0"/>
              </a:spcBef>
              <a:buNone/>
            </a:pPr>
            <a:r>
              <a:rPr lang="en-US" sz="1800" dirty="0"/>
              <a:t>	}</a:t>
            </a:r>
          </a:p>
          <a:p>
            <a:pPr defTabSz="457200">
              <a:spcBef>
                <a:spcPts val="0"/>
              </a:spcBef>
              <a:buNone/>
            </a:pPr>
            <a:r>
              <a:rPr lang="en-US" sz="1800" dirty="0"/>
              <a:t>	</a:t>
            </a:r>
            <a:r>
              <a:rPr lang="en-US" sz="1800" dirty="0" err="1"/>
              <a:t>FallBack</a:t>
            </a:r>
            <a:r>
              <a:rPr lang="en-US" sz="1800" dirty="0"/>
              <a:t> "Diffuse"</a:t>
            </a:r>
          </a:p>
          <a:p>
            <a:pPr defTabSz="457200">
              <a:spcBef>
                <a:spcPts val="0"/>
              </a:spcBef>
              <a:buNone/>
            </a:pPr>
            <a:r>
              <a:rPr lang="en-US" sz="1800" dirty="0"/>
              <a:t>}</a:t>
            </a:r>
            <a:endParaRPr lang="hu-HU" sz="1800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0" y="2558862"/>
            <a:ext cx="5218793" cy="399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Ellipszis 5"/>
          <p:cNvSpPr/>
          <p:nvPr/>
        </p:nvSpPr>
        <p:spPr>
          <a:xfrm>
            <a:off x="5715000" y="2667000"/>
            <a:ext cx="457200" cy="4572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7" name="Egyenes összekötő nyíllal 6"/>
          <p:cNvCxnSpPr>
            <a:stCxn id="6" idx="0"/>
            <a:endCxn id="8" idx="2"/>
          </p:cNvCxnSpPr>
          <p:nvPr/>
        </p:nvCxnSpPr>
        <p:spPr>
          <a:xfrm rot="5400000" flipH="1" flipV="1">
            <a:off x="6367453" y="1300153"/>
            <a:ext cx="942995" cy="17907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zövegdoboz 7"/>
          <p:cNvSpPr txBox="1"/>
          <p:nvPr/>
        </p:nvSpPr>
        <p:spPr>
          <a:xfrm>
            <a:off x="6324600" y="1077674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Scene </a:t>
            </a:r>
            <a:r>
              <a:rPr lang="en-US" dirty="0" err="1" smtClean="0">
                <a:solidFill>
                  <a:srgbClr val="FF0000"/>
                </a:solidFill>
              </a:rPr>
              <a:t>nézetben</a:t>
            </a:r>
            <a:r>
              <a:rPr lang="en-US" dirty="0" smtClean="0">
                <a:solidFill>
                  <a:srgbClr val="FF0000"/>
                </a:solidFill>
              </a:rPr>
              <a:t> is a </a:t>
            </a:r>
            <a:r>
              <a:rPr lang="en-US" dirty="0" err="1" smtClean="0">
                <a:solidFill>
                  <a:srgbClr val="FF0000"/>
                </a:solidFill>
              </a:rPr>
              <a:t>jelenet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fényforrásait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használja</a:t>
            </a:r>
            <a:endParaRPr lang="hu-HU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Árnyalás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6019800"/>
          </a:xfrm>
        </p:spPr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dirty="0" err="1"/>
              <a:t>Shader</a:t>
            </a:r>
            <a:r>
              <a:rPr lang="en-US" dirty="0"/>
              <a:t> "Custom/</a:t>
            </a:r>
            <a:r>
              <a:rPr lang="en-US" dirty="0" err="1"/>
              <a:t>TestShader</a:t>
            </a:r>
            <a:r>
              <a:rPr lang="en-US" dirty="0"/>
              <a:t>" {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Properties {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 _Color ("Color", Color) = (1,1,1,1)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 _Ambient ("Ambient", Color) = (1,1,1,1)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 _Emissive ("Emissive", Color) = (0,0,0,1)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 _</a:t>
            </a:r>
            <a:r>
              <a:rPr lang="en-US" dirty="0" err="1"/>
              <a:t>Specular</a:t>
            </a:r>
            <a:r>
              <a:rPr lang="en-US" dirty="0"/>
              <a:t> ("</a:t>
            </a:r>
            <a:r>
              <a:rPr lang="en-US" dirty="0" err="1"/>
              <a:t>Specular</a:t>
            </a:r>
            <a:r>
              <a:rPr lang="en-US" dirty="0"/>
              <a:t>", Color) = (1,1,1,1)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 _Shininess ("Shininess", Float) = 0.1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}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</a:t>
            </a:r>
            <a:r>
              <a:rPr lang="en-US" dirty="0" err="1"/>
              <a:t>SubShader</a:t>
            </a:r>
            <a:r>
              <a:rPr lang="en-US" dirty="0"/>
              <a:t> {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 Pass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 {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     Lighting 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     </a:t>
            </a:r>
            <a:r>
              <a:rPr lang="en-US" dirty="0" err="1"/>
              <a:t>SeparateSpecular</a:t>
            </a:r>
            <a:r>
              <a:rPr lang="en-US" dirty="0"/>
              <a:t> 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     Material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     {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         Diffuse [_Color]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         Ambient [_Ambient]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         Emission [_Emissive]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         </a:t>
            </a:r>
            <a:r>
              <a:rPr lang="en-US" dirty="0" err="1"/>
              <a:t>Specular</a:t>
            </a:r>
            <a:r>
              <a:rPr lang="en-US" dirty="0"/>
              <a:t> [_</a:t>
            </a:r>
            <a:r>
              <a:rPr lang="en-US" dirty="0" err="1"/>
              <a:t>Specular</a:t>
            </a:r>
            <a:r>
              <a:rPr lang="en-US" dirty="0"/>
              <a:t>]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         Shininess [_Shininess]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     }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 }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}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</a:t>
            </a:r>
            <a:r>
              <a:rPr lang="en-US" dirty="0" err="1"/>
              <a:t>FallBack</a:t>
            </a:r>
            <a:r>
              <a:rPr lang="en-US" dirty="0"/>
              <a:t> "Diffuse"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}</a:t>
            </a:r>
            <a:r>
              <a:rPr lang="en-US" dirty="0" smtClean="0"/>
              <a:t/>
            </a:r>
            <a:br>
              <a:rPr lang="en-US" dirty="0" smtClean="0"/>
            </a:br>
            <a:endParaRPr lang="hu-H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38600" y="3352800"/>
            <a:ext cx="4666401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5400" y="914400"/>
            <a:ext cx="3581400" cy="2259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Árnyalás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8100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smtClean="0"/>
              <a:t>_Shininess ("Shininess", Float) = 0.1</a:t>
            </a:r>
          </a:p>
          <a:p>
            <a:pPr>
              <a:buNone/>
            </a:pPr>
            <a:r>
              <a:rPr lang="en-US" dirty="0" err="1" smtClean="0"/>
              <a:t>helyett</a:t>
            </a:r>
            <a:endParaRPr lang="en-US" dirty="0" smtClean="0"/>
          </a:p>
          <a:p>
            <a:pPr>
              <a:buNone/>
            </a:pPr>
            <a:r>
              <a:rPr lang="en-US" dirty="0"/>
              <a:t>_Shininess("Shininess", </a:t>
            </a:r>
            <a:r>
              <a:rPr lang="en-US" dirty="0">
                <a:solidFill>
                  <a:srgbClr val="FF0000"/>
                </a:solidFill>
              </a:rPr>
              <a:t>Range (0, 5)</a:t>
            </a:r>
            <a:r>
              <a:rPr lang="en-US" dirty="0"/>
              <a:t>) = </a:t>
            </a:r>
            <a:r>
              <a:rPr lang="en-US" dirty="0" smtClean="0"/>
              <a:t>0.1</a:t>
            </a:r>
            <a:endParaRPr lang="hu-HU" dirty="0" smtClean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 err="1" smtClean="0"/>
              <a:t>Játszunk</a:t>
            </a:r>
            <a:r>
              <a:rPr lang="en-US" dirty="0" smtClean="0"/>
              <a:t> a </a:t>
            </a:r>
            <a:r>
              <a:rPr lang="en-US" dirty="0" err="1" smtClean="0"/>
              <a:t>paraméterekkel</a:t>
            </a:r>
            <a:endParaRPr lang="en-US" dirty="0" smtClean="0"/>
          </a:p>
          <a:p>
            <a:pPr>
              <a:buNone/>
            </a:pPr>
            <a:r>
              <a:rPr lang="en-US" dirty="0" err="1" smtClean="0"/>
              <a:t>Fényforrás</a:t>
            </a:r>
            <a:r>
              <a:rPr lang="en-US" dirty="0" smtClean="0"/>
              <a:t> </a:t>
            </a:r>
            <a:r>
              <a:rPr lang="en-US" dirty="0" err="1" smtClean="0"/>
              <a:t>iránnyal</a:t>
            </a:r>
            <a:endParaRPr lang="en-US" dirty="0" smtClean="0"/>
          </a:p>
          <a:p>
            <a:pPr>
              <a:buNone/>
            </a:pPr>
            <a:r>
              <a:rPr lang="en-US" dirty="0" err="1" smtClean="0"/>
              <a:t>Ambiens</a:t>
            </a:r>
            <a:r>
              <a:rPr lang="en-US" dirty="0" smtClean="0"/>
              <a:t> </a:t>
            </a:r>
            <a:r>
              <a:rPr lang="en-US" dirty="0" err="1" smtClean="0"/>
              <a:t>fény</a:t>
            </a:r>
            <a:r>
              <a:rPr lang="en-US" dirty="0" smtClean="0"/>
              <a:t> </a:t>
            </a:r>
            <a:r>
              <a:rPr lang="en-US" dirty="0" err="1" smtClean="0"/>
              <a:t>erősségével</a:t>
            </a:r>
            <a:endParaRPr lang="en-US" dirty="0" smtClean="0"/>
          </a:p>
          <a:p>
            <a:pPr>
              <a:buNone/>
            </a:pPr>
            <a:endParaRPr lang="hu-HU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 r="60004" b="34483"/>
          <a:stretch>
            <a:fillRect/>
          </a:stretch>
        </p:blipFill>
        <p:spPr bwMode="auto">
          <a:xfrm>
            <a:off x="5029199" y="3505200"/>
            <a:ext cx="4090738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églalap 4"/>
          <p:cNvSpPr/>
          <p:nvPr/>
        </p:nvSpPr>
        <p:spPr>
          <a:xfrm>
            <a:off x="4953000" y="5257800"/>
            <a:ext cx="419100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Árnyalás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20574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Tipp:</a:t>
            </a:r>
          </a:p>
          <a:p>
            <a:pPr lvl="1"/>
            <a:r>
              <a:rPr lang="en-US" dirty="0" smtClean="0"/>
              <a:t>A Diffuse </a:t>
            </a:r>
            <a:r>
              <a:rPr lang="en-US" dirty="0" err="1" smtClean="0"/>
              <a:t>és</a:t>
            </a:r>
            <a:r>
              <a:rPr lang="en-US" dirty="0" smtClean="0"/>
              <a:t> </a:t>
            </a:r>
            <a:r>
              <a:rPr lang="en-US" dirty="0" err="1" smtClean="0"/>
              <a:t>az</a:t>
            </a:r>
            <a:r>
              <a:rPr lang="en-US" dirty="0" smtClean="0"/>
              <a:t> Ambient </a:t>
            </a:r>
            <a:r>
              <a:rPr lang="en-US" dirty="0" err="1" smtClean="0"/>
              <a:t>színt</a:t>
            </a:r>
            <a:r>
              <a:rPr lang="en-US" dirty="0" smtClean="0"/>
              <a:t> </a:t>
            </a:r>
            <a:r>
              <a:rPr lang="en-US" dirty="0" err="1" smtClean="0"/>
              <a:t>érdemes</a:t>
            </a:r>
            <a:r>
              <a:rPr lang="en-US" dirty="0" smtClean="0"/>
              <a:t> </a:t>
            </a:r>
            <a:r>
              <a:rPr lang="en-US" dirty="0" err="1" smtClean="0"/>
              <a:t>ugyanazon</a:t>
            </a:r>
            <a:r>
              <a:rPr lang="en-US" dirty="0" smtClean="0"/>
              <a:t> </a:t>
            </a:r>
            <a:r>
              <a:rPr lang="en-US" dirty="0" err="1" smtClean="0"/>
              <a:t>tartani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 err="1" smtClean="0"/>
              <a:t>specular</a:t>
            </a:r>
            <a:r>
              <a:rPr lang="en-US" dirty="0" smtClean="0"/>
              <a:t> </a:t>
            </a:r>
            <a:r>
              <a:rPr lang="en-US" dirty="0" err="1" smtClean="0"/>
              <a:t>szín</a:t>
            </a:r>
            <a:r>
              <a:rPr lang="en-US" dirty="0" smtClean="0"/>
              <a:t> </a:t>
            </a:r>
            <a:r>
              <a:rPr lang="en-US" dirty="0" err="1" smtClean="0"/>
              <a:t>általában</a:t>
            </a:r>
            <a:r>
              <a:rPr lang="en-US" dirty="0" smtClean="0"/>
              <a:t> </a:t>
            </a:r>
            <a:r>
              <a:rPr lang="en-US" dirty="0" err="1" smtClean="0"/>
              <a:t>fehér</a:t>
            </a:r>
            <a:r>
              <a:rPr lang="en-US" dirty="0" smtClean="0"/>
              <a:t>, de meg </a:t>
            </a:r>
            <a:r>
              <a:rPr lang="en-US" dirty="0" err="1" smtClean="0"/>
              <a:t>lehet</a:t>
            </a:r>
            <a:r>
              <a:rPr lang="en-US" dirty="0" smtClean="0"/>
              <a:t> </a:t>
            </a:r>
            <a:r>
              <a:rPr lang="en-US" dirty="0" err="1" smtClean="0"/>
              <a:t>tartani</a:t>
            </a:r>
            <a:r>
              <a:rPr lang="en-US" dirty="0" smtClean="0"/>
              <a:t> </a:t>
            </a:r>
            <a:r>
              <a:rPr lang="en-US" dirty="0" err="1" smtClean="0"/>
              <a:t>változtatás</a:t>
            </a:r>
            <a:r>
              <a:rPr lang="en-US" dirty="0" smtClean="0"/>
              <a:t> </a:t>
            </a:r>
            <a:r>
              <a:rPr lang="en-US" dirty="0" err="1" smtClean="0"/>
              <a:t>lehetőségét</a:t>
            </a:r>
            <a:endParaRPr lang="hu-HU" dirty="0"/>
          </a:p>
        </p:txBody>
      </p:sp>
      <p:sp>
        <p:nvSpPr>
          <p:cNvPr id="4" name="Téglalap 3"/>
          <p:cNvSpPr/>
          <p:nvPr/>
        </p:nvSpPr>
        <p:spPr>
          <a:xfrm>
            <a:off x="228600" y="2743200"/>
            <a:ext cx="85344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/>
              <a:t>Shader</a:t>
            </a:r>
            <a:r>
              <a:rPr lang="en-US" sz="1100" dirty="0"/>
              <a:t> "Custom/</a:t>
            </a:r>
            <a:r>
              <a:rPr lang="en-US" sz="1100" dirty="0" err="1"/>
              <a:t>TestShader</a:t>
            </a:r>
            <a:r>
              <a:rPr lang="en-US" sz="1100" dirty="0"/>
              <a:t>" {</a:t>
            </a:r>
            <a:r>
              <a:rPr lang="en-US" sz="1100" dirty="0" smtClean="0"/>
              <a:t/>
            </a:r>
            <a:br>
              <a:rPr lang="en-US" sz="1100" dirty="0" smtClean="0"/>
            </a:br>
            <a:r>
              <a:rPr lang="en-US" sz="1100" dirty="0"/>
              <a:t>    Properties {</a:t>
            </a:r>
            <a:r>
              <a:rPr lang="en-US" sz="1100" dirty="0" smtClean="0"/>
              <a:t/>
            </a:r>
            <a:br>
              <a:rPr lang="en-US" sz="1100" dirty="0" smtClean="0"/>
            </a:br>
            <a:r>
              <a:rPr lang="en-US" sz="1100" dirty="0"/>
              <a:t>        _Color ("Color", Color) = (1,1,1,1)</a:t>
            </a:r>
            <a:r>
              <a:rPr lang="en-US" sz="1100" dirty="0" smtClean="0"/>
              <a:t/>
            </a:r>
            <a:br>
              <a:rPr lang="en-US" sz="1100" dirty="0" smtClean="0"/>
            </a:br>
            <a:r>
              <a:rPr lang="en-US" sz="1100" dirty="0"/>
              <a:t>        _Emissive ("Emissive", Color) = (0,0,0,1)</a:t>
            </a:r>
            <a:r>
              <a:rPr lang="en-US" sz="1100" dirty="0" smtClean="0"/>
              <a:t/>
            </a:r>
            <a:br>
              <a:rPr lang="en-US" sz="1100" dirty="0" smtClean="0"/>
            </a:br>
            <a:r>
              <a:rPr lang="en-US" sz="1100" dirty="0"/>
              <a:t>        _</a:t>
            </a:r>
            <a:r>
              <a:rPr lang="en-US" sz="1100" dirty="0" err="1"/>
              <a:t>Specular</a:t>
            </a:r>
            <a:r>
              <a:rPr lang="en-US" sz="1100" dirty="0"/>
              <a:t> ("</a:t>
            </a:r>
            <a:r>
              <a:rPr lang="en-US" sz="1100" dirty="0" err="1"/>
              <a:t>Specular</a:t>
            </a:r>
            <a:r>
              <a:rPr lang="en-US" sz="1100" dirty="0"/>
              <a:t>", Color) = (1,1,1,1)</a:t>
            </a:r>
            <a:r>
              <a:rPr lang="en-US" sz="1100" dirty="0" smtClean="0"/>
              <a:t/>
            </a:r>
            <a:br>
              <a:rPr lang="en-US" sz="1100" dirty="0" smtClean="0"/>
            </a:br>
            <a:r>
              <a:rPr lang="en-US" sz="1100" dirty="0"/>
              <a:t>        _Shininess ("Shininess", Range (0.0, 1.0)) = 0.1</a:t>
            </a:r>
            <a:r>
              <a:rPr lang="en-US" sz="1100" dirty="0" smtClean="0"/>
              <a:t/>
            </a:r>
            <a:br>
              <a:rPr lang="en-US" sz="1100" dirty="0" smtClean="0"/>
            </a:br>
            <a:r>
              <a:rPr lang="en-US" sz="1100" dirty="0"/>
              <a:t>    }</a:t>
            </a:r>
            <a:r>
              <a:rPr lang="en-US" sz="1100" dirty="0" smtClean="0"/>
              <a:t/>
            </a:r>
            <a:br>
              <a:rPr lang="en-US" sz="1100" dirty="0" smtClean="0"/>
            </a:br>
            <a:r>
              <a:rPr lang="en-US" sz="1100" dirty="0"/>
              <a:t>    </a:t>
            </a:r>
            <a:r>
              <a:rPr lang="en-US" sz="1100" dirty="0" err="1"/>
              <a:t>SubShader</a:t>
            </a:r>
            <a:r>
              <a:rPr lang="en-US" sz="1100" dirty="0"/>
              <a:t> {</a:t>
            </a:r>
            <a:r>
              <a:rPr lang="en-US" sz="1100" dirty="0" smtClean="0"/>
              <a:t/>
            </a:r>
            <a:br>
              <a:rPr lang="en-US" sz="1100" dirty="0" smtClean="0"/>
            </a:br>
            <a:r>
              <a:rPr lang="en-US" sz="1100" dirty="0"/>
              <a:t>        Pass</a:t>
            </a:r>
            <a:r>
              <a:rPr lang="en-US" sz="1100" dirty="0" smtClean="0"/>
              <a:t/>
            </a:r>
            <a:br>
              <a:rPr lang="en-US" sz="1100" dirty="0" smtClean="0"/>
            </a:br>
            <a:r>
              <a:rPr lang="en-US" sz="1100" dirty="0"/>
              <a:t>        {</a:t>
            </a:r>
            <a:r>
              <a:rPr lang="en-US" sz="1100" dirty="0" smtClean="0"/>
              <a:t/>
            </a:r>
            <a:br>
              <a:rPr lang="en-US" sz="1100" dirty="0" smtClean="0"/>
            </a:br>
            <a:r>
              <a:rPr lang="en-US" sz="1100" dirty="0"/>
              <a:t>            Lighting On</a:t>
            </a:r>
            <a:r>
              <a:rPr lang="en-US" sz="1100" dirty="0" smtClean="0"/>
              <a:t/>
            </a:r>
            <a:br>
              <a:rPr lang="en-US" sz="1100" dirty="0" smtClean="0"/>
            </a:br>
            <a:r>
              <a:rPr lang="en-US" sz="1100" dirty="0"/>
              <a:t>            </a:t>
            </a:r>
            <a:r>
              <a:rPr lang="en-US" sz="1100" dirty="0" err="1"/>
              <a:t>SeparateSpecular</a:t>
            </a:r>
            <a:r>
              <a:rPr lang="en-US" sz="1100" dirty="0"/>
              <a:t> On</a:t>
            </a:r>
            <a:r>
              <a:rPr lang="en-US" sz="1100" dirty="0" smtClean="0"/>
              <a:t/>
            </a:r>
            <a:br>
              <a:rPr lang="en-US" sz="1100" dirty="0" smtClean="0"/>
            </a:br>
            <a:r>
              <a:rPr lang="en-US" sz="1100" dirty="0"/>
              <a:t>            Material</a:t>
            </a:r>
            <a:r>
              <a:rPr lang="en-US" sz="1100" dirty="0" smtClean="0"/>
              <a:t/>
            </a:r>
            <a:br>
              <a:rPr lang="en-US" sz="1100" dirty="0" smtClean="0"/>
            </a:br>
            <a:r>
              <a:rPr lang="en-US" sz="1100" dirty="0"/>
              <a:t>            {</a:t>
            </a:r>
            <a:r>
              <a:rPr lang="en-US" sz="1100" dirty="0" smtClean="0"/>
              <a:t/>
            </a:r>
            <a:br>
              <a:rPr lang="en-US" sz="1100" dirty="0" smtClean="0"/>
            </a:br>
            <a:r>
              <a:rPr lang="en-US" sz="1100" dirty="0"/>
              <a:t>                Diffuse [_Color]</a:t>
            </a:r>
            <a:r>
              <a:rPr lang="en-US" sz="1100" dirty="0" smtClean="0"/>
              <a:t/>
            </a:r>
            <a:br>
              <a:rPr lang="en-US" sz="1100" dirty="0" smtClean="0"/>
            </a:br>
            <a:r>
              <a:rPr lang="en-US" sz="1100" dirty="0"/>
              <a:t>                </a:t>
            </a:r>
            <a:r>
              <a:rPr lang="en-US" sz="1100" dirty="0">
                <a:solidFill>
                  <a:srgbClr val="FF0000"/>
                </a:solidFill>
              </a:rPr>
              <a:t>Ambient [_Color]</a:t>
            </a:r>
            <a:r>
              <a:rPr lang="en-US" sz="1100" dirty="0" smtClean="0"/>
              <a:t/>
            </a:r>
            <a:br>
              <a:rPr lang="en-US" sz="1100" dirty="0" smtClean="0"/>
            </a:br>
            <a:r>
              <a:rPr lang="en-US" sz="1100" dirty="0"/>
              <a:t>                Emission [_Emissive]</a:t>
            </a:r>
            <a:r>
              <a:rPr lang="en-US" sz="1100" dirty="0" smtClean="0"/>
              <a:t/>
            </a:r>
            <a:br>
              <a:rPr lang="en-US" sz="1100" dirty="0" smtClean="0"/>
            </a:br>
            <a:r>
              <a:rPr lang="en-US" sz="1100" dirty="0"/>
              <a:t>                </a:t>
            </a:r>
            <a:r>
              <a:rPr lang="en-US" sz="1100" dirty="0" err="1"/>
              <a:t>Specular</a:t>
            </a:r>
            <a:r>
              <a:rPr lang="en-US" sz="1100" dirty="0"/>
              <a:t> [_</a:t>
            </a:r>
            <a:r>
              <a:rPr lang="en-US" sz="1100" dirty="0" err="1"/>
              <a:t>Specular</a:t>
            </a:r>
            <a:r>
              <a:rPr lang="en-US" sz="1100" dirty="0"/>
              <a:t>]</a:t>
            </a:r>
            <a:r>
              <a:rPr lang="en-US" sz="1100" dirty="0" smtClean="0"/>
              <a:t/>
            </a:r>
            <a:br>
              <a:rPr lang="en-US" sz="1100" dirty="0" smtClean="0"/>
            </a:br>
            <a:r>
              <a:rPr lang="en-US" sz="1100" dirty="0"/>
              <a:t>                Shininess [_Shininess]</a:t>
            </a:r>
            <a:r>
              <a:rPr lang="en-US" sz="1100" dirty="0" smtClean="0"/>
              <a:t/>
            </a:r>
            <a:br>
              <a:rPr lang="en-US" sz="1100" dirty="0" smtClean="0"/>
            </a:br>
            <a:r>
              <a:rPr lang="en-US" sz="1100" dirty="0"/>
              <a:t>            }</a:t>
            </a:r>
            <a:r>
              <a:rPr lang="en-US" sz="1100" dirty="0" smtClean="0"/>
              <a:t/>
            </a:r>
            <a:br>
              <a:rPr lang="en-US" sz="1100" dirty="0" smtClean="0"/>
            </a:br>
            <a:r>
              <a:rPr lang="en-US" sz="1100" dirty="0"/>
              <a:t>        }</a:t>
            </a:r>
            <a:r>
              <a:rPr lang="en-US" sz="1100" dirty="0" smtClean="0"/>
              <a:t/>
            </a:r>
            <a:br>
              <a:rPr lang="en-US" sz="1100" dirty="0" smtClean="0"/>
            </a:br>
            <a:r>
              <a:rPr lang="en-US" sz="1100" dirty="0"/>
              <a:t>    }</a:t>
            </a:r>
            <a:r>
              <a:rPr lang="en-US" sz="1100" dirty="0" smtClean="0"/>
              <a:t/>
            </a:r>
            <a:br>
              <a:rPr lang="en-US" sz="1100" dirty="0" smtClean="0"/>
            </a:br>
            <a:r>
              <a:rPr lang="en-US" sz="1100" dirty="0"/>
              <a:t>    </a:t>
            </a:r>
            <a:r>
              <a:rPr lang="en-US" sz="1100" dirty="0" err="1"/>
              <a:t>FallBack</a:t>
            </a:r>
            <a:r>
              <a:rPr lang="en-US" sz="1100" dirty="0"/>
              <a:t> "Diffuse"</a:t>
            </a:r>
            <a:r>
              <a:rPr lang="en-US" sz="1100" dirty="0" smtClean="0"/>
              <a:t/>
            </a:r>
            <a:br>
              <a:rPr lang="en-US" sz="1100" dirty="0" smtClean="0"/>
            </a:br>
            <a:r>
              <a:rPr lang="en-US" sz="1100" dirty="0"/>
              <a:t>}</a:t>
            </a:r>
            <a:r>
              <a:rPr lang="en-US" sz="1100" dirty="0" smtClean="0"/>
              <a:t> </a:t>
            </a:r>
            <a:endParaRPr lang="hu-HU" sz="1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>
            <a:normAutofit/>
          </a:bodyPr>
          <a:lstStyle/>
          <a:p>
            <a:r>
              <a:rPr lang="hu-HU" dirty="0" smtClean="0"/>
              <a:t>Csúcspontok (</a:t>
            </a:r>
            <a:r>
              <a:rPr lang="hu-HU" dirty="0" err="1" smtClean="0"/>
              <a:t>vertex</a:t>
            </a:r>
            <a:r>
              <a:rPr lang="hu-HU" dirty="0" smtClean="0"/>
              <a:t>) feldolgozása</a:t>
            </a:r>
            <a:endParaRPr lang="hu-HU" dirty="0"/>
          </a:p>
        </p:txBody>
      </p:sp>
      <p:sp>
        <p:nvSpPr>
          <p:cNvPr id="3" name="Freeform 212"/>
          <p:cNvSpPr>
            <a:spLocks/>
          </p:cNvSpPr>
          <p:nvPr/>
        </p:nvSpPr>
        <p:spPr bwMode="auto">
          <a:xfrm>
            <a:off x="1498600" y="2295525"/>
            <a:ext cx="1524000" cy="1679575"/>
          </a:xfrm>
          <a:custGeom>
            <a:avLst/>
            <a:gdLst>
              <a:gd name="T0" fmla="*/ 0 w 960"/>
              <a:gd name="T1" fmla="*/ 2147483647 h 1058"/>
              <a:gd name="T2" fmla="*/ 2147483647 w 960"/>
              <a:gd name="T3" fmla="*/ 0 h 1058"/>
              <a:gd name="T4" fmla="*/ 2147483647 w 960"/>
              <a:gd name="T5" fmla="*/ 2147483647 h 1058"/>
              <a:gd name="T6" fmla="*/ 0 w 960"/>
              <a:gd name="T7" fmla="*/ 2147483647 h 1058"/>
              <a:gd name="T8" fmla="*/ 0 60000 65536"/>
              <a:gd name="T9" fmla="*/ 0 60000 65536"/>
              <a:gd name="T10" fmla="*/ 0 60000 65536"/>
              <a:gd name="T11" fmla="*/ 0 60000 65536"/>
              <a:gd name="T12" fmla="*/ 0 w 960"/>
              <a:gd name="T13" fmla="*/ 0 h 1058"/>
              <a:gd name="T14" fmla="*/ 960 w 960"/>
              <a:gd name="T15" fmla="*/ 1058 h 105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60" h="1058">
                <a:moveTo>
                  <a:pt x="0" y="1058"/>
                </a:moveTo>
                <a:lnTo>
                  <a:pt x="568" y="0"/>
                </a:lnTo>
                <a:lnTo>
                  <a:pt x="960" y="1056"/>
                </a:lnTo>
                <a:lnTo>
                  <a:pt x="0" y="1058"/>
                </a:lnTo>
                <a:close/>
              </a:path>
            </a:pathLst>
          </a:custGeom>
          <a:solidFill>
            <a:srgbClr val="FFFF00">
              <a:alpha val="50195"/>
            </a:srgbClr>
          </a:soli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4" name="Line 224"/>
          <p:cNvSpPr>
            <a:spLocks noChangeShapeType="1"/>
          </p:cNvSpPr>
          <p:nvPr/>
        </p:nvSpPr>
        <p:spPr bwMode="auto">
          <a:xfrm flipV="1">
            <a:off x="279400" y="2905125"/>
            <a:ext cx="0" cy="1219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5" name="Line 225"/>
          <p:cNvSpPr>
            <a:spLocks noChangeShapeType="1"/>
          </p:cNvSpPr>
          <p:nvPr/>
        </p:nvSpPr>
        <p:spPr bwMode="auto">
          <a:xfrm flipV="1">
            <a:off x="279400" y="3514725"/>
            <a:ext cx="7620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6" name="Line 226"/>
          <p:cNvSpPr>
            <a:spLocks noChangeShapeType="1"/>
          </p:cNvSpPr>
          <p:nvPr/>
        </p:nvSpPr>
        <p:spPr bwMode="auto">
          <a:xfrm>
            <a:off x="279400" y="4124325"/>
            <a:ext cx="1066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7" name="Freeform 227"/>
          <p:cNvSpPr>
            <a:spLocks/>
          </p:cNvSpPr>
          <p:nvPr/>
        </p:nvSpPr>
        <p:spPr bwMode="auto">
          <a:xfrm>
            <a:off x="965200" y="2295525"/>
            <a:ext cx="1905000" cy="990600"/>
          </a:xfrm>
          <a:custGeom>
            <a:avLst/>
            <a:gdLst>
              <a:gd name="T0" fmla="*/ 0 w 1200"/>
              <a:gd name="T1" fmla="*/ 2147483647 h 1056"/>
              <a:gd name="T2" fmla="*/ 2147483647 w 1200"/>
              <a:gd name="T3" fmla="*/ 0 h 1056"/>
              <a:gd name="T4" fmla="*/ 2147483647 w 1200"/>
              <a:gd name="T5" fmla="*/ 2147483647 h 1056"/>
              <a:gd name="T6" fmla="*/ 0 w 1200"/>
              <a:gd name="T7" fmla="*/ 2147483647 h 1056"/>
              <a:gd name="T8" fmla="*/ 0 60000 65536"/>
              <a:gd name="T9" fmla="*/ 0 60000 65536"/>
              <a:gd name="T10" fmla="*/ 0 60000 65536"/>
              <a:gd name="T11" fmla="*/ 0 60000 65536"/>
              <a:gd name="T12" fmla="*/ 0 w 1200"/>
              <a:gd name="T13" fmla="*/ 0 h 1056"/>
              <a:gd name="T14" fmla="*/ 1200 w 1200"/>
              <a:gd name="T15" fmla="*/ 1056 h 10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00" h="1056">
                <a:moveTo>
                  <a:pt x="0" y="960"/>
                </a:moveTo>
                <a:lnTo>
                  <a:pt x="624" y="0"/>
                </a:lnTo>
                <a:lnTo>
                  <a:pt x="1200" y="1056"/>
                </a:lnTo>
                <a:lnTo>
                  <a:pt x="0" y="960"/>
                </a:lnTo>
                <a:close/>
              </a:path>
            </a:pathLst>
          </a:custGeom>
          <a:solidFill>
            <a:srgbClr val="35C955">
              <a:alpha val="50195"/>
            </a:srgbClr>
          </a:soli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8" name="Line 228"/>
          <p:cNvSpPr>
            <a:spLocks noChangeShapeType="1"/>
          </p:cNvSpPr>
          <p:nvPr/>
        </p:nvSpPr>
        <p:spPr bwMode="auto">
          <a:xfrm>
            <a:off x="889000" y="2143125"/>
            <a:ext cx="533400" cy="19050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9" name="Line 229"/>
          <p:cNvSpPr>
            <a:spLocks noChangeShapeType="1"/>
          </p:cNvSpPr>
          <p:nvPr/>
        </p:nvSpPr>
        <p:spPr bwMode="auto">
          <a:xfrm>
            <a:off x="889000" y="2066925"/>
            <a:ext cx="1905000" cy="1524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10" name="Freeform 230"/>
          <p:cNvSpPr>
            <a:spLocks/>
          </p:cNvSpPr>
          <p:nvPr/>
        </p:nvSpPr>
        <p:spPr bwMode="auto">
          <a:xfrm>
            <a:off x="5086350" y="2070100"/>
            <a:ext cx="1511300" cy="1973263"/>
          </a:xfrm>
          <a:custGeom>
            <a:avLst/>
            <a:gdLst>
              <a:gd name="T0" fmla="*/ 2147483647 w 952"/>
              <a:gd name="T1" fmla="*/ 2147483647 h 1243"/>
              <a:gd name="T2" fmla="*/ 0 w 952"/>
              <a:gd name="T3" fmla="*/ 0 h 1243"/>
              <a:gd name="T4" fmla="*/ 2147483647 w 952"/>
              <a:gd name="T5" fmla="*/ 2147483647 h 1243"/>
              <a:gd name="T6" fmla="*/ 2147483647 w 952"/>
              <a:gd name="T7" fmla="*/ 2147483647 h 1243"/>
              <a:gd name="T8" fmla="*/ 0 60000 65536"/>
              <a:gd name="T9" fmla="*/ 0 60000 65536"/>
              <a:gd name="T10" fmla="*/ 0 60000 65536"/>
              <a:gd name="T11" fmla="*/ 0 60000 65536"/>
              <a:gd name="T12" fmla="*/ 0 w 952"/>
              <a:gd name="T13" fmla="*/ 0 h 1243"/>
              <a:gd name="T14" fmla="*/ 952 w 952"/>
              <a:gd name="T15" fmla="*/ 1243 h 124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52" h="1243">
                <a:moveTo>
                  <a:pt x="200" y="1243"/>
                </a:moveTo>
                <a:lnTo>
                  <a:pt x="0" y="0"/>
                </a:lnTo>
                <a:lnTo>
                  <a:pt x="952" y="602"/>
                </a:lnTo>
                <a:lnTo>
                  <a:pt x="200" y="1243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11" name="Freeform 231"/>
          <p:cNvSpPr>
            <a:spLocks/>
          </p:cNvSpPr>
          <p:nvPr/>
        </p:nvSpPr>
        <p:spPr bwMode="auto">
          <a:xfrm rot="19361196">
            <a:off x="4089400" y="2371725"/>
            <a:ext cx="1905000" cy="990600"/>
          </a:xfrm>
          <a:custGeom>
            <a:avLst/>
            <a:gdLst>
              <a:gd name="T0" fmla="*/ 0 w 1200"/>
              <a:gd name="T1" fmla="*/ 2147483647 h 1056"/>
              <a:gd name="T2" fmla="*/ 2147483647 w 1200"/>
              <a:gd name="T3" fmla="*/ 0 h 1056"/>
              <a:gd name="T4" fmla="*/ 2147483647 w 1200"/>
              <a:gd name="T5" fmla="*/ 2147483647 h 1056"/>
              <a:gd name="T6" fmla="*/ 0 w 1200"/>
              <a:gd name="T7" fmla="*/ 2147483647 h 1056"/>
              <a:gd name="T8" fmla="*/ 0 60000 65536"/>
              <a:gd name="T9" fmla="*/ 0 60000 65536"/>
              <a:gd name="T10" fmla="*/ 0 60000 65536"/>
              <a:gd name="T11" fmla="*/ 0 60000 65536"/>
              <a:gd name="T12" fmla="*/ 0 w 1200"/>
              <a:gd name="T13" fmla="*/ 0 h 1056"/>
              <a:gd name="T14" fmla="*/ 1200 w 1200"/>
              <a:gd name="T15" fmla="*/ 1056 h 10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00" h="1056">
                <a:moveTo>
                  <a:pt x="0" y="960"/>
                </a:moveTo>
                <a:lnTo>
                  <a:pt x="624" y="0"/>
                </a:lnTo>
                <a:lnTo>
                  <a:pt x="1200" y="1056"/>
                </a:lnTo>
                <a:lnTo>
                  <a:pt x="0" y="960"/>
                </a:lnTo>
                <a:close/>
              </a:path>
            </a:pathLst>
          </a:custGeom>
          <a:noFill/>
          <a:ln w="28575" cap="flat" cmpd="sng">
            <a:solidFill>
              <a:srgbClr val="35C955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12" name="Line 232"/>
          <p:cNvSpPr>
            <a:spLocks noChangeShapeType="1"/>
          </p:cNvSpPr>
          <p:nvPr/>
        </p:nvSpPr>
        <p:spPr bwMode="auto">
          <a:xfrm rot="19361196">
            <a:off x="4432300" y="2541588"/>
            <a:ext cx="673100" cy="2217737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13" name="Line 233"/>
          <p:cNvSpPr>
            <a:spLocks noChangeShapeType="1"/>
          </p:cNvSpPr>
          <p:nvPr/>
        </p:nvSpPr>
        <p:spPr bwMode="auto">
          <a:xfrm rot="19361196">
            <a:off x="3556000" y="2143125"/>
            <a:ext cx="2452688" cy="9525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14" name="Line 234"/>
          <p:cNvSpPr>
            <a:spLocks noChangeShapeType="1"/>
          </p:cNvSpPr>
          <p:nvPr/>
        </p:nvSpPr>
        <p:spPr bwMode="auto">
          <a:xfrm flipH="1" flipV="1">
            <a:off x="3708400" y="1946275"/>
            <a:ext cx="0" cy="10080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15" name="Line 235"/>
          <p:cNvSpPr>
            <a:spLocks noChangeShapeType="1"/>
          </p:cNvSpPr>
          <p:nvPr/>
        </p:nvSpPr>
        <p:spPr bwMode="auto">
          <a:xfrm flipV="1">
            <a:off x="3779838" y="2882900"/>
            <a:ext cx="760412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hu-HU"/>
          </a:p>
        </p:txBody>
      </p:sp>
      <p:grpSp>
        <p:nvGrpSpPr>
          <p:cNvPr id="16" name="Group 236"/>
          <p:cNvGrpSpPr>
            <a:grpSpLocks/>
          </p:cNvGrpSpPr>
          <p:nvPr/>
        </p:nvGrpSpPr>
        <p:grpSpPr bwMode="auto">
          <a:xfrm rot="-51341">
            <a:off x="3094038" y="2462213"/>
            <a:ext cx="833437" cy="820737"/>
            <a:chOff x="261" y="1629"/>
            <a:chExt cx="525" cy="517"/>
          </a:xfrm>
        </p:grpSpPr>
        <p:sp>
          <p:nvSpPr>
            <p:cNvPr id="17" name="Line 237"/>
            <p:cNvSpPr>
              <a:spLocks noChangeShapeType="1"/>
            </p:cNvSpPr>
            <p:nvPr/>
          </p:nvSpPr>
          <p:spPr bwMode="auto">
            <a:xfrm flipV="1">
              <a:off x="261" y="1743"/>
              <a:ext cx="396" cy="15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8" name="Line 238"/>
            <p:cNvSpPr>
              <a:spLocks noChangeShapeType="1"/>
            </p:cNvSpPr>
            <p:nvPr/>
          </p:nvSpPr>
          <p:spPr bwMode="auto">
            <a:xfrm>
              <a:off x="261" y="1894"/>
              <a:ext cx="396" cy="15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9" name="Oval 239"/>
            <p:cNvSpPr>
              <a:spLocks noChangeArrowheads="1"/>
            </p:cNvSpPr>
            <p:nvPr/>
          </p:nvSpPr>
          <p:spPr bwMode="auto">
            <a:xfrm>
              <a:off x="565" y="1768"/>
              <a:ext cx="122" cy="25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20" name="Oval 240"/>
            <p:cNvSpPr>
              <a:spLocks noChangeArrowheads="1"/>
            </p:cNvSpPr>
            <p:nvPr/>
          </p:nvSpPr>
          <p:spPr bwMode="auto">
            <a:xfrm>
              <a:off x="626" y="1818"/>
              <a:ext cx="61" cy="151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21" name="Freeform 241"/>
            <p:cNvSpPr>
              <a:spLocks/>
            </p:cNvSpPr>
            <p:nvPr/>
          </p:nvSpPr>
          <p:spPr bwMode="auto">
            <a:xfrm>
              <a:off x="626" y="1642"/>
              <a:ext cx="92" cy="101"/>
            </a:xfrm>
            <a:custGeom>
              <a:avLst/>
              <a:gdLst>
                <a:gd name="T0" fmla="*/ 0 w 144"/>
                <a:gd name="T1" fmla="*/ 4 h 192"/>
                <a:gd name="T2" fmla="*/ 6 w 144"/>
                <a:gd name="T3" fmla="*/ 3 h 192"/>
                <a:gd name="T4" fmla="*/ 10 w 144"/>
                <a:gd name="T5" fmla="*/ 0 h 192"/>
                <a:gd name="T6" fmla="*/ 0 60000 65536"/>
                <a:gd name="T7" fmla="*/ 0 60000 65536"/>
                <a:gd name="T8" fmla="*/ 0 60000 65536"/>
                <a:gd name="T9" fmla="*/ 0 w 144"/>
                <a:gd name="T10" fmla="*/ 0 h 192"/>
                <a:gd name="T11" fmla="*/ 144 w 144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192">
                  <a:moveTo>
                    <a:pt x="0" y="192"/>
                  </a:moveTo>
                  <a:cubicBezTo>
                    <a:pt x="36" y="184"/>
                    <a:pt x="72" y="176"/>
                    <a:pt x="96" y="144"/>
                  </a:cubicBezTo>
                  <a:cubicBezTo>
                    <a:pt x="120" y="112"/>
                    <a:pt x="136" y="32"/>
                    <a:pt x="144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22" name="Freeform 242"/>
            <p:cNvSpPr>
              <a:spLocks/>
            </p:cNvSpPr>
            <p:nvPr/>
          </p:nvSpPr>
          <p:spPr bwMode="auto">
            <a:xfrm>
              <a:off x="657" y="1661"/>
              <a:ext cx="122" cy="82"/>
            </a:xfrm>
            <a:custGeom>
              <a:avLst/>
              <a:gdLst>
                <a:gd name="T0" fmla="*/ 0 w 192"/>
                <a:gd name="T1" fmla="*/ 3 h 156"/>
                <a:gd name="T2" fmla="*/ 9 w 192"/>
                <a:gd name="T3" fmla="*/ 3 h 156"/>
                <a:gd name="T4" fmla="*/ 13 w 192"/>
                <a:gd name="T5" fmla="*/ 0 h 156"/>
                <a:gd name="T6" fmla="*/ 0 60000 65536"/>
                <a:gd name="T7" fmla="*/ 0 60000 65536"/>
                <a:gd name="T8" fmla="*/ 0 60000 65536"/>
                <a:gd name="T9" fmla="*/ 0 w 192"/>
                <a:gd name="T10" fmla="*/ 0 h 156"/>
                <a:gd name="T11" fmla="*/ 192 w 192"/>
                <a:gd name="T12" fmla="*/ 156 h 1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2" h="156">
                  <a:moveTo>
                    <a:pt x="0" y="156"/>
                  </a:moveTo>
                  <a:cubicBezTo>
                    <a:pt x="22" y="150"/>
                    <a:pt x="100" y="146"/>
                    <a:pt x="132" y="120"/>
                  </a:cubicBezTo>
                  <a:cubicBezTo>
                    <a:pt x="164" y="94"/>
                    <a:pt x="180" y="25"/>
                    <a:pt x="192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23" name="Freeform 243"/>
            <p:cNvSpPr>
              <a:spLocks/>
            </p:cNvSpPr>
            <p:nvPr/>
          </p:nvSpPr>
          <p:spPr bwMode="auto">
            <a:xfrm>
              <a:off x="626" y="2020"/>
              <a:ext cx="160" cy="75"/>
            </a:xfrm>
            <a:custGeom>
              <a:avLst/>
              <a:gdLst>
                <a:gd name="T0" fmla="*/ 0 w 252"/>
                <a:gd name="T1" fmla="*/ 0 h 144"/>
                <a:gd name="T2" fmla="*/ 10 w 252"/>
                <a:gd name="T3" fmla="*/ 1 h 144"/>
                <a:gd name="T4" fmla="*/ 17 w 252"/>
                <a:gd name="T5" fmla="*/ 3 h 144"/>
                <a:gd name="T6" fmla="*/ 0 60000 65536"/>
                <a:gd name="T7" fmla="*/ 0 60000 65536"/>
                <a:gd name="T8" fmla="*/ 0 60000 65536"/>
                <a:gd name="T9" fmla="*/ 0 w 252"/>
                <a:gd name="T10" fmla="*/ 0 h 144"/>
                <a:gd name="T11" fmla="*/ 252 w 252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2" h="144">
                  <a:moveTo>
                    <a:pt x="0" y="0"/>
                  </a:moveTo>
                  <a:cubicBezTo>
                    <a:pt x="56" y="8"/>
                    <a:pt x="102" y="24"/>
                    <a:pt x="144" y="48"/>
                  </a:cubicBezTo>
                  <a:cubicBezTo>
                    <a:pt x="186" y="72"/>
                    <a:pt x="230" y="124"/>
                    <a:pt x="252" y="144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24" name="Freeform 244"/>
            <p:cNvSpPr>
              <a:spLocks/>
            </p:cNvSpPr>
            <p:nvPr/>
          </p:nvSpPr>
          <p:spPr bwMode="auto">
            <a:xfrm>
              <a:off x="626" y="2020"/>
              <a:ext cx="92" cy="126"/>
            </a:xfrm>
            <a:custGeom>
              <a:avLst/>
              <a:gdLst>
                <a:gd name="T0" fmla="*/ 0 w 144"/>
                <a:gd name="T1" fmla="*/ 0 h 240"/>
                <a:gd name="T2" fmla="*/ 8 w 144"/>
                <a:gd name="T3" fmla="*/ 3 h 240"/>
                <a:gd name="T4" fmla="*/ 10 w 144"/>
                <a:gd name="T5" fmla="*/ 5 h 240"/>
                <a:gd name="T6" fmla="*/ 0 60000 65536"/>
                <a:gd name="T7" fmla="*/ 0 60000 65536"/>
                <a:gd name="T8" fmla="*/ 0 60000 65536"/>
                <a:gd name="T9" fmla="*/ 0 w 144"/>
                <a:gd name="T10" fmla="*/ 0 h 240"/>
                <a:gd name="T11" fmla="*/ 144 w 144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240">
                  <a:moveTo>
                    <a:pt x="0" y="0"/>
                  </a:moveTo>
                  <a:cubicBezTo>
                    <a:pt x="20" y="24"/>
                    <a:pt x="96" y="104"/>
                    <a:pt x="120" y="144"/>
                  </a:cubicBezTo>
                  <a:cubicBezTo>
                    <a:pt x="144" y="184"/>
                    <a:pt x="139" y="220"/>
                    <a:pt x="144" y="24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25" name="Freeform 245"/>
            <p:cNvSpPr>
              <a:spLocks/>
            </p:cNvSpPr>
            <p:nvPr/>
          </p:nvSpPr>
          <p:spPr bwMode="auto">
            <a:xfrm>
              <a:off x="626" y="2020"/>
              <a:ext cx="31" cy="126"/>
            </a:xfrm>
            <a:custGeom>
              <a:avLst/>
              <a:gdLst>
                <a:gd name="T0" fmla="*/ 0 w 48"/>
                <a:gd name="T1" fmla="*/ 0 h 240"/>
                <a:gd name="T2" fmla="*/ 3 w 48"/>
                <a:gd name="T3" fmla="*/ 3 h 240"/>
                <a:gd name="T4" fmla="*/ 0 w 48"/>
                <a:gd name="T5" fmla="*/ 5 h 240"/>
                <a:gd name="T6" fmla="*/ 0 60000 65536"/>
                <a:gd name="T7" fmla="*/ 0 60000 65536"/>
                <a:gd name="T8" fmla="*/ 0 60000 65536"/>
                <a:gd name="T9" fmla="*/ 0 w 48"/>
                <a:gd name="T10" fmla="*/ 0 h 240"/>
                <a:gd name="T11" fmla="*/ 48 w 48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8" h="240">
                  <a:moveTo>
                    <a:pt x="0" y="0"/>
                  </a:moveTo>
                  <a:cubicBezTo>
                    <a:pt x="24" y="52"/>
                    <a:pt x="48" y="104"/>
                    <a:pt x="48" y="144"/>
                  </a:cubicBezTo>
                  <a:cubicBezTo>
                    <a:pt x="48" y="184"/>
                    <a:pt x="24" y="212"/>
                    <a:pt x="0" y="24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26" name="Freeform 246"/>
            <p:cNvSpPr>
              <a:spLocks/>
            </p:cNvSpPr>
            <p:nvPr/>
          </p:nvSpPr>
          <p:spPr bwMode="auto">
            <a:xfrm>
              <a:off x="642" y="1629"/>
              <a:ext cx="33" cy="114"/>
            </a:xfrm>
            <a:custGeom>
              <a:avLst/>
              <a:gdLst>
                <a:gd name="T0" fmla="*/ 0 w 52"/>
                <a:gd name="T1" fmla="*/ 5 h 216"/>
                <a:gd name="T2" fmla="*/ 3 w 52"/>
                <a:gd name="T3" fmla="*/ 2 h 216"/>
                <a:gd name="T4" fmla="*/ 2 w 52"/>
                <a:gd name="T5" fmla="*/ 0 h 216"/>
                <a:gd name="T6" fmla="*/ 0 60000 65536"/>
                <a:gd name="T7" fmla="*/ 0 60000 65536"/>
                <a:gd name="T8" fmla="*/ 0 60000 65536"/>
                <a:gd name="T9" fmla="*/ 0 w 52"/>
                <a:gd name="T10" fmla="*/ 0 h 216"/>
                <a:gd name="T11" fmla="*/ 52 w 52"/>
                <a:gd name="T12" fmla="*/ 216 h 21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2" h="216">
                  <a:moveTo>
                    <a:pt x="0" y="216"/>
                  </a:moveTo>
                  <a:cubicBezTo>
                    <a:pt x="8" y="196"/>
                    <a:pt x="44" y="132"/>
                    <a:pt x="48" y="96"/>
                  </a:cubicBezTo>
                  <a:cubicBezTo>
                    <a:pt x="52" y="60"/>
                    <a:pt x="29" y="20"/>
                    <a:pt x="24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hu-HU"/>
            </a:p>
          </p:txBody>
        </p:sp>
      </p:grpSp>
      <p:sp>
        <p:nvSpPr>
          <p:cNvPr id="27" name="Line 247"/>
          <p:cNvSpPr>
            <a:spLocks noChangeShapeType="1"/>
          </p:cNvSpPr>
          <p:nvPr/>
        </p:nvSpPr>
        <p:spPr bwMode="auto">
          <a:xfrm>
            <a:off x="4191000" y="2209800"/>
            <a:ext cx="0" cy="15240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28" name="Line 248"/>
          <p:cNvSpPr>
            <a:spLocks noChangeShapeType="1"/>
          </p:cNvSpPr>
          <p:nvPr/>
        </p:nvSpPr>
        <p:spPr bwMode="auto">
          <a:xfrm>
            <a:off x="5792788" y="1527175"/>
            <a:ext cx="0" cy="28194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29" name="Freeform 249"/>
          <p:cNvSpPr>
            <a:spLocks/>
          </p:cNvSpPr>
          <p:nvPr/>
        </p:nvSpPr>
        <p:spPr bwMode="auto">
          <a:xfrm>
            <a:off x="7948613" y="1747838"/>
            <a:ext cx="1016000" cy="1557337"/>
          </a:xfrm>
          <a:custGeom>
            <a:avLst/>
            <a:gdLst>
              <a:gd name="T0" fmla="*/ 2147483647 w 753"/>
              <a:gd name="T1" fmla="*/ 2147483647 h 981"/>
              <a:gd name="T2" fmla="*/ 0 w 753"/>
              <a:gd name="T3" fmla="*/ 0 h 981"/>
              <a:gd name="T4" fmla="*/ 2147483647 w 753"/>
              <a:gd name="T5" fmla="*/ 2147483647 h 981"/>
              <a:gd name="T6" fmla="*/ 2147483647 w 753"/>
              <a:gd name="T7" fmla="*/ 2147483647 h 981"/>
              <a:gd name="T8" fmla="*/ 0 60000 65536"/>
              <a:gd name="T9" fmla="*/ 0 60000 65536"/>
              <a:gd name="T10" fmla="*/ 0 60000 65536"/>
              <a:gd name="T11" fmla="*/ 0 60000 65536"/>
              <a:gd name="T12" fmla="*/ 0 w 753"/>
              <a:gd name="T13" fmla="*/ 0 h 981"/>
              <a:gd name="T14" fmla="*/ 753 w 753"/>
              <a:gd name="T15" fmla="*/ 981 h 9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53" h="981">
                <a:moveTo>
                  <a:pt x="101" y="981"/>
                </a:moveTo>
                <a:lnTo>
                  <a:pt x="0" y="0"/>
                </a:lnTo>
                <a:lnTo>
                  <a:pt x="753" y="593"/>
                </a:lnTo>
                <a:lnTo>
                  <a:pt x="101" y="981"/>
                </a:lnTo>
                <a:close/>
              </a:path>
            </a:pathLst>
          </a:custGeom>
          <a:noFill/>
          <a:ln w="28575" cap="flat" cmpd="sng">
            <a:solidFill>
              <a:srgbClr val="FFFF00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30" name="Freeform 250"/>
          <p:cNvSpPr>
            <a:spLocks/>
          </p:cNvSpPr>
          <p:nvPr/>
        </p:nvSpPr>
        <p:spPr bwMode="auto">
          <a:xfrm>
            <a:off x="7308850" y="1841500"/>
            <a:ext cx="1774825" cy="1689100"/>
          </a:xfrm>
          <a:custGeom>
            <a:avLst/>
            <a:gdLst>
              <a:gd name="T0" fmla="*/ 0 w 1109"/>
              <a:gd name="T1" fmla="*/ 2147483647 h 1132"/>
              <a:gd name="T2" fmla="*/ 2147483647 w 1109"/>
              <a:gd name="T3" fmla="*/ 0 h 1132"/>
              <a:gd name="T4" fmla="*/ 2147483647 w 1109"/>
              <a:gd name="T5" fmla="*/ 2147483647 h 1132"/>
              <a:gd name="T6" fmla="*/ 0 w 1109"/>
              <a:gd name="T7" fmla="*/ 2147483647 h 1132"/>
              <a:gd name="T8" fmla="*/ 0 60000 65536"/>
              <a:gd name="T9" fmla="*/ 0 60000 65536"/>
              <a:gd name="T10" fmla="*/ 0 60000 65536"/>
              <a:gd name="T11" fmla="*/ 0 60000 65536"/>
              <a:gd name="T12" fmla="*/ 0 w 1109"/>
              <a:gd name="T13" fmla="*/ 0 h 1132"/>
              <a:gd name="T14" fmla="*/ 1109 w 1109"/>
              <a:gd name="T15" fmla="*/ 1132 h 113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09" h="1132">
                <a:moveTo>
                  <a:pt x="0" y="1132"/>
                </a:moveTo>
                <a:lnTo>
                  <a:pt x="79" y="0"/>
                </a:lnTo>
                <a:lnTo>
                  <a:pt x="1109" y="325"/>
                </a:lnTo>
                <a:lnTo>
                  <a:pt x="0" y="1132"/>
                </a:lnTo>
                <a:close/>
              </a:path>
            </a:pathLst>
          </a:custGeom>
          <a:noFill/>
          <a:ln w="28575" cap="flat" cmpd="sng">
            <a:solidFill>
              <a:srgbClr val="35C955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31" name="Line 251"/>
          <p:cNvSpPr>
            <a:spLocks noChangeShapeType="1"/>
          </p:cNvSpPr>
          <p:nvPr/>
        </p:nvSpPr>
        <p:spPr bwMode="auto">
          <a:xfrm flipV="1">
            <a:off x="7812088" y="1370013"/>
            <a:ext cx="0" cy="22320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32" name="Line 252"/>
          <p:cNvSpPr>
            <a:spLocks noChangeShapeType="1"/>
          </p:cNvSpPr>
          <p:nvPr/>
        </p:nvSpPr>
        <p:spPr bwMode="auto">
          <a:xfrm>
            <a:off x="6877050" y="2593975"/>
            <a:ext cx="20161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33" name="Line 253"/>
          <p:cNvSpPr>
            <a:spLocks noChangeShapeType="1"/>
          </p:cNvSpPr>
          <p:nvPr/>
        </p:nvSpPr>
        <p:spPr bwMode="auto">
          <a:xfrm>
            <a:off x="6908800" y="1774825"/>
            <a:ext cx="0" cy="15240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34" name="Line 254"/>
          <p:cNvSpPr>
            <a:spLocks noChangeShapeType="1"/>
          </p:cNvSpPr>
          <p:nvPr/>
        </p:nvSpPr>
        <p:spPr bwMode="auto">
          <a:xfrm>
            <a:off x="6908800" y="3375025"/>
            <a:ext cx="1752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35" name="Rectangle 255"/>
          <p:cNvSpPr>
            <a:spLocks noChangeArrowheads="1"/>
          </p:cNvSpPr>
          <p:nvPr/>
        </p:nvSpPr>
        <p:spPr bwMode="auto">
          <a:xfrm>
            <a:off x="6908800" y="1622425"/>
            <a:ext cx="1828800" cy="1752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36" name="Rectangle 256"/>
          <p:cNvSpPr>
            <a:spLocks noChangeArrowheads="1"/>
          </p:cNvSpPr>
          <p:nvPr/>
        </p:nvSpPr>
        <p:spPr bwMode="auto">
          <a:xfrm>
            <a:off x="0" y="1447800"/>
            <a:ext cx="3048000" cy="32353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37" name="Text Box 257"/>
          <p:cNvSpPr txBox="1">
            <a:spLocks noChangeArrowheads="1"/>
          </p:cNvSpPr>
          <p:nvPr/>
        </p:nvSpPr>
        <p:spPr bwMode="auto">
          <a:xfrm>
            <a:off x="990600" y="4191000"/>
            <a:ext cx="1884363" cy="427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sz="2200" b="1"/>
              <a:t>Virtuális világ</a:t>
            </a:r>
          </a:p>
        </p:txBody>
      </p:sp>
      <p:sp>
        <p:nvSpPr>
          <p:cNvPr id="38" name="Rectangle 258"/>
          <p:cNvSpPr>
            <a:spLocks noChangeArrowheads="1"/>
          </p:cNvSpPr>
          <p:nvPr/>
        </p:nvSpPr>
        <p:spPr bwMode="auto">
          <a:xfrm>
            <a:off x="3048000" y="1447800"/>
            <a:ext cx="3581400" cy="32353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39" name="Text Box 259"/>
          <p:cNvSpPr txBox="1">
            <a:spLocks noChangeArrowheads="1"/>
          </p:cNvSpPr>
          <p:nvPr/>
        </p:nvSpPr>
        <p:spPr bwMode="auto">
          <a:xfrm>
            <a:off x="3203575" y="3962400"/>
            <a:ext cx="3321743" cy="4308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sz="2200" b="1" dirty="0"/>
              <a:t>Kamera </a:t>
            </a:r>
            <a:r>
              <a:rPr lang="hu-HU" sz="2200" b="1" dirty="0" smtClean="0"/>
              <a:t>transzformáció</a:t>
            </a:r>
            <a:endParaRPr lang="hu-HU" sz="2200" b="1" dirty="0"/>
          </a:p>
        </p:txBody>
      </p:sp>
      <p:sp>
        <p:nvSpPr>
          <p:cNvPr id="40" name="Rectangle 260"/>
          <p:cNvSpPr>
            <a:spLocks noChangeArrowheads="1"/>
          </p:cNvSpPr>
          <p:nvPr/>
        </p:nvSpPr>
        <p:spPr bwMode="auto">
          <a:xfrm>
            <a:off x="6629400" y="1441450"/>
            <a:ext cx="2514600" cy="32416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41" name="Text Box 261"/>
          <p:cNvSpPr txBox="1">
            <a:spLocks noChangeArrowheads="1"/>
          </p:cNvSpPr>
          <p:nvPr/>
        </p:nvSpPr>
        <p:spPr bwMode="auto">
          <a:xfrm>
            <a:off x="6705600" y="3657600"/>
            <a:ext cx="2209259" cy="76944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sz="2200" b="1" dirty="0" err="1"/>
              <a:t>Perspektív</a:t>
            </a:r>
            <a:endParaRPr lang="hu-HU" sz="2200" b="1" dirty="0"/>
          </a:p>
          <a:p>
            <a:r>
              <a:rPr lang="hu-HU" sz="2200" b="1" dirty="0" smtClean="0"/>
              <a:t>transzformáció</a:t>
            </a:r>
            <a:endParaRPr lang="hu-HU" sz="2200" b="1" dirty="0"/>
          </a:p>
        </p:txBody>
      </p:sp>
      <p:sp>
        <p:nvSpPr>
          <p:cNvPr id="42" name="Freeform 277"/>
          <p:cNvSpPr>
            <a:spLocks/>
          </p:cNvSpPr>
          <p:nvPr/>
        </p:nvSpPr>
        <p:spPr bwMode="auto">
          <a:xfrm rot="21017614">
            <a:off x="0" y="3200400"/>
            <a:ext cx="1066800" cy="685800"/>
          </a:xfrm>
          <a:custGeom>
            <a:avLst/>
            <a:gdLst>
              <a:gd name="T0" fmla="*/ 0 w 1200"/>
              <a:gd name="T1" fmla="*/ 2147483647 h 1056"/>
              <a:gd name="T2" fmla="*/ 2147483647 w 1200"/>
              <a:gd name="T3" fmla="*/ 0 h 1056"/>
              <a:gd name="T4" fmla="*/ 2147483647 w 1200"/>
              <a:gd name="T5" fmla="*/ 2147483647 h 1056"/>
              <a:gd name="T6" fmla="*/ 0 w 1200"/>
              <a:gd name="T7" fmla="*/ 2147483647 h 1056"/>
              <a:gd name="T8" fmla="*/ 0 60000 65536"/>
              <a:gd name="T9" fmla="*/ 0 60000 65536"/>
              <a:gd name="T10" fmla="*/ 0 60000 65536"/>
              <a:gd name="T11" fmla="*/ 0 60000 65536"/>
              <a:gd name="T12" fmla="*/ 0 w 1200"/>
              <a:gd name="T13" fmla="*/ 0 h 1056"/>
              <a:gd name="T14" fmla="*/ 1200 w 1200"/>
              <a:gd name="T15" fmla="*/ 1056 h 10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00" h="1056">
                <a:moveTo>
                  <a:pt x="0" y="960"/>
                </a:moveTo>
                <a:lnTo>
                  <a:pt x="624" y="0"/>
                </a:lnTo>
                <a:lnTo>
                  <a:pt x="1200" y="1056"/>
                </a:lnTo>
                <a:lnTo>
                  <a:pt x="0" y="960"/>
                </a:lnTo>
                <a:close/>
              </a:path>
            </a:pathLst>
          </a:custGeom>
          <a:noFill/>
          <a:ln w="28575" cap="flat" cmpd="sng">
            <a:solidFill>
              <a:srgbClr val="35C955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43" name="Freeform 278"/>
          <p:cNvSpPr>
            <a:spLocks/>
          </p:cNvSpPr>
          <p:nvPr/>
        </p:nvSpPr>
        <p:spPr bwMode="auto">
          <a:xfrm rot="1506515">
            <a:off x="228600" y="3733800"/>
            <a:ext cx="787400" cy="698500"/>
          </a:xfrm>
          <a:custGeom>
            <a:avLst/>
            <a:gdLst>
              <a:gd name="T0" fmla="*/ 0 w 960"/>
              <a:gd name="T1" fmla="*/ 2147483647 h 1058"/>
              <a:gd name="T2" fmla="*/ 2147483647 w 960"/>
              <a:gd name="T3" fmla="*/ 0 h 1058"/>
              <a:gd name="T4" fmla="*/ 2147483647 w 960"/>
              <a:gd name="T5" fmla="*/ 2147483647 h 1058"/>
              <a:gd name="T6" fmla="*/ 0 w 960"/>
              <a:gd name="T7" fmla="*/ 2147483647 h 1058"/>
              <a:gd name="T8" fmla="*/ 0 60000 65536"/>
              <a:gd name="T9" fmla="*/ 0 60000 65536"/>
              <a:gd name="T10" fmla="*/ 0 60000 65536"/>
              <a:gd name="T11" fmla="*/ 0 60000 65536"/>
              <a:gd name="T12" fmla="*/ 0 w 960"/>
              <a:gd name="T13" fmla="*/ 0 h 1058"/>
              <a:gd name="T14" fmla="*/ 960 w 960"/>
              <a:gd name="T15" fmla="*/ 1058 h 105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60" h="1058">
                <a:moveTo>
                  <a:pt x="0" y="1058"/>
                </a:moveTo>
                <a:lnTo>
                  <a:pt x="568" y="0"/>
                </a:lnTo>
                <a:lnTo>
                  <a:pt x="960" y="1056"/>
                </a:lnTo>
                <a:lnTo>
                  <a:pt x="0" y="1058"/>
                </a:lnTo>
                <a:close/>
              </a:path>
            </a:pathLst>
          </a:custGeom>
          <a:noFill/>
          <a:ln w="28575" cap="flat" cmpd="sng">
            <a:solidFill>
              <a:srgbClr val="FFFF00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44" name="Line 279"/>
          <p:cNvSpPr>
            <a:spLocks noChangeShapeType="1"/>
          </p:cNvSpPr>
          <p:nvPr/>
        </p:nvSpPr>
        <p:spPr bwMode="auto">
          <a:xfrm flipV="1">
            <a:off x="533400" y="2895600"/>
            <a:ext cx="1143000" cy="762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45" name="Line 280"/>
          <p:cNvSpPr>
            <a:spLocks noChangeShapeType="1"/>
          </p:cNvSpPr>
          <p:nvPr/>
        </p:nvSpPr>
        <p:spPr bwMode="auto">
          <a:xfrm flipV="1">
            <a:off x="685800" y="3581400"/>
            <a:ext cx="1447800" cy="6096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46" name="Line 281"/>
          <p:cNvSpPr>
            <a:spLocks noChangeShapeType="1"/>
          </p:cNvSpPr>
          <p:nvPr/>
        </p:nvSpPr>
        <p:spPr bwMode="auto">
          <a:xfrm flipH="1">
            <a:off x="762000" y="1752600"/>
            <a:ext cx="838200" cy="10668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47" name="Line 282"/>
          <p:cNvSpPr>
            <a:spLocks noChangeShapeType="1"/>
          </p:cNvSpPr>
          <p:nvPr/>
        </p:nvSpPr>
        <p:spPr bwMode="auto">
          <a:xfrm>
            <a:off x="914400" y="2057400"/>
            <a:ext cx="5334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48" name="Line 283"/>
          <p:cNvSpPr>
            <a:spLocks noChangeShapeType="1"/>
          </p:cNvSpPr>
          <p:nvPr/>
        </p:nvSpPr>
        <p:spPr bwMode="auto">
          <a:xfrm flipV="1">
            <a:off x="914400" y="1524000"/>
            <a:ext cx="3810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49" name="Oval 286"/>
          <p:cNvSpPr>
            <a:spLocks noChangeArrowheads="1"/>
          </p:cNvSpPr>
          <p:nvPr/>
        </p:nvSpPr>
        <p:spPr bwMode="auto">
          <a:xfrm>
            <a:off x="395288" y="3170238"/>
            <a:ext cx="215900" cy="144462"/>
          </a:xfrm>
          <a:prstGeom prst="ellipse">
            <a:avLst/>
          </a:prstGeom>
          <a:solidFill>
            <a:srgbClr val="35C955"/>
          </a:solidFill>
          <a:ln w="12700" algn="ctr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hu-HU"/>
          </a:p>
        </p:txBody>
      </p:sp>
      <p:sp>
        <p:nvSpPr>
          <p:cNvPr id="50" name="Oval 287"/>
          <p:cNvSpPr>
            <a:spLocks noChangeArrowheads="1"/>
          </p:cNvSpPr>
          <p:nvPr/>
        </p:nvSpPr>
        <p:spPr bwMode="auto">
          <a:xfrm>
            <a:off x="1042988" y="3746500"/>
            <a:ext cx="215900" cy="144463"/>
          </a:xfrm>
          <a:prstGeom prst="ellipse">
            <a:avLst/>
          </a:prstGeom>
          <a:solidFill>
            <a:srgbClr val="35C955"/>
          </a:solidFill>
          <a:ln w="12700" algn="ctr">
            <a:solidFill>
              <a:srgbClr val="35C955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hu-HU"/>
          </a:p>
        </p:txBody>
      </p:sp>
      <p:sp>
        <p:nvSpPr>
          <p:cNvPr id="51" name="Oval 288"/>
          <p:cNvSpPr>
            <a:spLocks noChangeArrowheads="1"/>
          </p:cNvSpPr>
          <p:nvPr/>
        </p:nvSpPr>
        <p:spPr bwMode="auto">
          <a:xfrm>
            <a:off x="0" y="3817938"/>
            <a:ext cx="250825" cy="144462"/>
          </a:xfrm>
          <a:prstGeom prst="ellipse">
            <a:avLst/>
          </a:prstGeom>
          <a:solidFill>
            <a:srgbClr val="35C955"/>
          </a:solidFill>
          <a:ln w="12700" algn="ctr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hu-HU"/>
          </a:p>
        </p:txBody>
      </p:sp>
      <p:sp>
        <p:nvSpPr>
          <p:cNvPr id="52" name="Oval 289"/>
          <p:cNvSpPr>
            <a:spLocks noChangeArrowheads="1"/>
          </p:cNvSpPr>
          <p:nvPr/>
        </p:nvSpPr>
        <p:spPr bwMode="auto">
          <a:xfrm>
            <a:off x="1835150" y="2233613"/>
            <a:ext cx="215900" cy="144462"/>
          </a:xfrm>
          <a:prstGeom prst="ellipse">
            <a:avLst/>
          </a:prstGeom>
          <a:solidFill>
            <a:srgbClr val="35C955"/>
          </a:solidFill>
          <a:ln w="12700" algn="ctr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hu-HU"/>
          </a:p>
        </p:txBody>
      </p:sp>
      <p:sp>
        <p:nvSpPr>
          <p:cNvPr id="53" name="Oval 290"/>
          <p:cNvSpPr>
            <a:spLocks noChangeArrowheads="1"/>
          </p:cNvSpPr>
          <p:nvPr/>
        </p:nvSpPr>
        <p:spPr bwMode="auto">
          <a:xfrm>
            <a:off x="900113" y="3098800"/>
            <a:ext cx="215900" cy="142875"/>
          </a:xfrm>
          <a:prstGeom prst="ellipse">
            <a:avLst/>
          </a:prstGeom>
          <a:solidFill>
            <a:srgbClr val="35C955"/>
          </a:solidFill>
          <a:ln w="12700" algn="ctr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hu-HU"/>
          </a:p>
        </p:txBody>
      </p:sp>
      <p:sp>
        <p:nvSpPr>
          <p:cNvPr id="54" name="Oval 291"/>
          <p:cNvSpPr>
            <a:spLocks noChangeArrowheads="1"/>
          </p:cNvSpPr>
          <p:nvPr/>
        </p:nvSpPr>
        <p:spPr bwMode="auto">
          <a:xfrm>
            <a:off x="2771775" y="3170238"/>
            <a:ext cx="215900" cy="144462"/>
          </a:xfrm>
          <a:prstGeom prst="ellipse">
            <a:avLst/>
          </a:prstGeom>
          <a:solidFill>
            <a:srgbClr val="35C955"/>
          </a:solidFill>
          <a:ln w="12700" algn="ctr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hu-HU"/>
          </a:p>
        </p:txBody>
      </p:sp>
      <p:sp>
        <p:nvSpPr>
          <p:cNvPr id="55" name="Oval 292"/>
          <p:cNvSpPr>
            <a:spLocks noChangeArrowheads="1"/>
          </p:cNvSpPr>
          <p:nvPr/>
        </p:nvSpPr>
        <p:spPr bwMode="auto">
          <a:xfrm>
            <a:off x="2843213" y="3890963"/>
            <a:ext cx="215900" cy="142875"/>
          </a:xfrm>
          <a:prstGeom prst="ellipse">
            <a:avLst/>
          </a:prstGeom>
          <a:solidFill>
            <a:schemeClr val="accent2"/>
          </a:solidFill>
          <a:ln w="12700" algn="ctr">
            <a:noFill/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hu-HU"/>
          </a:p>
        </p:txBody>
      </p:sp>
      <p:sp>
        <p:nvSpPr>
          <p:cNvPr id="56" name="Oval 293"/>
          <p:cNvSpPr>
            <a:spLocks noChangeArrowheads="1"/>
          </p:cNvSpPr>
          <p:nvPr/>
        </p:nvSpPr>
        <p:spPr bwMode="auto">
          <a:xfrm>
            <a:off x="1403350" y="3890963"/>
            <a:ext cx="215900" cy="142875"/>
          </a:xfrm>
          <a:prstGeom prst="ellipse">
            <a:avLst/>
          </a:prstGeom>
          <a:solidFill>
            <a:schemeClr val="accent2"/>
          </a:solidFill>
          <a:ln w="12700" algn="ctr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hu-HU"/>
          </a:p>
        </p:txBody>
      </p:sp>
      <p:sp>
        <p:nvSpPr>
          <p:cNvPr id="57" name="Oval 296"/>
          <p:cNvSpPr>
            <a:spLocks noChangeArrowheads="1"/>
          </p:cNvSpPr>
          <p:nvPr/>
        </p:nvSpPr>
        <p:spPr bwMode="auto">
          <a:xfrm>
            <a:off x="4427538" y="3675063"/>
            <a:ext cx="215900" cy="142875"/>
          </a:xfrm>
          <a:prstGeom prst="ellipse">
            <a:avLst/>
          </a:prstGeom>
          <a:solidFill>
            <a:srgbClr val="35C955"/>
          </a:solidFill>
          <a:ln w="12700" algn="ctr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hu-HU"/>
          </a:p>
        </p:txBody>
      </p:sp>
      <p:sp>
        <p:nvSpPr>
          <p:cNvPr id="58" name="Oval 297"/>
          <p:cNvSpPr>
            <a:spLocks noChangeArrowheads="1"/>
          </p:cNvSpPr>
          <p:nvPr/>
        </p:nvSpPr>
        <p:spPr bwMode="auto">
          <a:xfrm>
            <a:off x="6011863" y="2593975"/>
            <a:ext cx="215900" cy="144463"/>
          </a:xfrm>
          <a:prstGeom prst="ellipse">
            <a:avLst/>
          </a:prstGeom>
          <a:solidFill>
            <a:srgbClr val="35C955"/>
          </a:solidFill>
          <a:ln w="12700" algn="ctr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hu-HU"/>
          </a:p>
        </p:txBody>
      </p:sp>
      <p:sp>
        <p:nvSpPr>
          <p:cNvPr id="59" name="Oval 298"/>
          <p:cNvSpPr>
            <a:spLocks noChangeArrowheads="1"/>
          </p:cNvSpPr>
          <p:nvPr/>
        </p:nvSpPr>
        <p:spPr bwMode="auto">
          <a:xfrm>
            <a:off x="6443663" y="2954338"/>
            <a:ext cx="215900" cy="144462"/>
          </a:xfrm>
          <a:prstGeom prst="ellipse">
            <a:avLst/>
          </a:prstGeom>
          <a:solidFill>
            <a:schemeClr val="accent2"/>
          </a:solidFill>
          <a:ln w="12700" algn="ctr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hu-HU"/>
          </a:p>
        </p:txBody>
      </p:sp>
      <p:sp>
        <p:nvSpPr>
          <p:cNvPr id="60" name="Oval 301"/>
          <p:cNvSpPr>
            <a:spLocks noChangeArrowheads="1"/>
          </p:cNvSpPr>
          <p:nvPr/>
        </p:nvSpPr>
        <p:spPr bwMode="auto">
          <a:xfrm>
            <a:off x="5292725" y="3890963"/>
            <a:ext cx="215900" cy="144462"/>
          </a:xfrm>
          <a:prstGeom prst="ellipse">
            <a:avLst/>
          </a:prstGeom>
          <a:solidFill>
            <a:schemeClr val="accent2"/>
          </a:solidFill>
          <a:ln w="12700" algn="ctr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hu-HU"/>
          </a:p>
        </p:txBody>
      </p:sp>
      <p:sp>
        <p:nvSpPr>
          <p:cNvPr id="61" name="Oval 302"/>
          <p:cNvSpPr>
            <a:spLocks noChangeArrowheads="1"/>
          </p:cNvSpPr>
          <p:nvPr/>
        </p:nvSpPr>
        <p:spPr bwMode="auto">
          <a:xfrm>
            <a:off x="5003800" y="2017713"/>
            <a:ext cx="215900" cy="144462"/>
          </a:xfrm>
          <a:prstGeom prst="ellipse">
            <a:avLst/>
          </a:prstGeom>
          <a:solidFill>
            <a:schemeClr val="accent2"/>
          </a:solidFill>
          <a:ln w="12700" algn="ctr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hu-HU"/>
          </a:p>
        </p:txBody>
      </p:sp>
      <p:sp>
        <p:nvSpPr>
          <p:cNvPr id="62" name="Oval 303"/>
          <p:cNvSpPr>
            <a:spLocks noChangeArrowheads="1"/>
          </p:cNvSpPr>
          <p:nvPr/>
        </p:nvSpPr>
        <p:spPr bwMode="auto">
          <a:xfrm>
            <a:off x="4716463" y="2378075"/>
            <a:ext cx="215900" cy="142875"/>
          </a:xfrm>
          <a:prstGeom prst="ellipse">
            <a:avLst/>
          </a:prstGeom>
          <a:solidFill>
            <a:srgbClr val="35C955"/>
          </a:solidFill>
          <a:ln w="12700" algn="ctr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hu-HU"/>
          </a:p>
        </p:txBody>
      </p:sp>
      <p:sp>
        <p:nvSpPr>
          <p:cNvPr id="63" name="Oval 304"/>
          <p:cNvSpPr>
            <a:spLocks noChangeArrowheads="1"/>
          </p:cNvSpPr>
          <p:nvPr/>
        </p:nvSpPr>
        <p:spPr bwMode="auto">
          <a:xfrm>
            <a:off x="7380288" y="1801813"/>
            <a:ext cx="215900" cy="142875"/>
          </a:xfrm>
          <a:prstGeom prst="ellipse">
            <a:avLst/>
          </a:prstGeom>
          <a:solidFill>
            <a:srgbClr val="35C955"/>
          </a:solidFill>
          <a:ln w="12700" algn="ctr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hu-HU"/>
          </a:p>
        </p:txBody>
      </p:sp>
      <p:sp>
        <p:nvSpPr>
          <p:cNvPr id="64" name="Oval 305"/>
          <p:cNvSpPr>
            <a:spLocks noChangeArrowheads="1"/>
          </p:cNvSpPr>
          <p:nvPr/>
        </p:nvSpPr>
        <p:spPr bwMode="auto">
          <a:xfrm>
            <a:off x="8928100" y="2233613"/>
            <a:ext cx="215900" cy="142875"/>
          </a:xfrm>
          <a:prstGeom prst="ellipse">
            <a:avLst/>
          </a:prstGeom>
          <a:solidFill>
            <a:srgbClr val="35C955"/>
          </a:solidFill>
          <a:ln w="12700" algn="ctr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hu-HU"/>
          </a:p>
        </p:txBody>
      </p:sp>
      <p:sp>
        <p:nvSpPr>
          <p:cNvPr id="65" name="Oval 306"/>
          <p:cNvSpPr>
            <a:spLocks noChangeArrowheads="1"/>
          </p:cNvSpPr>
          <p:nvPr/>
        </p:nvSpPr>
        <p:spPr bwMode="auto">
          <a:xfrm>
            <a:off x="7235825" y="3386138"/>
            <a:ext cx="215900" cy="142875"/>
          </a:xfrm>
          <a:prstGeom prst="ellipse">
            <a:avLst/>
          </a:prstGeom>
          <a:solidFill>
            <a:srgbClr val="35C955"/>
          </a:solidFill>
          <a:ln w="12700" algn="ctr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hu-HU"/>
          </a:p>
        </p:txBody>
      </p:sp>
      <p:sp>
        <p:nvSpPr>
          <p:cNvPr id="66" name="Oval 310"/>
          <p:cNvSpPr>
            <a:spLocks noChangeArrowheads="1"/>
          </p:cNvSpPr>
          <p:nvPr/>
        </p:nvSpPr>
        <p:spPr bwMode="auto">
          <a:xfrm>
            <a:off x="684213" y="4467225"/>
            <a:ext cx="215900" cy="144463"/>
          </a:xfrm>
          <a:prstGeom prst="ellipse">
            <a:avLst/>
          </a:prstGeom>
          <a:solidFill>
            <a:schemeClr val="accent2"/>
          </a:solidFill>
          <a:ln w="12700" algn="ctr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hu-HU"/>
          </a:p>
        </p:txBody>
      </p:sp>
      <p:sp>
        <p:nvSpPr>
          <p:cNvPr id="67" name="Oval 311"/>
          <p:cNvSpPr>
            <a:spLocks noChangeArrowheads="1"/>
          </p:cNvSpPr>
          <p:nvPr/>
        </p:nvSpPr>
        <p:spPr bwMode="auto">
          <a:xfrm>
            <a:off x="755650" y="3746500"/>
            <a:ext cx="215900" cy="144463"/>
          </a:xfrm>
          <a:prstGeom prst="ellipse">
            <a:avLst/>
          </a:prstGeom>
          <a:solidFill>
            <a:schemeClr val="accent2"/>
          </a:solidFill>
          <a:ln w="12700" algn="ctr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hu-HU"/>
          </a:p>
        </p:txBody>
      </p:sp>
      <p:sp>
        <p:nvSpPr>
          <p:cNvPr id="68" name="Oval 312"/>
          <p:cNvSpPr>
            <a:spLocks noChangeArrowheads="1"/>
          </p:cNvSpPr>
          <p:nvPr/>
        </p:nvSpPr>
        <p:spPr bwMode="auto">
          <a:xfrm>
            <a:off x="0" y="4178300"/>
            <a:ext cx="215900" cy="144463"/>
          </a:xfrm>
          <a:prstGeom prst="ellipse">
            <a:avLst/>
          </a:prstGeom>
          <a:solidFill>
            <a:schemeClr val="accent2"/>
          </a:solidFill>
          <a:ln w="12700" algn="ctr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hu-HU"/>
          </a:p>
        </p:txBody>
      </p:sp>
      <p:sp>
        <p:nvSpPr>
          <p:cNvPr id="69" name="Oval 313"/>
          <p:cNvSpPr>
            <a:spLocks noChangeArrowheads="1"/>
          </p:cNvSpPr>
          <p:nvPr/>
        </p:nvSpPr>
        <p:spPr bwMode="auto">
          <a:xfrm>
            <a:off x="8027988" y="3241675"/>
            <a:ext cx="215900" cy="144463"/>
          </a:xfrm>
          <a:prstGeom prst="ellipse">
            <a:avLst/>
          </a:prstGeom>
          <a:solidFill>
            <a:schemeClr val="accent2"/>
          </a:solidFill>
          <a:ln w="12700" algn="ctr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hu-HU"/>
          </a:p>
        </p:txBody>
      </p:sp>
      <p:sp>
        <p:nvSpPr>
          <p:cNvPr id="70" name="Oval 314"/>
          <p:cNvSpPr>
            <a:spLocks noChangeArrowheads="1"/>
          </p:cNvSpPr>
          <p:nvPr/>
        </p:nvSpPr>
        <p:spPr bwMode="auto">
          <a:xfrm>
            <a:off x="7885113" y="1658938"/>
            <a:ext cx="215900" cy="144462"/>
          </a:xfrm>
          <a:prstGeom prst="ellipse">
            <a:avLst/>
          </a:prstGeom>
          <a:solidFill>
            <a:schemeClr val="accent2"/>
          </a:solidFill>
          <a:ln w="12700" algn="ctr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hu-HU"/>
          </a:p>
        </p:txBody>
      </p:sp>
      <p:sp>
        <p:nvSpPr>
          <p:cNvPr id="71" name="Oval 315"/>
          <p:cNvSpPr>
            <a:spLocks noChangeArrowheads="1"/>
          </p:cNvSpPr>
          <p:nvPr/>
        </p:nvSpPr>
        <p:spPr bwMode="auto">
          <a:xfrm>
            <a:off x="8928100" y="2593975"/>
            <a:ext cx="215900" cy="144463"/>
          </a:xfrm>
          <a:prstGeom prst="ellipse">
            <a:avLst/>
          </a:prstGeom>
          <a:solidFill>
            <a:schemeClr val="accent2"/>
          </a:solidFill>
          <a:ln w="12700" algn="ctr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hu-HU"/>
          </a:p>
        </p:txBody>
      </p:sp>
      <p:sp>
        <p:nvSpPr>
          <p:cNvPr id="72" name="Text Box 319"/>
          <p:cNvSpPr txBox="1">
            <a:spLocks noChangeArrowheads="1"/>
          </p:cNvSpPr>
          <p:nvPr/>
        </p:nvSpPr>
        <p:spPr bwMode="auto">
          <a:xfrm>
            <a:off x="1979613" y="1441450"/>
            <a:ext cx="2012950" cy="42703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sz="2200" b="1"/>
              <a:t>MODELVIEW</a:t>
            </a:r>
          </a:p>
        </p:txBody>
      </p:sp>
      <p:sp>
        <p:nvSpPr>
          <p:cNvPr id="73" name="Text Box 320"/>
          <p:cNvSpPr txBox="1">
            <a:spLocks noChangeArrowheads="1"/>
          </p:cNvSpPr>
          <p:nvPr/>
        </p:nvSpPr>
        <p:spPr bwMode="auto">
          <a:xfrm>
            <a:off x="5364163" y="1441450"/>
            <a:ext cx="2014537" cy="42703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sz="2200" b="1"/>
              <a:t>PROJECTION</a:t>
            </a:r>
          </a:p>
        </p:txBody>
      </p:sp>
      <p:grpSp>
        <p:nvGrpSpPr>
          <p:cNvPr id="74" name="Group 213"/>
          <p:cNvGrpSpPr>
            <a:grpSpLocks/>
          </p:cNvGrpSpPr>
          <p:nvPr/>
        </p:nvGrpSpPr>
        <p:grpSpPr bwMode="auto">
          <a:xfrm rot="2187463">
            <a:off x="160367" y="1387152"/>
            <a:ext cx="833438" cy="814230"/>
            <a:chOff x="261" y="1629"/>
            <a:chExt cx="525" cy="517"/>
          </a:xfrm>
        </p:grpSpPr>
        <p:sp>
          <p:nvSpPr>
            <p:cNvPr id="75" name="Line 214"/>
            <p:cNvSpPr>
              <a:spLocks noChangeShapeType="1"/>
            </p:cNvSpPr>
            <p:nvPr/>
          </p:nvSpPr>
          <p:spPr bwMode="auto">
            <a:xfrm flipV="1">
              <a:off x="261" y="1743"/>
              <a:ext cx="396" cy="15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76" name="Line 215"/>
            <p:cNvSpPr>
              <a:spLocks noChangeShapeType="1"/>
            </p:cNvSpPr>
            <p:nvPr/>
          </p:nvSpPr>
          <p:spPr bwMode="auto">
            <a:xfrm>
              <a:off x="261" y="1894"/>
              <a:ext cx="396" cy="15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77" name="Oval 216"/>
            <p:cNvSpPr>
              <a:spLocks noChangeArrowheads="1"/>
            </p:cNvSpPr>
            <p:nvPr/>
          </p:nvSpPr>
          <p:spPr bwMode="auto">
            <a:xfrm>
              <a:off x="565" y="1768"/>
              <a:ext cx="122" cy="25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78" name="Oval 217"/>
            <p:cNvSpPr>
              <a:spLocks noChangeArrowheads="1"/>
            </p:cNvSpPr>
            <p:nvPr/>
          </p:nvSpPr>
          <p:spPr bwMode="auto">
            <a:xfrm>
              <a:off x="626" y="1818"/>
              <a:ext cx="61" cy="151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79" name="Freeform 218"/>
            <p:cNvSpPr>
              <a:spLocks/>
            </p:cNvSpPr>
            <p:nvPr/>
          </p:nvSpPr>
          <p:spPr bwMode="auto">
            <a:xfrm>
              <a:off x="626" y="1642"/>
              <a:ext cx="92" cy="101"/>
            </a:xfrm>
            <a:custGeom>
              <a:avLst/>
              <a:gdLst>
                <a:gd name="T0" fmla="*/ 0 w 144"/>
                <a:gd name="T1" fmla="*/ 4 h 192"/>
                <a:gd name="T2" fmla="*/ 6 w 144"/>
                <a:gd name="T3" fmla="*/ 3 h 192"/>
                <a:gd name="T4" fmla="*/ 10 w 144"/>
                <a:gd name="T5" fmla="*/ 0 h 192"/>
                <a:gd name="T6" fmla="*/ 0 60000 65536"/>
                <a:gd name="T7" fmla="*/ 0 60000 65536"/>
                <a:gd name="T8" fmla="*/ 0 60000 65536"/>
                <a:gd name="T9" fmla="*/ 0 w 144"/>
                <a:gd name="T10" fmla="*/ 0 h 192"/>
                <a:gd name="T11" fmla="*/ 144 w 144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192">
                  <a:moveTo>
                    <a:pt x="0" y="192"/>
                  </a:moveTo>
                  <a:cubicBezTo>
                    <a:pt x="36" y="184"/>
                    <a:pt x="72" y="176"/>
                    <a:pt x="96" y="144"/>
                  </a:cubicBezTo>
                  <a:cubicBezTo>
                    <a:pt x="120" y="112"/>
                    <a:pt x="136" y="32"/>
                    <a:pt x="144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80" name="Freeform 219"/>
            <p:cNvSpPr>
              <a:spLocks/>
            </p:cNvSpPr>
            <p:nvPr/>
          </p:nvSpPr>
          <p:spPr bwMode="auto">
            <a:xfrm>
              <a:off x="657" y="1661"/>
              <a:ext cx="122" cy="82"/>
            </a:xfrm>
            <a:custGeom>
              <a:avLst/>
              <a:gdLst>
                <a:gd name="T0" fmla="*/ 0 w 192"/>
                <a:gd name="T1" fmla="*/ 3 h 156"/>
                <a:gd name="T2" fmla="*/ 9 w 192"/>
                <a:gd name="T3" fmla="*/ 3 h 156"/>
                <a:gd name="T4" fmla="*/ 13 w 192"/>
                <a:gd name="T5" fmla="*/ 0 h 156"/>
                <a:gd name="T6" fmla="*/ 0 60000 65536"/>
                <a:gd name="T7" fmla="*/ 0 60000 65536"/>
                <a:gd name="T8" fmla="*/ 0 60000 65536"/>
                <a:gd name="T9" fmla="*/ 0 w 192"/>
                <a:gd name="T10" fmla="*/ 0 h 156"/>
                <a:gd name="T11" fmla="*/ 192 w 192"/>
                <a:gd name="T12" fmla="*/ 156 h 1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2" h="156">
                  <a:moveTo>
                    <a:pt x="0" y="156"/>
                  </a:moveTo>
                  <a:cubicBezTo>
                    <a:pt x="22" y="150"/>
                    <a:pt x="100" y="146"/>
                    <a:pt x="132" y="120"/>
                  </a:cubicBezTo>
                  <a:cubicBezTo>
                    <a:pt x="164" y="94"/>
                    <a:pt x="180" y="25"/>
                    <a:pt x="192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81" name="Freeform 220"/>
            <p:cNvSpPr>
              <a:spLocks/>
            </p:cNvSpPr>
            <p:nvPr/>
          </p:nvSpPr>
          <p:spPr bwMode="auto">
            <a:xfrm>
              <a:off x="626" y="2020"/>
              <a:ext cx="160" cy="75"/>
            </a:xfrm>
            <a:custGeom>
              <a:avLst/>
              <a:gdLst>
                <a:gd name="T0" fmla="*/ 0 w 252"/>
                <a:gd name="T1" fmla="*/ 0 h 144"/>
                <a:gd name="T2" fmla="*/ 10 w 252"/>
                <a:gd name="T3" fmla="*/ 1 h 144"/>
                <a:gd name="T4" fmla="*/ 17 w 252"/>
                <a:gd name="T5" fmla="*/ 3 h 144"/>
                <a:gd name="T6" fmla="*/ 0 60000 65536"/>
                <a:gd name="T7" fmla="*/ 0 60000 65536"/>
                <a:gd name="T8" fmla="*/ 0 60000 65536"/>
                <a:gd name="T9" fmla="*/ 0 w 252"/>
                <a:gd name="T10" fmla="*/ 0 h 144"/>
                <a:gd name="T11" fmla="*/ 252 w 252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2" h="144">
                  <a:moveTo>
                    <a:pt x="0" y="0"/>
                  </a:moveTo>
                  <a:cubicBezTo>
                    <a:pt x="56" y="8"/>
                    <a:pt x="102" y="24"/>
                    <a:pt x="144" y="48"/>
                  </a:cubicBezTo>
                  <a:cubicBezTo>
                    <a:pt x="186" y="72"/>
                    <a:pt x="230" y="124"/>
                    <a:pt x="252" y="144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82" name="Freeform 221"/>
            <p:cNvSpPr>
              <a:spLocks/>
            </p:cNvSpPr>
            <p:nvPr/>
          </p:nvSpPr>
          <p:spPr bwMode="auto">
            <a:xfrm>
              <a:off x="626" y="2020"/>
              <a:ext cx="92" cy="126"/>
            </a:xfrm>
            <a:custGeom>
              <a:avLst/>
              <a:gdLst>
                <a:gd name="T0" fmla="*/ 0 w 144"/>
                <a:gd name="T1" fmla="*/ 0 h 240"/>
                <a:gd name="T2" fmla="*/ 8 w 144"/>
                <a:gd name="T3" fmla="*/ 3 h 240"/>
                <a:gd name="T4" fmla="*/ 10 w 144"/>
                <a:gd name="T5" fmla="*/ 5 h 240"/>
                <a:gd name="T6" fmla="*/ 0 60000 65536"/>
                <a:gd name="T7" fmla="*/ 0 60000 65536"/>
                <a:gd name="T8" fmla="*/ 0 60000 65536"/>
                <a:gd name="T9" fmla="*/ 0 w 144"/>
                <a:gd name="T10" fmla="*/ 0 h 240"/>
                <a:gd name="T11" fmla="*/ 144 w 144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240">
                  <a:moveTo>
                    <a:pt x="0" y="0"/>
                  </a:moveTo>
                  <a:cubicBezTo>
                    <a:pt x="20" y="24"/>
                    <a:pt x="96" y="104"/>
                    <a:pt x="120" y="144"/>
                  </a:cubicBezTo>
                  <a:cubicBezTo>
                    <a:pt x="144" y="184"/>
                    <a:pt x="139" y="220"/>
                    <a:pt x="144" y="24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83" name="Freeform 222"/>
            <p:cNvSpPr>
              <a:spLocks/>
            </p:cNvSpPr>
            <p:nvPr/>
          </p:nvSpPr>
          <p:spPr bwMode="auto">
            <a:xfrm>
              <a:off x="626" y="2020"/>
              <a:ext cx="31" cy="126"/>
            </a:xfrm>
            <a:custGeom>
              <a:avLst/>
              <a:gdLst>
                <a:gd name="T0" fmla="*/ 0 w 48"/>
                <a:gd name="T1" fmla="*/ 0 h 240"/>
                <a:gd name="T2" fmla="*/ 3 w 48"/>
                <a:gd name="T3" fmla="*/ 3 h 240"/>
                <a:gd name="T4" fmla="*/ 0 w 48"/>
                <a:gd name="T5" fmla="*/ 5 h 240"/>
                <a:gd name="T6" fmla="*/ 0 60000 65536"/>
                <a:gd name="T7" fmla="*/ 0 60000 65536"/>
                <a:gd name="T8" fmla="*/ 0 60000 65536"/>
                <a:gd name="T9" fmla="*/ 0 w 48"/>
                <a:gd name="T10" fmla="*/ 0 h 240"/>
                <a:gd name="T11" fmla="*/ 48 w 48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8" h="240">
                  <a:moveTo>
                    <a:pt x="0" y="0"/>
                  </a:moveTo>
                  <a:cubicBezTo>
                    <a:pt x="24" y="52"/>
                    <a:pt x="48" y="104"/>
                    <a:pt x="48" y="144"/>
                  </a:cubicBezTo>
                  <a:cubicBezTo>
                    <a:pt x="48" y="184"/>
                    <a:pt x="24" y="212"/>
                    <a:pt x="0" y="24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84" name="Freeform 223"/>
            <p:cNvSpPr>
              <a:spLocks/>
            </p:cNvSpPr>
            <p:nvPr/>
          </p:nvSpPr>
          <p:spPr bwMode="auto">
            <a:xfrm>
              <a:off x="642" y="1629"/>
              <a:ext cx="33" cy="114"/>
            </a:xfrm>
            <a:custGeom>
              <a:avLst/>
              <a:gdLst>
                <a:gd name="T0" fmla="*/ 0 w 52"/>
                <a:gd name="T1" fmla="*/ 5 h 216"/>
                <a:gd name="T2" fmla="*/ 3 w 52"/>
                <a:gd name="T3" fmla="*/ 2 h 216"/>
                <a:gd name="T4" fmla="*/ 2 w 52"/>
                <a:gd name="T5" fmla="*/ 0 h 216"/>
                <a:gd name="T6" fmla="*/ 0 60000 65536"/>
                <a:gd name="T7" fmla="*/ 0 60000 65536"/>
                <a:gd name="T8" fmla="*/ 0 60000 65536"/>
                <a:gd name="T9" fmla="*/ 0 w 52"/>
                <a:gd name="T10" fmla="*/ 0 h 216"/>
                <a:gd name="T11" fmla="*/ 52 w 52"/>
                <a:gd name="T12" fmla="*/ 216 h 21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2" h="216">
                  <a:moveTo>
                    <a:pt x="0" y="216"/>
                  </a:moveTo>
                  <a:cubicBezTo>
                    <a:pt x="8" y="196"/>
                    <a:pt x="44" y="132"/>
                    <a:pt x="48" y="96"/>
                  </a:cubicBezTo>
                  <a:cubicBezTo>
                    <a:pt x="52" y="60"/>
                    <a:pt x="29" y="20"/>
                    <a:pt x="24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hu-HU"/>
            </a:p>
          </p:txBody>
        </p:sp>
      </p:grpSp>
      <p:sp>
        <p:nvSpPr>
          <p:cNvPr id="85" name="Téglalap 84"/>
          <p:cNvSpPr/>
          <p:nvPr/>
        </p:nvSpPr>
        <p:spPr>
          <a:xfrm>
            <a:off x="762000" y="5105400"/>
            <a:ext cx="80640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ym typeface="Symbol"/>
              </a:rPr>
              <a:t>[</a:t>
            </a:r>
            <a:r>
              <a:rPr lang="en-US" sz="3200" i="1" dirty="0" smtClean="0">
                <a:sym typeface="Symbol"/>
              </a:rPr>
              <a:t>x</a:t>
            </a:r>
            <a:r>
              <a:rPr lang="hu-HU" sz="3200" i="1" dirty="0" smtClean="0">
                <a:sym typeface="Symbol"/>
              </a:rPr>
              <a:t>,</a:t>
            </a:r>
            <a:r>
              <a:rPr lang="en-US" sz="3200" i="1" dirty="0" smtClean="0">
                <a:sym typeface="Symbol"/>
              </a:rPr>
              <a:t>y</a:t>
            </a:r>
            <a:r>
              <a:rPr lang="hu-HU" sz="3200" i="1" dirty="0" smtClean="0">
                <a:sym typeface="Symbol"/>
              </a:rPr>
              <a:t>,</a:t>
            </a:r>
            <a:r>
              <a:rPr lang="en-US" sz="3200" i="1" dirty="0" smtClean="0">
                <a:sym typeface="Symbol"/>
              </a:rPr>
              <a:t>z</a:t>
            </a:r>
            <a:r>
              <a:rPr lang="hu-HU" sz="3200" i="1" dirty="0" smtClean="0">
                <a:sym typeface="Symbol"/>
              </a:rPr>
              <a:t>,</a:t>
            </a:r>
            <a:r>
              <a:rPr lang="hu-HU" sz="3200" dirty="0" smtClean="0">
                <a:sym typeface="Symbol"/>
              </a:rPr>
              <a:t>1</a:t>
            </a:r>
            <a:r>
              <a:rPr lang="en-US" sz="3200" dirty="0" smtClean="0">
                <a:sym typeface="Symbol"/>
              </a:rPr>
              <a:t>]</a:t>
            </a:r>
            <a:r>
              <a:rPr lang="hu-HU" sz="3200" dirty="0" smtClean="0">
                <a:sym typeface="Symbol"/>
              </a:rPr>
              <a:t> </a:t>
            </a:r>
            <a:r>
              <a:rPr lang="en-US" sz="3200" dirty="0" smtClean="0">
                <a:sym typeface="Symbol"/>
              </a:rPr>
              <a:t></a:t>
            </a:r>
            <a:r>
              <a:rPr lang="hu-HU" sz="3200" dirty="0" err="1" smtClean="0">
                <a:sym typeface="Symbol"/>
              </a:rPr>
              <a:t>T</a:t>
            </a:r>
            <a:r>
              <a:rPr lang="hu-HU" sz="3200" baseline="-25000" dirty="0" err="1" smtClean="0">
                <a:sym typeface="Symbol"/>
              </a:rPr>
              <a:t>modelviewproj</a:t>
            </a:r>
            <a:r>
              <a:rPr lang="en-US" sz="3200" dirty="0" smtClean="0">
                <a:sym typeface="Symbol"/>
              </a:rPr>
              <a:t> </a:t>
            </a:r>
            <a:r>
              <a:rPr lang="hu-HU" sz="3200" dirty="0" smtClean="0">
                <a:sym typeface="Symbol"/>
              </a:rPr>
              <a:t>             =      </a:t>
            </a:r>
            <a:r>
              <a:rPr lang="en-GB" sz="3200" dirty="0" smtClean="0">
                <a:sym typeface="Symbol"/>
              </a:rPr>
              <a:t>           </a:t>
            </a:r>
            <a:r>
              <a:rPr lang="hu-HU" sz="3200" dirty="0" smtClean="0">
                <a:sym typeface="Symbol"/>
              </a:rPr>
              <a:t> </a:t>
            </a:r>
            <a:r>
              <a:rPr lang="en-US" sz="3200" dirty="0" smtClean="0">
                <a:sym typeface="Symbol"/>
              </a:rPr>
              <a:t>[</a:t>
            </a:r>
            <a:r>
              <a:rPr lang="hu-HU" sz="3200" i="1" dirty="0" smtClean="0">
                <a:sym typeface="Symbol"/>
              </a:rPr>
              <a:t>X,Y,Z,w</a:t>
            </a:r>
            <a:r>
              <a:rPr lang="en-US" sz="3200" dirty="0" smtClean="0">
                <a:sym typeface="Symbol"/>
              </a:rPr>
              <a:t>]</a:t>
            </a:r>
            <a:endParaRPr lang="hu-HU" sz="3200" baseline="-25000" dirty="0"/>
          </a:p>
        </p:txBody>
      </p:sp>
      <p:sp>
        <p:nvSpPr>
          <p:cNvPr id="86" name="Szövegdoboz 85"/>
          <p:cNvSpPr txBox="1"/>
          <p:nvPr/>
        </p:nvSpPr>
        <p:spPr>
          <a:xfrm>
            <a:off x="7924800" y="60960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 smtClean="0"/>
              <a:t>Z</a:t>
            </a:r>
            <a:r>
              <a:rPr lang="hu-HU" baseline="-25000" dirty="0" err="1" smtClean="0"/>
              <a:t>camera</a:t>
            </a:r>
            <a:endParaRPr lang="hu-HU" dirty="0"/>
          </a:p>
        </p:txBody>
      </p:sp>
      <p:cxnSp>
        <p:nvCxnSpPr>
          <p:cNvPr id="88" name="Egyenes összekötő nyíllal 87"/>
          <p:cNvCxnSpPr>
            <a:stCxn id="86" idx="0"/>
          </p:cNvCxnSpPr>
          <p:nvPr/>
        </p:nvCxnSpPr>
        <p:spPr>
          <a:xfrm rot="16200000" flipV="1">
            <a:off x="8220075" y="5895975"/>
            <a:ext cx="381000" cy="1905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5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Fényforrások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0" y="1371600"/>
            <a:ext cx="8229600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fényforrás</a:t>
            </a:r>
            <a:r>
              <a:rPr lang="en-US" dirty="0" smtClean="0"/>
              <a:t> </a:t>
            </a:r>
            <a:r>
              <a:rPr lang="en-US" dirty="0" err="1" smtClean="0"/>
              <a:t>paramétereivel</a:t>
            </a:r>
            <a:r>
              <a:rPr lang="en-US" dirty="0" smtClean="0"/>
              <a:t> is </a:t>
            </a:r>
            <a:r>
              <a:rPr lang="en-US" dirty="0" err="1" smtClean="0"/>
              <a:t>játszunk</a:t>
            </a:r>
            <a:r>
              <a:rPr lang="en-US" dirty="0" smtClean="0"/>
              <a:t> </a:t>
            </a:r>
            <a:r>
              <a:rPr lang="en-US" dirty="0" err="1" smtClean="0"/>
              <a:t>kicsit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Type</a:t>
            </a:r>
          </a:p>
          <a:p>
            <a:pPr lvl="1"/>
            <a:r>
              <a:rPr lang="en-US" dirty="0" smtClean="0"/>
              <a:t>Range</a:t>
            </a:r>
          </a:p>
          <a:p>
            <a:pPr lvl="1"/>
            <a:r>
              <a:rPr lang="en-US" dirty="0" smtClean="0"/>
              <a:t>Color</a:t>
            </a:r>
          </a:p>
          <a:p>
            <a:pPr lvl="1"/>
            <a:r>
              <a:rPr lang="en-US" dirty="0" smtClean="0"/>
              <a:t>Intensity</a:t>
            </a:r>
          </a:p>
          <a:p>
            <a:pPr lvl="1"/>
            <a:r>
              <a:rPr lang="en-US" dirty="0" err="1" smtClean="0"/>
              <a:t>Pozíciója</a:t>
            </a:r>
            <a:endParaRPr lang="en-US" dirty="0" smtClean="0"/>
          </a:p>
          <a:p>
            <a:pPr lvl="1"/>
            <a:r>
              <a:rPr lang="en-US" dirty="0" err="1" smtClean="0"/>
              <a:t>Orientációja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9400" y="2133600"/>
            <a:ext cx="4467785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24600" y="4343400"/>
            <a:ext cx="2647950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Több</a:t>
            </a:r>
            <a:r>
              <a:rPr lang="en-US" dirty="0" smtClean="0"/>
              <a:t> material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0"/>
            <a:ext cx="3352800" cy="464819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Ha </a:t>
            </a:r>
            <a:r>
              <a:rPr lang="en-US" dirty="0" err="1" smtClean="0"/>
              <a:t>több</a:t>
            </a:r>
            <a:r>
              <a:rPr lang="en-US" dirty="0" smtClean="0"/>
              <a:t> </a:t>
            </a:r>
            <a:r>
              <a:rPr lang="en-US" dirty="0" err="1" smtClean="0"/>
              <a:t>objektum</a:t>
            </a:r>
            <a:r>
              <a:rPr lang="en-US" dirty="0" smtClean="0"/>
              <a:t> van a </a:t>
            </a:r>
            <a:r>
              <a:rPr lang="en-US" dirty="0" err="1" smtClean="0"/>
              <a:t>színtérben</a:t>
            </a:r>
            <a:r>
              <a:rPr lang="en-US" dirty="0" smtClean="0"/>
              <a:t>, </a:t>
            </a:r>
            <a:r>
              <a:rPr lang="en-US" dirty="0" err="1" smtClean="0"/>
              <a:t>ezeknek</a:t>
            </a:r>
            <a:r>
              <a:rPr lang="en-US" dirty="0" smtClean="0"/>
              <a:t> </a:t>
            </a:r>
            <a:r>
              <a:rPr lang="en-US" dirty="0" err="1" smtClean="0"/>
              <a:t>más-más</a:t>
            </a:r>
            <a:r>
              <a:rPr lang="en-US" dirty="0" smtClean="0"/>
              <a:t> </a:t>
            </a:r>
            <a:r>
              <a:rPr lang="en-US" dirty="0" err="1" smtClean="0"/>
              <a:t>lehet</a:t>
            </a:r>
            <a:r>
              <a:rPr lang="en-US" dirty="0" smtClean="0"/>
              <a:t> </a:t>
            </a:r>
            <a:r>
              <a:rPr lang="en-US" dirty="0" err="1" smtClean="0"/>
              <a:t>az</a:t>
            </a:r>
            <a:r>
              <a:rPr lang="en-US" dirty="0" smtClean="0"/>
              <a:t> </a:t>
            </a:r>
            <a:r>
              <a:rPr lang="en-US" dirty="0" err="1" smtClean="0"/>
              <a:t>anyagjellemzőjük</a:t>
            </a:r>
            <a:endParaRPr lang="en-US" dirty="0" smtClean="0"/>
          </a:p>
          <a:p>
            <a:r>
              <a:rPr lang="en-US" dirty="0" err="1" smtClean="0"/>
              <a:t>Készítsünk</a:t>
            </a:r>
            <a:r>
              <a:rPr lang="en-US" dirty="0" smtClean="0"/>
              <a:t> </a:t>
            </a:r>
            <a:r>
              <a:rPr lang="en-US" dirty="0" err="1" smtClean="0"/>
              <a:t>új</a:t>
            </a:r>
            <a:r>
              <a:rPr lang="en-US" dirty="0" smtClean="0"/>
              <a:t> </a:t>
            </a:r>
            <a:r>
              <a:rPr lang="en-US" dirty="0" err="1" smtClean="0"/>
              <a:t>materialt</a:t>
            </a:r>
            <a:r>
              <a:rPr lang="en-US" dirty="0" smtClean="0"/>
              <a:t> </a:t>
            </a:r>
            <a:r>
              <a:rPr lang="en-US" dirty="0" err="1" smtClean="0"/>
              <a:t>és</a:t>
            </a:r>
            <a:r>
              <a:rPr lang="en-US" dirty="0" smtClean="0"/>
              <a:t> </a:t>
            </a:r>
            <a:r>
              <a:rPr lang="en-US" dirty="0" err="1" smtClean="0"/>
              <a:t>állítsuk</a:t>
            </a:r>
            <a:r>
              <a:rPr lang="en-US" dirty="0" smtClean="0"/>
              <a:t> be a </a:t>
            </a:r>
            <a:r>
              <a:rPr lang="en-US" dirty="0" err="1" smtClean="0"/>
              <a:t>saját</a:t>
            </a:r>
            <a:r>
              <a:rPr lang="en-US" dirty="0" smtClean="0"/>
              <a:t> </a:t>
            </a:r>
            <a:r>
              <a:rPr lang="en-US" dirty="0" err="1" smtClean="0"/>
              <a:t>shader-ünket</a:t>
            </a:r>
            <a:r>
              <a:rPr lang="en-US" dirty="0" smtClean="0"/>
              <a:t>  </a:t>
            </a:r>
            <a:r>
              <a:rPr lang="en-US" dirty="0" err="1" smtClean="0"/>
              <a:t>rá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Változtassuk</a:t>
            </a:r>
            <a:r>
              <a:rPr lang="en-US" dirty="0" smtClean="0"/>
              <a:t> meg a </a:t>
            </a:r>
            <a:r>
              <a:rPr lang="en-US" dirty="0" err="1" smtClean="0"/>
              <a:t>paramétereket</a:t>
            </a:r>
            <a:endParaRPr lang="hu-HU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62400" y="1295400"/>
            <a:ext cx="4886325" cy="537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Textúrák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Készítsünk</a:t>
            </a:r>
            <a:r>
              <a:rPr lang="en-US" dirty="0" smtClean="0"/>
              <a:t> </a:t>
            </a:r>
            <a:r>
              <a:rPr lang="en-US" dirty="0" err="1" smtClean="0"/>
              <a:t>új</a:t>
            </a:r>
            <a:r>
              <a:rPr lang="en-US" dirty="0" smtClean="0"/>
              <a:t> </a:t>
            </a:r>
            <a:r>
              <a:rPr lang="en-US" dirty="0" err="1" smtClean="0"/>
              <a:t>shadert</a:t>
            </a:r>
            <a:endParaRPr lang="en-US" dirty="0" smtClean="0"/>
          </a:p>
          <a:p>
            <a:r>
              <a:rPr lang="en-US" dirty="0" err="1" smtClean="0"/>
              <a:t>TestShaderTextured</a:t>
            </a:r>
            <a:endParaRPr lang="en-US" dirty="0" smtClean="0"/>
          </a:p>
          <a:p>
            <a:r>
              <a:rPr lang="en-US" dirty="0" err="1" smtClean="0"/>
              <a:t>Legyen</a:t>
            </a:r>
            <a:r>
              <a:rPr lang="en-US" dirty="0" smtClean="0"/>
              <a:t> </a:t>
            </a:r>
            <a:r>
              <a:rPr lang="en-US" dirty="0" err="1" smtClean="0"/>
              <a:t>ugyan</a:t>
            </a:r>
            <a:r>
              <a:rPr lang="en-US" dirty="0" smtClean="0"/>
              <a:t> </a:t>
            </a:r>
            <a:r>
              <a:rPr lang="en-US" dirty="0" err="1" smtClean="0"/>
              <a:t>olyan</a:t>
            </a:r>
            <a:r>
              <a:rPr lang="en-US" dirty="0" smtClean="0"/>
              <a:t>, mint </a:t>
            </a:r>
            <a:r>
              <a:rPr lang="en-US" dirty="0" err="1" smtClean="0"/>
              <a:t>az</a:t>
            </a:r>
            <a:r>
              <a:rPr lang="en-US" dirty="0" smtClean="0"/>
              <a:t> </a:t>
            </a:r>
            <a:r>
              <a:rPr lang="en-US" dirty="0" err="1" smtClean="0"/>
              <a:t>előző</a:t>
            </a:r>
            <a:endParaRPr lang="en-US" dirty="0" smtClean="0"/>
          </a:p>
          <a:p>
            <a:r>
              <a:rPr lang="en-US" dirty="0" err="1" smtClean="0"/>
              <a:t>Hozzunk</a:t>
            </a:r>
            <a:r>
              <a:rPr lang="en-US" dirty="0" smtClean="0"/>
              <a:t> </a:t>
            </a:r>
            <a:r>
              <a:rPr lang="en-US" dirty="0" err="1" smtClean="0"/>
              <a:t>létre</a:t>
            </a:r>
            <a:r>
              <a:rPr lang="en-US" dirty="0" smtClean="0"/>
              <a:t> </a:t>
            </a:r>
            <a:r>
              <a:rPr lang="en-US" dirty="0" err="1" smtClean="0"/>
              <a:t>egy</a:t>
            </a:r>
            <a:r>
              <a:rPr lang="en-US" dirty="0" smtClean="0"/>
              <a:t> </a:t>
            </a:r>
            <a:r>
              <a:rPr lang="en-US" dirty="0" err="1"/>
              <a:t>ú</a:t>
            </a:r>
            <a:r>
              <a:rPr lang="en-US" dirty="0" err="1" smtClean="0"/>
              <a:t>j</a:t>
            </a:r>
            <a:r>
              <a:rPr lang="en-US" dirty="0" smtClean="0"/>
              <a:t> </a:t>
            </a:r>
            <a:r>
              <a:rPr lang="en-US" dirty="0" err="1" smtClean="0"/>
              <a:t>materialt</a:t>
            </a:r>
            <a:r>
              <a:rPr lang="en-US" dirty="0" smtClean="0"/>
              <a:t> (pl. </a:t>
            </a:r>
            <a:r>
              <a:rPr lang="en-US" dirty="0" err="1" smtClean="0"/>
              <a:t>TexturedMat</a:t>
            </a:r>
            <a:r>
              <a:rPr lang="en-US" dirty="0" smtClean="0"/>
              <a:t>), </a:t>
            </a:r>
            <a:r>
              <a:rPr lang="en-US" dirty="0" err="1" smtClean="0"/>
              <a:t>ami</a:t>
            </a:r>
            <a:r>
              <a:rPr lang="en-US" dirty="0" smtClean="0"/>
              <a:t> </a:t>
            </a:r>
            <a:r>
              <a:rPr lang="en-US" dirty="0" err="1" smtClean="0"/>
              <a:t>ezt</a:t>
            </a:r>
            <a:r>
              <a:rPr lang="en-US" dirty="0" smtClean="0"/>
              <a:t> a </a:t>
            </a:r>
            <a:r>
              <a:rPr lang="en-US" dirty="0" err="1" smtClean="0"/>
              <a:t>shadert</a:t>
            </a:r>
            <a:r>
              <a:rPr lang="en-US" dirty="0" smtClean="0"/>
              <a:t> </a:t>
            </a:r>
            <a:r>
              <a:rPr lang="en-US" dirty="0" err="1" smtClean="0"/>
              <a:t>használja</a:t>
            </a:r>
            <a:endParaRPr lang="en-US" dirty="0" smtClean="0"/>
          </a:p>
          <a:p>
            <a:r>
              <a:rPr lang="en-US" dirty="0" err="1" smtClean="0"/>
              <a:t>Rakjuk</a:t>
            </a:r>
            <a:r>
              <a:rPr lang="en-US" dirty="0" smtClean="0"/>
              <a:t> </a:t>
            </a:r>
            <a:r>
              <a:rPr lang="en-US" dirty="0" err="1" smtClean="0"/>
              <a:t>rá</a:t>
            </a:r>
            <a:r>
              <a:rPr lang="en-US" dirty="0" smtClean="0"/>
              <a:t> a </a:t>
            </a:r>
            <a:r>
              <a:rPr lang="en-US" dirty="0" err="1" smtClean="0"/>
              <a:t>materialt</a:t>
            </a:r>
            <a:r>
              <a:rPr lang="en-US" dirty="0" smtClean="0"/>
              <a:t> </a:t>
            </a:r>
            <a:r>
              <a:rPr lang="en-US" dirty="0" err="1" smtClean="0"/>
              <a:t>egy</a:t>
            </a:r>
            <a:r>
              <a:rPr lang="en-US" dirty="0" smtClean="0"/>
              <a:t> </a:t>
            </a:r>
            <a:r>
              <a:rPr lang="en-US" dirty="0" err="1" smtClean="0"/>
              <a:t>objektumra</a:t>
            </a:r>
            <a:r>
              <a:rPr lang="en-US" dirty="0" smtClean="0"/>
              <a:t> (pl. a </a:t>
            </a:r>
            <a:r>
              <a:rPr lang="en-US" dirty="0" err="1" smtClean="0"/>
              <a:t>talajra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Importáljunk</a:t>
            </a:r>
            <a:r>
              <a:rPr lang="en-US" dirty="0" smtClean="0"/>
              <a:t> be </a:t>
            </a:r>
            <a:r>
              <a:rPr lang="en-US" dirty="0" err="1" smtClean="0"/>
              <a:t>egy</a:t>
            </a:r>
            <a:r>
              <a:rPr lang="en-US" dirty="0" smtClean="0"/>
              <a:t> </a:t>
            </a:r>
            <a:r>
              <a:rPr lang="en-US" dirty="0" err="1" smtClean="0"/>
              <a:t>képet</a:t>
            </a:r>
            <a:r>
              <a:rPr lang="en-US" dirty="0" smtClean="0"/>
              <a:t> (</a:t>
            </a:r>
            <a:r>
              <a:rPr lang="en-US" dirty="0" err="1" smtClean="0"/>
              <a:t>akármi</a:t>
            </a:r>
            <a:r>
              <a:rPr lang="en-US" dirty="0" smtClean="0"/>
              <a:t> </a:t>
            </a:r>
            <a:r>
              <a:rPr lang="en-US" dirty="0" err="1" smtClean="0"/>
              <a:t>lehet</a:t>
            </a:r>
            <a:r>
              <a:rPr lang="en-US" dirty="0" smtClean="0"/>
              <a:t>)</a:t>
            </a:r>
            <a:endParaRPr lang="hu-HU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err="1" smtClean="0"/>
              <a:t>TestShaderTextured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791200"/>
          </a:xfrm>
        </p:spPr>
        <p:txBody>
          <a:bodyPr>
            <a:normAutofit fontScale="25000" lnSpcReduction="20000"/>
          </a:bodyPr>
          <a:lstStyle/>
          <a:p>
            <a:pPr defTabSz="457200">
              <a:spcBef>
                <a:spcPts val="0"/>
              </a:spcBef>
              <a:buNone/>
            </a:pPr>
            <a:r>
              <a:rPr lang="en-US" sz="5600" dirty="0" err="1"/>
              <a:t>Shader</a:t>
            </a:r>
            <a:r>
              <a:rPr lang="en-US" sz="5600" dirty="0"/>
              <a:t> "Custom/</a:t>
            </a:r>
            <a:r>
              <a:rPr lang="en-US" sz="5600" dirty="0" err="1"/>
              <a:t>TestShaderTextured</a:t>
            </a:r>
            <a:r>
              <a:rPr lang="en-US" sz="5600" dirty="0"/>
              <a:t>"{</a:t>
            </a:r>
          </a:p>
          <a:p>
            <a:pPr defTabSz="457200">
              <a:spcBef>
                <a:spcPts val="0"/>
              </a:spcBef>
              <a:buNone/>
            </a:pPr>
            <a:r>
              <a:rPr lang="en-US" sz="5600" dirty="0"/>
              <a:t>	Properties{</a:t>
            </a:r>
          </a:p>
          <a:p>
            <a:pPr defTabSz="457200">
              <a:spcBef>
                <a:spcPts val="0"/>
              </a:spcBef>
              <a:buNone/>
            </a:pPr>
            <a:r>
              <a:rPr lang="en-US" sz="5600" dirty="0"/>
              <a:t>		_Color("Color", Color) = (1,1,1,1)</a:t>
            </a:r>
          </a:p>
          <a:p>
            <a:pPr defTabSz="457200">
              <a:spcBef>
                <a:spcPts val="0"/>
              </a:spcBef>
              <a:buNone/>
            </a:pPr>
            <a:r>
              <a:rPr lang="en-US" sz="5600" dirty="0"/>
              <a:t>		</a:t>
            </a:r>
            <a:r>
              <a:rPr lang="en-US" sz="5600" dirty="0">
                <a:solidFill>
                  <a:srgbClr val="FF0000"/>
                </a:solidFill>
              </a:rPr>
              <a:t>_Albedo("Albedo", 2D) = "" {}</a:t>
            </a:r>
          </a:p>
          <a:p>
            <a:pPr defTabSz="457200">
              <a:spcBef>
                <a:spcPts val="0"/>
              </a:spcBef>
              <a:buNone/>
            </a:pPr>
            <a:r>
              <a:rPr lang="en-US" sz="5600" dirty="0"/>
              <a:t>		_Ambient("Ambient", Color) = (1,1,1,1)</a:t>
            </a:r>
          </a:p>
          <a:p>
            <a:pPr defTabSz="457200">
              <a:spcBef>
                <a:spcPts val="0"/>
              </a:spcBef>
              <a:buNone/>
            </a:pPr>
            <a:r>
              <a:rPr lang="en-US" sz="5600" dirty="0"/>
              <a:t>		_Emissive("Emissive", Color) = (0,0,0,1)</a:t>
            </a:r>
          </a:p>
          <a:p>
            <a:pPr defTabSz="457200">
              <a:spcBef>
                <a:spcPts val="0"/>
              </a:spcBef>
              <a:buNone/>
            </a:pPr>
            <a:r>
              <a:rPr lang="en-US" sz="5600" dirty="0"/>
              <a:t>		_Specular("Specular", Color) = (1,1,1,1)</a:t>
            </a:r>
          </a:p>
          <a:p>
            <a:pPr defTabSz="457200">
              <a:spcBef>
                <a:spcPts val="0"/>
              </a:spcBef>
              <a:buNone/>
            </a:pPr>
            <a:r>
              <a:rPr lang="en-US" sz="5600" dirty="0"/>
              <a:t>		_Shininess("Shininess", Range (0, 5)) = 0.1</a:t>
            </a:r>
          </a:p>
          <a:p>
            <a:pPr defTabSz="457200">
              <a:spcBef>
                <a:spcPts val="0"/>
              </a:spcBef>
              <a:buNone/>
            </a:pPr>
            <a:r>
              <a:rPr lang="en-US" sz="5600" dirty="0"/>
              <a:t>	}</a:t>
            </a:r>
          </a:p>
          <a:p>
            <a:pPr defTabSz="457200">
              <a:spcBef>
                <a:spcPts val="0"/>
              </a:spcBef>
              <a:buNone/>
            </a:pPr>
            <a:r>
              <a:rPr lang="en-US" sz="5600" dirty="0"/>
              <a:t>	</a:t>
            </a:r>
            <a:r>
              <a:rPr lang="en-US" sz="5600" dirty="0" err="1"/>
              <a:t>SubShader</a:t>
            </a:r>
            <a:r>
              <a:rPr lang="en-US" sz="5600" dirty="0"/>
              <a:t> {</a:t>
            </a:r>
          </a:p>
          <a:p>
            <a:pPr defTabSz="457200">
              <a:spcBef>
                <a:spcPts val="0"/>
              </a:spcBef>
              <a:buNone/>
            </a:pPr>
            <a:r>
              <a:rPr lang="en-US" sz="5600" dirty="0"/>
              <a:t>		Pass</a:t>
            </a:r>
          </a:p>
          <a:p>
            <a:pPr defTabSz="457200">
              <a:spcBef>
                <a:spcPts val="0"/>
              </a:spcBef>
              <a:buNone/>
            </a:pPr>
            <a:r>
              <a:rPr lang="en-US" sz="5600" dirty="0"/>
              <a:t>		{</a:t>
            </a:r>
          </a:p>
          <a:p>
            <a:pPr defTabSz="457200">
              <a:spcBef>
                <a:spcPts val="0"/>
              </a:spcBef>
              <a:buNone/>
            </a:pPr>
            <a:r>
              <a:rPr lang="en-US" sz="5600" dirty="0"/>
              <a:t>			Lighting On</a:t>
            </a:r>
          </a:p>
          <a:p>
            <a:pPr defTabSz="457200">
              <a:spcBef>
                <a:spcPts val="0"/>
              </a:spcBef>
              <a:buNone/>
            </a:pPr>
            <a:r>
              <a:rPr lang="en-US" sz="5600" dirty="0"/>
              <a:t>			</a:t>
            </a:r>
            <a:r>
              <a:rPr lang="en-US" sz="5600" dirty="0" err="1"/>
              <a:t>SeparateSpecular</a:t>
            </a:r>
            <a:r>
              <a:rPr lang="en-US" sz="5600" dirty="0"/>
              <a:t> On</a:t>
            </a:r>
          </a:p>
          <a:p>
            <a:pPr defTabSz="457200">
              <a:spcBef>
                <a:spcPts val="0"/>
              </a:spcBef>
              <a:buNone/>
            </a:pPr>
            <a:r>
              <a:rPr lang="en-US" sz="5600" dirty="0"/>
              <a:t>			Material</a:t>
            </a:r>
          </a:p>
          <a:p>
            <a:pPr defTabSz="457200">
              <a:spcBef>
                <a:spcPts val="0"/>
              </a:spcBef>
              <a:buNone/>
            </a:pPr>
            <a:r>
              <a:rPr lang="en-US" sz="5600" dirty="0"/>
              <a:t>			{</a:t>
            </a:r>
          </a:p>
          <a:p>
            <a:pPr defTabSz="457200">
              <a:spcBef>
                <a:spcPts val="0"/>
              </a:spcBef>
              <a:buNone/>
            </a:pPr>
            <a:r>
              <a:rPr lang="en-US" sz="5600" dirty="0"/>
              <a:t>				Diffuse [_Color]</a:t>
            </a:r>
          </a:p>
          <a:p>
            <a:pPr defTabSz="457200">
              <a:spcBef>
                <a:spcPts val="0"/>
              </a:spcBef>
              <a:buNone/>
            </a:pPr>
            <a:r>
              <a:rPr lang="en-US" sz="5600" dirty="0"/>
              <a:t>				Ambient [_Ambient]</a:t>
            </a:r>
          </a:p>
          <a:p>
            <a:pPr defTabSz="457200">
              <a:spcBef>
                <a:spcPts val="0"/>
              </a:spcBef>
              <a:buNone/>
            </a:pPr>
            <a:r>
              <a:rPr lang="en-US" sz="5600" dirty="0"/>
              <a:t>				Emission [_Emissive]</a:t>
            </a:r>
          </a:p>
          <a:p>
            <a:pPr defTabSz="457200">
              <a:spcBef>
                <a:spcPts val="0"/>
              </a:spcBef>
              <a:buNone/>
            </a:pPr>
            <a:r>
              <a:rPr lang="en-US" sz="5600" dirty="0"/>
              <a:t>				Specular [_Specular]</a:t>
            </a:r>
          </a:p>
          <a:p>
            <a:pPr defTabSz="457200">
              <a:spcBef>
                <a:spcPts val="0"/>
              </a:spcBef>
              <a:buNone/>
            </a:pPr>
            <a:r>
              <a:rPr lang="en-US" sz="5600" dirty="0"/>
              <a:t>				Shininess [_Shininess]</a:t>
            </a:r>
          </a:p>
          <a:p>
            <a:pPr defTabSz="457200">
              <a:spcBef>
                <a:spcPts val="0"/>
              </a:spcBef>
              <a:buNone/>
            </a:pPr>
            <a:r>
              <a:rPr lang="en-US" sz="5600" dirty="0"/>
              <a:t>			}</a:t>
            </a:r>
          </a:p>
          <a:p>
            <a:pPr defTabSz="457200">
              <a:spcBef>
                <a:spcPts val="0"/>
              </a:spcBef>
              <a:buNone/>
            </a:pPr>
            <a:r>
              <a:rPr lang="en-US" sz="5600" dirty="0"/>
              <a:t>			</a:t>
            </a:r>
            <a:r>
              <a:rPr lang="en-US" sz="5600" dirty="0" err="1">
                <a:solidFill>
                  <a:srgbClr val="FF0000"/>
                </a:solidFill>
              </a:rPr>
              <a:t>SetTexture</a:t>
            </a:r>
            <a:r>
              <a:rPr lang="en-US" sz="5600" dirty="0">
                <a:solidFill>
                  <a:srgbClr val="FF0000"/>
                </a:solidFill>
              </a:rPr>
              <a:t> [_Albedo]</a:t>
            </a:r>
          </a:p>
          <a:p>
            <a:pPr defTabSz="457200">
              <a:spcBef>
                <a:spcPts val="0"/>
              </a:spcBef>
              <a:buNone/>
            </a:pPr>
            <a:r>
              <a:rPr lang="en-US" sz="5600" dirty="0">
                <a:solidFill>
                  <a:srgbClr val="FF0000"/>
                </a:solidFill>
              </a:rPr>
              <a:t>			{</a:t>
            </a:r>
          </a:p>
          <a:p>
            <a:pPr defTabSz="457200">
              <a:spcBef>
                <a:spcPts val="0"/>
              </a:spcBef>
              <a:buNone/>
            </a:pPr>
            <a:r>
              <a:rPr lang="en-US" sz="5600" dirty="0">
                <a:solidFill>
                  <a:srgbClr val="FF0000"/>
                </a:solidFill>
              </a:rPr>
              <a:t>				combine primary * texture</a:t>
            </a:r>
          </a:p>
          <a:p>
            <a:pPr defTabSz="457200">
              <a:spcBef>
                <a:spcPts val="0"/>
              </a:spcBef>
              <a:buNone/>
            </a:pPr>
            <a:r>
              <a:rPr lang="en-US" sz="5600" dirty="0">
                <a:solidFill>
                  <a:srgbClr val="FF0000"/>
                </a:solidFill>
              </a:rPr>
              <a:t>			}</a:t>
            </a:r>
          </a:p>
          <a:p>
            <a:pPr defTabSz="457200">
              <a:spcBef>
                <a:spcPts val="0"/>
              </a:spcBef>
              <a:buNone/>
            </a:pPr>
            <a:r>
              <a:rPr lang="en-US" sz="5600" dirty="0"/>
              <a:t>		}</a:t>
            </a:r>
          </a:p>
          <a:p>
            <a:pPr defTabSz="457200">
              <a:spcBef>
                <a:spcPts val="0"/>
              </a:spcBef>
              <a:buNone/>
            </a:pPr>
            <a:r>
              <a:rPr lang="en-US" sz="5600" dirty="0"/>
              <a:t>	}</a:t>
            </a:r>
          </a:p>
          <a:p>
            <a:pPr defTabSz="457200">
              <a:spcBef>
                <a:spcPts val="0"/>
              </a:spcBef>
              <a:buNone/>
            </a:pPr>
            <a:r>
              <a:rPr lang="en-US" sz="5600" dirty="0"/>
              <a:t>	</a:t>
            </a:r>
            <a:r>
              <a:rPr lang="en-US" sz="5600" dirty="0" err="1"/>
              <a:t>FallBack</a:t>
            </a:r>
            <a:r>
              <a:rPr lang="en-US" sz="5600" dirty="0"/>
              <a:t> "Diffuse"</a:t>
            </a:r>
          </a:p>
          <a:p>
            <a:pPr defTabSz="457200">
              <a:spcBef>
                <a:spcPts val="0"/>
              </a:spcBef>
              <a:buNone/>
            </a:pPr>
            <a:r>
              <a:rPr lang="en-US" sz="5600" dirty="0"/>
              <a:t>}</a:t>
            </a:r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hu-HU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57800" y="3581400"/>
            <a:ext cx="3114675" cy="288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0200" y="1143000"/>
            <a:ext cx="2657475" cy="220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églalap 5"/>
          <p:cNvSpPr/>
          <p:nvPr/>
        </p:nvSpPr>
        <p:spPr>
          <a:xfrm>
            <a:off x="1905000" y="5105400"/>
            <a:ext cx="1981200" cy="381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Új</a:t>
            </a:r>
            <a:r>
              <a:rPr lang="en-US" dirty="0" smtClean="0"/>
              <a:t> </a:t>
            </a:r>
            <a:r>
              <a:rPr lang="en-US" dirty="0" err="1" smtClean="0"/>
              <a:t>shader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Keszítsünk</a:t>
            </a:r>
            <a:r>
              <a:rPr lang="en-US" dirty="0" smtClean="0"/>
              <a:t> </a:t>
            </a:r>
            <a:r>
              <a:rPr lang="en-US" dirty="0" err="1" smtClean="0"/>
              <a:t>új</a:t>
            </a:r>
            <a:r>
              <a:rPr lang="en-US" dirty="0" smtClean="0"/>
              <a:t> </a:t>
            </a:r>
            <a:r>
              <a:rPr lang="en-US" dirty="0" err="1" smtClean="0"/>
              <a:t>shadert</a:t>
            </a:r>
            <a:r>
              <a:rPr lang="en-US" dirty="0" smtClean="0"/>
              <a:t>: TestShader2</a:t>
            </a:r>
          </a:p>
          <a:p>
            <a:r>
              <a:rPr lang="en-US" dirty="0" err="1" smtClean="0"/>
              <a:t>Legyen</a:t>
            </a:r>
            <a:r>
              <a:rPr lang="en-US" dirty="0" smtClean="0"/>
              <a:t> </a:t>
            </a:r>
            <a:r>
              <a:rPr lang="en-US" dirty="0" err="1" smtClean="0"/>
              <a:t>ugyanaz</a:t>
            </a:r>
            <a:r>
              <a:rPr lang="en-US" dirty="0" smtClean="0"/>
              <a:t> a </a:t>
            </a:r>
            <a:r>
              <a:rPr lang="en-US" dirty="0" err="1" smtClean="0"/>
              <a:t>tartalma</a:t>
            </a:r>
            <a:r>
              <a:rPr lang="en-US" dirty="0" smtClean="0"/>
              <a:t>, mint </a:t>
            </a:r>
            <a:r>
              <a:rPr lang="en-US" dirty="0" err="1" smtClean="0"/>
              <a:t>az</a:t>
            </a:r>
            <a:r>
              <a:rPr lang="en-US" dirty="0" smtClean="0"/>
              <a:t> </a:t>
            </a:r>
            <a:r>
              <a:rPr lang="en-US" dirty="0" err="1" smtClean="0"/>
              <a:t>első</a:t>
            </a:r>
            <a:r>
              <a:rPr lang="en-US" dirty="0" smtClean="0"/>
              <a:t> </a:t>
            </a:r>
            <a:r>
              <a:rPr lang="en-US" dirty="0" err="1" smtClean="0"/>
              <a:t>shaderünknek</a:t>
            </a:r>
            <a:endParaRPr lang="en-US" dirty="0" smtClean="0"/>
          </a:p>
          <a:p>
            <a:r>
              <a:rPr lang="en-US" dirty="0" err="1" smtClean="0"/>
              <a:t>Készítsünk</a:t>
            </a:r>
            <a:r>
              <a:rPr lang="en-US" dirty="0" smtClean="0"/>
              <a:t> </a:t>
            </a:r>
            <a:r>
              <a:rPr lang="en-US" dirty="0" err="1" smtClean="0"/>
              <a:t>materialt</a:t>
            </a:r>
            <a:r>
              <a:rPr lang="en-US" dirty="0" smtClean="0"/>
              <a:t>, </a:t>
            </a:r>
            <a:r>
              <a:rPr lang="en-US" dirty="0" err="1" smtClean="0"/>
              <a:t>ami</a:t>
            </a:r>
            <a:r>
              <a:rPr lang="en-US" dirty="0" smtClean="0"/>
              <a:t> </a:t>
            </a:r>
            <a:r>
              <a:rPr lang="en-US" dirty="0" err="1" smtClean="0"/>
              <a:t>használja</a:t>
            </a:r>
            <a:endParaRPr lang="en-US" dirty="0" smtClean="0"/>
          </a:p>
          <a:p>
            <a:r>
              <a:rPr lang="en-US" dirty="0" err="1" smtClean="0"/>
              <a:t>Rakjuk</a:t>
            </a:r>
            <a:r>
              <a:rPr lang="en-US" dirty="0" smtClean="0"/>
              <a:t> </a:t>
            </a:r>
            <a:r>
              <a:rPr lang="en-US" dirty="0" err="1" smtClean="0"/>
              <a:t>rá</a:t>
            </a:r>
            <a:r>
              <a:rPr lang="en-US" dirty="0" smtClean="0"/>
              <a:t> </a:t>
            </a:r>
            <a:r>
              <a:rPr lang="en-US" dirty="0" err="1" smtClean="0"/>
              <a:t>ezt</a:t>
            </a:r>
            <a:r>
              <a:rPr lang="en-US" dirty="0" smtClean="0"/>
              <a:t> a </a:t>
            </a:r>
            <a:r>
              <a:rPr lang="en-US" dirty="0" err="1" smtClean="0"/>
              <a:t>materialt</a:t>
            </a:r>
            <a:r>
              <a:rPr lang="en-US" dirty="0" smtClean="0"/>
              <a:t> </a:t>
            </a:r>
            <a:r>
              <a:rPr lang="en-US" dirty="0" err="1" smtClean="0"/>
              <a:t>egy</a:t>
            </a:r>
            <a:r>
              <a:rPr lang="en-US" dirty="0" smtClean="0"/>
              <a:t> </a:t>
            </a:r>
            <a:r>
              <a:rPr lang="en-US" dirty="0" err="1" smtClean="0"/>
              <a:t>objektumra</a:t>
            </a:r>
            <a:r>
              <a:rPr lang="en-US" dirty="0" smtClean="0"/>
              <a:t>, </a:t>
            </a:r>
            <a:r>
              <a:rPr lang="en-US" dirty="0" err="1" smtClean="0"/>
              <a:t>egy</a:t>
            </a:r>
            <a:r>
              <a:rPr lang="en-US" dirty="0" smtClean="0"/>
              <a:t> </a:t>
            </a:r>
            <a:r>
              <a:rPr lang="en-US" dirty="0" err="1" smtClean="0"/>
              <a:t>teáskannára</a:t>
            </a:r>
            <a:endParaRPr lang="en-US" dirty="0" smtClean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Culling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dirty="0" err="1"/>
              <a:t>Shader</a:t>
            </a:r>
            <a:r>
              <a:rPr lang="en-US" dirty="0"/>
              <a:t> "Custom/TestShader2" {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Properties {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 _Color ("Color", Color) = (1,1,1,1)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 _Emissive ("Emissive", Color) = (0,0,0,1)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 _</a:t>
            </a:r>
            <a:r>
              <a:rPr lang="en-US" dirty="0" err="1"/>
              <a:t>Specular</a:t>
            </a:r>
            <a:r>
              <a:rPr lang="en-US" dirty="0"/>
              <a:t> ("</a:t>
            </a:r>
            <a:r>
              <a:rPr lang="en-US" dirty="0" err="1"/>
              <a:t>Specular</a:t>
            </a:r>
            <a:r>
              <a:rPr lang="en-US" dirty="0"/>
              <a:t>", Color) = (1,1,1,1)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 _Shininess ("Shininess", Range (0.0, 1.0)) = 0.1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}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</a:t>
            </a:r>
            <a:r>
              <a:rPr lang="en-US" dirty="0" err="1"/>
              <a:t>SubShader</a:t>
            </a:r>
            <a:r>
              <a:rPr lang="en-US" dirty="0"/>
              <a:t> {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 Pass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 {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     </a:t>
            </a:r>
            <a:r>
              <a:rPr lang="en-US" dirty="0">
                <a:solidFill>
                  <a:srgbClr val="FF0000"/>
                </a:solidFill>
              </a:rPr>
              <a:t>Cull Front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     Lighting 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     </a:t>
            </a:r>
            <a:r>
              <a:rPr lang="en-US" dirty="0" err="1"/>
              <a:t>SeparateSpecular</a:t>
            </a:r>
            <a:r>
              <a:rPr lang="en-US" dirty="0"/>
              <a:t> 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     Material</a:t>
            </a: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/>
              <a:t>…</a:t>
            </a:r>
            <a:endParaRPr lang="hu-HU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81600" y="3962400"/>
            <a:ext cx="3619500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zövegdoboz 4"/>
          <p:cNvSpPr txBox="1"/>
          <p:nvPr/>
        </p:nvSpPr>
        <p:spPr>
          <a:xfrm>
            <a:off x="228600" y="6412468"/>
            <a:ext cx="2798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Lehet</a:t>
            </a:r>
            <a:r>
              <a:rPr lang="en-US" dirty="0" smtClean="0"/>
              <a:t> </a:t>
            </a:r>
            <a:r>
              <a:rPr lang="en-US" dirty="0" err="1" smtClean="0"/>
              <a:t>még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Back</a:t>
            </a:r>
            <a:r>
              <a:rPr lang="en-US" dirty="0" smtClean="0"/>
              <a:t> </a:t>
            </a:r>
            <a:r>
              <a:rPr lang="en-US" dirty="0" err="1" smtClean="0"/>
              <a:t>és</a:t>
            </a:r>
            <a:r>
              <a:rPr lang="en-US" dirty="0" smtClean="0"/>
              <a:t> Off</a:t>
            </a:r>
            <a:endParaRPr lang="hu-HU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Z-test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dirty="0" err="1" smtClean="0"/>
              <a:t>Shader</a:t>
            </a:r>
            <a:r>
              <a:rPr lang="en-US" dirty="0" smtClean="0"/>
              <a:t> "Custom/TestShader2" {</a:t>
            </a:r>
            <a:br>
              <a:rPr lang="en-US" dirty="0" smtClean="0"/>
            </a:br>
            <a:r>
              <a:rPr lang="en-US" dirty="0" smtClean="0"/>
              <a:t>Properties {</a:t>
            </a:r>
            <a:br>
              <a:rPr lang="en-US" dirty="0" smtClean="0"/>
            </a:br>
            <a:r>
              <a:rPr lang="en-US" dirty="0" smtClean="0"/>
              <a:t>        _Color ("Color", Color) = (1,1,1,1)</a:t>
            </a:r>
            <a:br>
              <a:rPr lang="en-US" dirty="0" smtClean="0"/>
            </a:br>
            <a:r>
              <a:rPr lang="en-US" dirty="0" smtClean="0"/>
              <a:t>        _Emissive ("Emissive", Color) = (0,0,0,1)</a:t>
            </a:r>
            <a:br>
              <a:rPr lang="en-US" dirty="0" smtClean="0"/>
            </a:br>
            <a:r>
              <a:rPr lang="en-US" dirty="0" smtClean="0"/>
              <a:t>        _</a:t>
            </a:r>
            <a:r>
              <a:rPr lang="en-US" dirty="0" err="1" smtClean="0"/>
              <a:t>Specular</a:t>
            </a:r>
            <a:r>
              <a:rPr lang="en-US" dirty="0" smtClean="0"/>
              <a:t> ("</a:t>
            </a:r>
            <a:r>
              <a:rPr lang="en-US" dirty="0" err="1" smtClean="0"/>
              <a:t>Specular</a:t>
            </a:r>
            <a:r>
              <a:rPr lang="en-US" dirty="0" smtClean="0"/>
              <a:t>", Color) = (1,1,1,1)</a:t>
            </a:r>
            <a:br>
              <a:rPr lang="en-US" dirty="0" smtClean="0"/>
            </a:br>
            <a:r>
              <a:rPr lang="en-US" dirty="0" smtClean="0"/>
              <a:t>        _Shininess ("Shininess", Range (0.0, 1.0)) = 0.1</a:t>
            </a:r>
            <a:br>
              <a:rPr lang="en-US" dirty="0" smtClean="0"/>
            </a:br>
            <a:r>
              <a:rPr lang="en-US" dirty="0" smtClean="0"/>
              <a:t>    }</a:t>
            </a:r>
            <a:br>
              <a:rPr lang="en-US" dirty="0" smtClean="0"/>
            </a:br>
            <a:r>
              <a:rPr lang="en-US" dirty="0" smtClean="0"/>
              <a:t>    </a:t>
            </a:r>
            <a:r>
              <a:rPr lang="en-US" dirty="0" err="1" smtClean="0"/>
              <a:t>SubShader</a:t>
            </a:r>
            <a:r>
              <a:rPr lang="en-US" dirty="0" smtClean="0"/>
              <a:t> {</a:t>
            </a:r>
            <a:br>
              <a:rPr lang="en-US" dirty="0" smtClean="0"/>
            </a:br>
            <a:r>
              <a:rPr lang="en-US" dirty="0" smtClean="0"/>
              <a:t>        Pass</a:t>
            </a:r>
            <a:br>
              <a:rPr lang="en-US" dirty="0" smtClean="0"/>
            </a:br>
            <a:r>
              <a:rPr lang="en-US" dirty="0" smtClean="0"/>
              <a:t>        {</a:t>
            </a:r>
            <a:br>
              <a:rPr lang="en-US" dirty="0" smtClean="0"/>
            </a:br>
            <a:r>
              <a:rPr lang="en-US" dirty="0" smtClean="0"/>
              <a:t>            </a:t>
            </a:r>
            <a:r>
              <a:rPr lang="en-US" dirty="0" err="1" smtClean="0">
                <a:solidFill>
                  <a:srgbClr val="FF0000"/>
                </a:solidFill>
              </a:rPr>
              <a:t>ZTest</a:t>
            </a:r>
            <a:r>
              <a:rPr lang="en-US" dirty="0" smtClean="0">
                <a:solidFill>
                  <a:srgbClr val="FF0000"/>
                </a:solidFill>
              </a:rPr>
              <a:t> Always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           Lighting On</a:t>
            </a:r>
            <a:br>
              <a:rPr lang="en-US" dirty="0" smtClean="0"/>
            </a:br>
            <a:r>
              <a:rPr lang="en-US" dirty="0" smtClean="0"/>
              <a:t>            </a:t>
            </a:r>
            <a:r>
              <a:rPr lang="en-US" dirty="0" err="1" smtClean="0"/>
              <a:t>SeparateSpecular</a:t>
            </a:r>
            <a:r>
              <a:rPr lang="en-US" dirty="0" smtClean="0"/>
              <a:t> On</a:t>
            </a:r>
            <a:br>
              <a:rPr lang="en-US" dirty="0" smtClean="0"/>
            </a:br>
            <a:r>
              <a:rPr lang="en-US" dirty="0" smtClean="0"/>
              <a:t>            Material </a:t>
            </a:r>
          </a:p>
          <a:p>
            <a:pPr>
              <a:buNone/>
            </a:pPr>
            <a:r>
              <a:rPr lang="en-US" dirty="0" smtClean="0"/>
              <a:t>…</a:t>
            </a:r>
            <a:endParaRPr lang="hu-HU" dirty="0" smtClean="0"/>
          </a:p>
          <a:p>
            <a:pPr>
              <a:buNone/>
            </a:pPr>
            <a:endParaRPr lang="hu-HU" dirty="0"/>
          </a:p>
        </p:txBody>
      </p:sp>
      <p:sp>
        <p:nvSpPr>
          <p:cNvPr id="4" name="Téglalap 3"/>
          <p:cNvSpPr/>
          <p:nvPr/>
        </p:nvSpPr>
        <p:spPr>
          <a:xfrm>
            <a:off x="228600" y="6260068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Less </a:t>
            </a:r>
            <a:r>
              <a:rPr lang="en-US" dirty="0"/>
              <a:t>| Greater | </a:t>
            </a:r>
            <a:r>
              <a:rPr lang="en-US" dirty="0" err="1">
                <a:solidFill>
                  <a:srgbClr val="FF0000"/>
                </a:solidFill>
              </a:rPr>
              <a:t>LEqual</a:t>
            </a:r>
            <a:r>
              <a:rPr lang="en-US" dirty="0"/>
              <a:t> | </a:t>
            </a:r>
            <a:r>
              <a:rPr lang="en-US" dirty="0" err="1"/>
              <a:t>GEqual</a:t>
            </a:r>
            <a:r>
              <a:rPr lang="en-US" dirty="0"/>
              <a:t> | Equal | </a:t>
            </a:r>
            <a:r>
              <a:rPr lang="en-US" dirty="0" err="1"/>
              <a:t>NotEqual</a:t>
            </a:r>
            <a:r>
              <a:rPr lang="en-US" dirty="0"/>
              <a:t> | Always</a:t>
            </a:r>
            <a:endParaRPr lang="hu-HU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05400" y="3429000"/>
            <a:ext cx="3676650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Z-Write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52400" y="960437"/>
            <a:ext cx="8229600" cy="4525963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dirty="0" err="1"/>
              <a:t>Shader</a:t>
            </a:r>
            <a:r>
              <a:rPr lang="en-US" dirty="0"/>
              <a:t> "Custom/TestShader2" {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Properties {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 _Color ("Color", Color) = (1,1,1,1)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 _Emissive ("Emissive", Color) = (0,0,0,1)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 _</a:t>
            </a:r>
            <a:r>
              <a:rPr lang="en-US" dirty="0" err="1"/>
              <a:t>Specular</a:t>
            </a:r>
            <a:r>
              <a:rPr lang="en-US" dirty="0"/>
              <a:t> ("</a:t>
            </a:r>
            <a:r>
              <a:rPr lang="en-US" dirty="0" err="1"/>
              <a:t>Specular</a:t>
            </a:r>
            <a:r>
              <a:rPr lang="en-US" dirty="0"/>
              <a:t>", Color) = (1,1,1,1)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 _Shininess ("Shininess", Range (0.0, 1.0)) = 0.1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}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</a:t>
            </a:r>
            <a:r>
              <a:rPr lang="en-US" dirty="0" err="1"/>
              <a:t>SubShader</a:t>
            </a:r>
            <a:r>
              <a:rPr lang="en-US" dirty="0"/>
              <a:t> {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 </a:t>
            </a:r>
            <a:r>
              <a:rPr lang="en-US" dirty="0">
                <a:solidFill>
                  <a:srgbClr val="FF0000"/>
                </a:solidFill>
              </a:rPr>
              <a:t>Tags { "Queue" = "Geometry-1" }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 Pass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 {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     </a:t>
            </a:r>
            <a:r>
              <a:rPr lang="en-US" dirty="0" err="1">
                <a:solidFill>
                  <a:srgbClr val="FF0000"/>
                </a:solidFill>
              </a:rPr>
              <a:t>ZWrite</a:t>
            </a:r>
            <a:r>
              <a:rPr lang="en-US" dirty="0">
                <a:solidFill>
                  <a:srgbClr val="FF0000"/>
                </a:solidFill>
              </a:rPr>
              <a:t> Off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     Lighting On</a:t>
            </a:r>
            <a:endParaRPr lang="hu-HU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05425" y="4038600"/>
            <a:ext cx="368617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Z-</a:t>
            </a:r>
            <a:r>
              <a:rPr lang="hu-HU" dirty="0" err="1" smtClean="0"/>
              <a:t>fighting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0"/>
            <a:ext cx="5181600" cy="4525963"/>
          </a:xfrm>
        </p:spPr>
        <p:txBody>
          <a:bodyPr>
            <a:normAutofit/>
          </a:bodyPr>
          <a:lstStyle/>
          <a:p>
            <a:pPr algn="just"/>
            <a:r>
              <a:rPr lang="hu-HU" sz="2400" dirty="0" smtClean="0"/>
              <a:t>A z-</a:t>
            </a:r>
            <a:r>
              <a:rPr lang="hu-HU" sz="2400" dirty="0" err="1" smtClean="0"/>
              <a:t>buffer</a:t>
            </a:r>
            <a:r>
              <a:rPr lang="hu-HU" sz="2400" dirty="0" smtClean="0"/>
              <a:t> (mélység) pontatlansága miatt azonos, vagy közeli háromszögek esetén a takarás </a:t>
            </a:r>
            <a:r>
              <a:rPr lang="hu-HU" sz="2400" dirty="0" err="1" smtClean="0"/>
              <a:t>fragmensről</a:t>
            </a:r>
            <a:r>
              <a:rPr lang="hu-HU" sz="2400" dirty="0" smtClean="0"/>
              <a:t> </a:t>
            </a:r>
            <a:r>
              <a:rPr lang="hu-HU" sz="2400" dirty="0" err="1" smtClean="0"/>
              <a:t>fragmensre</a:t>
            </a:r>
            <a:r>
              <a:rPr lang="hu-HU" sz="2400" dirty="0" smtClean="0"/>
              <a:t> változik</a:t>
            </a:r>
          </a:p>
          <a:p>
            <a:pPr algn="just"/>
            <a:r>
              <a:rPr lang="hu-HU" sz="2400" dirty="0" smtClean="0"/>
              <a:t>A mélység pontossága a kamerától távolodva romlik, így távoli objektumokra még </a:t>
            </a:r>
            <a:r>
              <a:rPr lang="hu-HU" sz="2400" dirty="0" err="1" smtClean="0"/>
              <a:t>problémásabb</a:t>
            </a:r>
            <a:endParaRPr lang="hu-HU" sz="2400" dirty="0" smtClean="0"/>
          </a:p>
          <a:p>
            <a:pPr algn="just"/>
            <a:endParaRPr lang="en-US" sz="2400" dirty="0"/>
          </a:p>
        </p:txBody>
      </p:sp>
      <p:pic>
        <p:nvPicPr>
          <p:cNvPr id="3074" name="Picture 2" descr="https://upload.wikimedia.org/wikipedia/commons/5/58/Z-fightin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752600"/>
            <a:ext cx="3173413" cy="224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raphing Depth Map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432183"/>
            <a:ext cx="455959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4180" y="4151196"/>
            <a:ext cx="3360690" cy="264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55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Z-</a:t>
            </a:r>
            <a:r>
              <a:rPr lang="hu-HU" dirty="0" err="1" smtClean="0"/>
              <a:t>fighting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657600"/>
          </a:xfrm>
        </p:spPr>
        <p:txBody>
          <a:bodyPr>
            <a:normAutofit lnSpcReduction="10000"/>
          </a:bodyPr>
          <a:lstStyle/>
          <a:p>
            <a:pPr algn="just"/>
            <a:r>
              <a:rPr lang="hu-HU" sz="2800" dirty="0" smtClean="0"/>
              <a:t>Mentsük el az aktuális jelenetet, hozzunk létre egy </a:t>
            </a:r>
            <a:r>
              <a:rPr lang="hu-HU" sz="2800" dirty="0" err="1" smtClean="0"/>
              <a:t>üreset</a:t>
            </a:r>
            <a:endParaRPr lang="hu-HU" sz="2800" dirty="0" smtClean="0"/>
          </a:p>
          <a:p>
            <a:pPr lvl="1" algn="just"/>
            <a:r>
              <a:rPr lang="hu-HU" sz="2400" dirty="0" smtClean="0"/>
              <a:t>A próba után visszatérhetünk az előző jelenethez</a:t>
            </a:r>
          </a:p>
          <a:p>
            <a:pPr algn="just"/>
            <a:r>
              <a:rPr lang="hu-HU" sz="2800" dirty="0" smtClean="0"/>
              <a:t>Adjunk a jelenethez két síkot, rendeljünk hozzájuk különböző színű materialt</a:t>
            </a:r>
          </a:p>
          <a:p>
            <a:pPr algn="just"/>
            <a:r>
              <a:rPr lang="hu-HU" sz="2800" dirty="0" smtClean="0"/>
              <a:t>Helyezzük el a két síkot az alábbiak szerint, nézzenek a kamera felé és z-ben legyen kis különbség a pozíciójuk között:</a:t>
            </a:r>
            <a:endParaRPr lang="en-US" sz="2800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59" y="5010150"/>
            <a:ext cx="3743325" cy="165735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279" y="5010150"/>
            <a:ext cx="3781425" cy="1676400"/>
          </a:xfrm>
          <a:prstGeom prst="rect">
            <a:avLst/>
          </a:prstGeom>
        </p:spPr>
      </p:pic>
      <p:sp>
        <p:nvSpPr>
          <p:cNvPr id="6" name="Téglalap 5"/>
          <p:cNvSpPr/>
          <p:nvPr/>
        </p:nvSpPr>
        <p:spPr>
          <a:xfrm flipV="1">
            <a:off x="3733800" y="5943600"/>
            <a:ext cx="862584" cy="2286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 6"/>
          <p:cNvSpPr/>
          <p:nvPr/>
        </p:nvSpPr>
        <p:spPr>
          <a:xfrm flipV="1">
            <a:off x="7821168" y="5961571"/>
            <a:ext cx="862584" cy="2286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38318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26"/>
          <p:cNvSpPr>
            <a:spLocks noChangeShapeType="1"/>
          </p:cNvSpPr>
          <p:nvPr/>
        </p:nvSpPr>
        <p:spPr bwMode="auto">
          <a:xfrm flipV="1">
            <a:off x="3815719" y="1509106"/>
            <a:ext cx="0" cy="357798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6" name="Line 27"/>
          <p:cNvSpPr>
            <a:spLocks noChangeShapeType="1"/>
          </p:cNvSpPr>
          <p:nvPr/>
        </p:nvSpPr>
        <p:spPr bwMode="auto">
          <a:xfrm>
            <a:off x="2320316" y="3351874"/>
            <a:ext cx="3205109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8" name="Rectangle 29"/>
          <p:cNvSpPr>
            <a:spLocks noChangeArrowheads="1"/>
          </p:cNvSpPr>
          <p:nvPr/>
        </p:nvSpPr>
        <p:spPr bwMode="auto">
          <a:xfrm>
            <a:off x="2475744" y="1999076"/>
            <a:ext cx="2712922" cy="263867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46" name="Text Box 81"/>
          <p:cNvSpPr txBox="1">
            <a:spLocks noChangeArrowheads="1"/>
          </p:cNvSpPr>
          <p:nvPr/>
        </p:nvSpPr>
        <p:spPr bwMode="auto">
          <a:xfrm>
            <a:off x="1143000" y="4648200"/>
            <a:ext cx="1931073" cy="68834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400" dirty="0"/>
              <a:t>(-1,-1,-1)</a:t>
            </a:r>
            <a:endParaRPr lang="hu-HU" sz="2400" dirty="0"/>
          </a:p>
        </p:txBody>
      </p:sp>
      <p:sp>
        <p:nvSpPr>
          <p:cNvPr id="47" name="Text Box 82"/>
          <p:cNvSpPr txBox="1">
            <a:spLocks noChangeArrowheads="1"/>
          </p:cNvSpPr>
          <p:nvPr/>
        </p:nvSpPr>
        <p:spPr bwMode="auto">
          <a:xfrm>
            <a:off x="5181600" y="1447800"/>
            <a:ext cx="1704996" cy="68834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400" dirty="0"/>
              <a:t>(1, 1, 1)</a:t>
            </a:r>
            <a:endParaRPr lang="hu-HU" sz="2400" dirty="0"/>
          </a:p>
        </p:txBody>
      </p:sp>
      <p:sp>
        <p:nvSpPr>
          <p:cNvPr id="49" name="Freeform 46"/>
          <p:cNvSpPr>
            <a:spLocks/>
          </p:cNvSpPr>
          <p:nvPr/>
        </p:nvSpPr>
        <p:spPr bwMode="auto">
          <a:xfrm>
            <a:off x="4065346" y="2171164"/>
            <a:ext cx="1356461" cy="2461805"/>
          </a:xfrm>
          <a:custGeom>
            <a:avLst/>
            <a:gdLst>
              <a:gd name="T0" fmla="*/ 2147483647 w 753"/>
              <a:gd name="T1" fmla="*/ 2147483647 h 981"/>
              <a:gd name="T2" fmla="*/ 0 w 753"/>
              <a:gd name="T3" fmla="*/ 0 h 981"/>
              <a:gd name="T4" fmla="*/ 2147483647 w 753"/>
              <a:gd name="T5" fmla="*/ 2147483647 h 981"/>
              <a:gd name="T6" fmla="*/ 2147483647 w 753"/>
              <a:gd name="T7" fmla="*/ 2147483647 h 981"/>
              <a:gd name="T8" fmla="*/ 0 60000 65536"/>
              <a:gd name="T9" fmla="*/ 0 60000 65536"/>
              <a:gd name="T10" fmla="*/ 0 60000 65536"/>
              <a:gd name="T11" fmla="*/ 0 60000 65536"/>
              <a:gd name="T12" fmla="*/ 0 w 753"/>
              <a:gd name="T13" fmla="*/ 0 h 981"/>
              <a:gd name="T14" fmla="*/ 753 w 753"/>
              <a:gd name="T15" fmla="*/ 981 h 9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53" h="981">
                <a:moveTo>
                  <a:pt x="101" y="981"/>
                </a:moveTo>
                <a:lnTo>
                  <a:pt x="0" y="0"/>
                </a:lnTo>
                <a:lnTo>
                  <a:pt x="753" y="593"/>
                </a:lnTo>
                <a:lnTo>
                  <a:pt x="101" y="981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50" name="Freeform 47"/>
          <p:cNvSpPr>
            <a:spLocks/>
          </p:cNvSpPr>
          <p:nvPr/>
        </p:nvSpPr>
        <p:spPr bwMode="auto">
          <a:xfrm>
            <a:off x="3048000" y="2286000"/>
            <a:ext cx="2599836" cy="2638560"/>
          </a:xfrm>
          <a:custGeom>
            <a:avLst/>
            <a:gdLst>
              <a:gd name="T0" fmla="*/ 0 w 1109"/>
              <a:gd name="T1" fmla="*/ 2147483647 h 1132"/>
              <a:gd name="T2" fmla="*/ 2147483647 w 1109"/>
              <a:gd name="T3" fmla="*/ 0 h 1132"/>
              <a:gd name="T4" fmla="*/ 2147483647 w 1109"/>
              <a:gd name="T5" fmla="*/ 2147483647 h 1132"/>
              <a:gd name="T6" fmla="*/ 0 w 1109"/>
              <a:gd name="T7" fmla="*/ 2147483647 h 1132"/>
              <a:gd name="T8" fmla="*/ 0 60000 65536"/>
              <a:gd name="T9" fmla="*/ 0 60000 65536"/>
              <a:gd name="T10" fmla="*/ 0 60000 65536"/>
              <a:gd name="T11" fmla="*/ 0 60000 65536"/>
              <a:gd name="T12" fmla="*/ 0 w 1109"/>
              <a:gd name="T13" fmla="*/ 0 h 1132"/>
              <a:gd name="T14" fmla="*/ 1109 w 1109"/>
              <a:gd name="T15" fmla="*/ 1132 h 1132"/>
              <a:gd name="connsiteX0" fmla="*/ 0 w 8276"/>
              <a:gd name="connsiteY0" fmla="*/ 10909 h 10909"/>
              <a:gd name="connsiteX1" fmla="*/ 712 w 8276"/>
              <a:gd name="connsiteY1" fmla="*/ 909 h 10909"/>
              <a:gd name="connsiteX2" fmla="*/ 8276 w 8276"/>
              <a:gd name="connsiteY2" fmla="*/ 0 h 10909"/>
              <a:gd name="connsiteX3" fmla="*/ 0 w 8276"/>
              <a:gd name="connsiteY3" fmla="*/ 10909 h 10909"/>
              <a:gd name="connsiteX0" fmla="*/ 0 w 10000"/>
              <a:gd name="connsiteY0" fmla="*/ 10000 h 10000"/>
              <a:gd name="connsiteX1" fmla="*/ 833 w 10000"/>
              <a:gd name="connsiteY1" fmla="*/ 417 h 10000"/>
              <a:gd name="connsiteX2" fmla="*/ 10000 w 10000"/>
              <a:gd name="connsiteY2" fmla="*/ 0 h 10000"/>
              <a:gd name="connsiteX3" fmla="*/ 0 w 10000"/>
              <a:gd name="connsiteY3" fmla="*/ 10000 h 10000"/>
              <a:gd name="connsiteX0" fmla="*/ 0 w 9583"/>
              <a:gd name="connsiteY0" fmla="*/ 9583 h 9583"/>
              <a:gd name="connsiteX1" fmla="*/ 833 w 9583"/>
              <a:gd name="connsiteY1" fmla="*/ 0 h 9583"/>
              <a:gd name="connsiteX2" fmla="*/ 9583 w 9583"/>
              <a:gd name="connsiteY2" fmla="*/ 0 h 9583"/>
              <a:gd name="connsiteX3" fmla="*/ 0 w 9583"/>
              <a:gd name="connsiteY3" fmla="*/ 9583 h 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3" h="9583">
                <a:moveTo>
                  <a:pt x="0" y="9583"/>
                </a:moveTo>
                <a:cubicBezTo>
                  <a:pt x="286" y="6528"/>
                  <a:pt x="547" y="3056"/>
                  <a:pt x="833" y="0"/>
                </a:cubicBezTo>
                <a:lnTo>
                  <a:pt x="9583" y="0"/>
                </a:lnTo>
                <a:lnTo>
                  <a:pt x="0" y="9583"/>
                </a:lnTo>
                <a:close/>
              </a:path>
            </a:pathLst>
          </a:custGeom>
          <a:noFill/>
          <a:ln w="28575" cap="flat" cmpd="sng">
            <a:solidFill>
              <a:srgbClr val="35C955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59" name="Text Box 154"/>
          <p:cNvSpPr txBox="1">
            <a:spLocks noChangeArrowheads="1"/>
          </p:cNvSpPr>
          <p:nvPr/>
        </p:nvSpPr>
        <p:spPr bwMode="auto">
          <a:xfrm>
            <a:off x="6580955" y="3773311"/>
            <a:ext cx="1721946" cy="120032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i="1" dirty="0" smtClean="0"/>
              <a:t>-w</a:t>
            </a:r>
            <a:r>
              <a:rPr lang="hu-HU" sz="2400" i="1" dirty="0" smtClean="0"/>
              <a:t> </a:t>
            </a:r>
            <a:r>
              <a:rPr lang="hu-HU" sz="2400" i="1" dirty="0"/>
              <a:t>&lt; </a:t>
            </a:r>
            <a:r>
              <a:rPr lang="en-US" sz="2400" i="1" dirty="0" smtClean="0"/>
              <a:t>X</a:t>
            </a:r>
            <a:r>
              <a:rPr lang="hu-HU" sz="2400" i="1" dirty="0" smtClean="0"/>
              <a:t> </a:t>
            </a:r>
            <a:r>
              <a:rPr lang="hu-HU" sz="2400" i="1" dirty="0"/>
              <a:t>&lt; </a:t>
            </a:r>
            <a:r>
              <a:rPr lang="en-US" sz="2400" i="1" dirty="0" smtClean="0"/>
              <a:t>w</a:t>
            </a:r>
            <a:r>
              <a:rPr lang="hu-HU" sz="2400" i="1" dirty="0" smtClean="0"/>
              <a:t> </a:t>
            </a:r>
            <a:endParaRPr lang="hu-HU" sz="2400" i="1" dirty="0"/>
          </a:p>
          <a:p>
            <a:r>
              <a:rPr lang="en-US" sz="2400" i="1" dirty="0" smtClean="0"/>
              <a:t>-w</a:t>
            </a:r>
            <a:r>
              <a:rPr lang="hu-HU" sz="2400" i="1" dirty="0" smtClean="0"/>
              <a:t> </a:t>
            </a:r>
            <a:r>
              <a:rPr lang="hu-HU" sz="2400" i="1" dirty="0"/>
              <a:t>&lt; </a:t>
            </a:r>
            <a:r>
              <a:rPr lang="en-US" sz="2400" i="1" dirty="0" smtClean="0"/>
              <a:t>Y</a:t>
            </a:r>
            <a:r>
              <a:rPr lang="hu-HU" sz="2400" i="1" dirty="0" smtClean="0"/>
              <a:t> </a:t>
            </a:r>
            <a:r>
              <a:rPr lang="hu-HU" sz="2400" i="1" dirty="0"/>
              <a:t>&lt; </a:t>
            </a:r>
            <a:r>
              <a:rPr lang="en-US" sz="2400" i="1" dirty="0" smtClean="0"/>
              <a:t>w</a:t>
            </a:r>
            <a:r>
              <a:rPr lang="hu-HU" sz="2400" i="1" dirty="0" smtClean="0"/>
              <a:t> </a:t>
            </a:r>
            <a:endParaRPr lang="hu-HU" sz="2400" i="1" dirty="0"/>
          </a:p>
          <a:p>
            <a:r>
              <a:rPr lang="en-US" sz="2400" i="1" dirty="0" smtClean="0"/>
              <a:t>-w</a:t>
            </a:r>
            <a:r>
              <a:rPr lang="hu-HU" sz="2400" i="1" dirty="0" smtClean="0"/>
              <a:t> </a:t>
            </a:r>
            <a:r>
              <a:rPr lang="hu-HU" sz="2400" i="1" dirty="0"/>
              <a:t>&lt; </a:t>
            </a:r>
            <a:r>
              <a:rPr lang="en-US" sz="2400" i="1" dirty="0" smtClean="0"/>
              <a:t>Z </a:t>
            </a:r>
            <a:r>
              <a:rPr lang="en-US" sz="2400" i="1" dirty="0"/>
              <a:t>&lt; </a:t>
            </a:r>
            <a:r>
              <a:rPr lang="en-US" sz="2400" i="1" dirty="0" smtClean="0"/>
              <a:t>w</a:t>
            </a:r>
            <a:r>
              <a:rPr lang="hu-HU" sz="2400" i="1" dirty="0" smtClean="0"/>
              <a:t> </a:t>
            </a:r>
            <a:endParaRPr lang="hu-HU" sz="2400" i="1" dirty="0"/>
          </a:p>
        </p:txBody>
      </p:sp>
      <p:sp>
        <p:nvSpPr>
          <p:cNvPr id="61" name="Text Box 154"/>
          <p:cNvSpPr txBox="1">
            <a:spLocks noChangeArrowheads="1"/>
          </p:cNvSpPr>
          <p:nvPr/>
        </p:nvSpPr>
        <p:spPr bwMode="auto">
          <a:xfrm>
            <a:off x="6580955" y="1944511"/>
            <a:ext cx="1676400" cy="156966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 smtClean="0"/>
              <a:t>-</a:t>
            </a:r>
            <a:r>
              <a:rPr lang="hu-HU" sz="2400" dirty="0" smtClean="0"/>
              <a:t>1 </a:t>
            </a:r>
            <a:r>
              <a:rPr lang="hu-HU" sz="2400" i="1" dirty="0"/>
              <a:t>&lt; </a:t>
            </a:r>
            <a:r>
              <a:rPr lang="hu-HU" sz="2400" i="1" dirty="0" smtClean="0"/>
              <a:t>x </a:t>
            </a:r>
            <a:r>
              <a:rPr lang="hu-HU" sz="2400" i="1" dirty="0"/>
              <a:t>&lt; </a:t>
            </a:r>
            <a:r>
              <a:rPr lang="hu-HU" sz="2400" dirty="0" smtClean="0"/>
              <a:t>1 </a:t>
            </a:r>
            <a:endParaRPr lang="hu-HU" sz="2400" dirty="0"/>
          </a:p>
          <a:p>
            <a:r>
              <a:rPr lang="en-US" sz="2400" dirty="0" smtClean="0"/>
              <a:t>-</a:t>
            </a:r>
            <a:r>
              <a:rPr lang="hu-HU" sz="2400" dirty="0" smtClean="0"/>
              <a:t>1 </a:t>
            </a:r>
            <a:r>
              <a:rPr lang="hu-HU" sz="2400" i="1" dirty="0" smtClean="0"/>
              <a:t>&lt; y </a:t>
            </a:r>
            <a:r>
              <a:rPr lang="hu-HU" sz="2400" i="1" dirty="0"/>
              <a:t>&lt; </a:t>
            </a:r>
            <a:r>
              <a:rPr lang="hu-HU" sz="2400" dirty="0" smtClean="0"/>
              <a:t>1</a:t>
            </a:r>
            <a:r>
              <a:rPr lang="hu-HU" sz="2400" i="1" dirty="0" smtClean="0"/>
              <a:t> </a:t>
            </a:r>
            <a:endParaRPr lang="hu-HU" sz="2400" i="1" dirty="0"/>
          </a:p>
          <a:p>
            <a:r>
              <a:rPr lang="en-US" sz="2400" dirty="0" smtClean="0"/>
              <a:t>-</a:t>
            </a:r>
            <a:r>
              <a:rPr lang="hu-HU" sz="2400" dirty="0" smtClean="0"/>
              <a:t>1 </a:t>
            </a:r>
            <a:r>
              <a:rPr lang="hu-HU" sz="2400" i="1" dirty="0" smtClean="0"/>
              <a:t>&lt; z</a:t>
            </a:r>
            <a:r>
              <a:rPr lang="en-US" sz="2400" i="1" dirty="0" smtClean="0"/>
              <a:t> </a:t>
            </a:r>
            <a:r>
              <a:rPr lang="en-US" sz="2400" i="1" dirty="0"/>
              <a:t>&lt; </a:t>
            </a:r>
            <a:r>
              <a:rPr lang="hu-HU" sz="2400" dirty="0" smtClean="0"/>
              <a:t>1</a:t>
            </a:r>
          </a:p>
          <a:p>
            <a:pPr algn="ctr"/>
            <a:r>
              <a:rPr lang="en-US" sz="2400" i="1" dirty="0" smtClean="0"/>
              <a:t>w</a:t>
            </a:r>
            <a:r>
              <a:rPr lang="hu-HU" sz="2400" i="1" dirty="0" smtClean="0"/>
              <a:t> </a:t>
            </a:r>
            <a:r>
              <a:rPr lang="en-US" sz="2400" i="1" dirty="0" smtClean="0"/>
              <a:t>&gt; 0</a:t>
            </a:r>
            <a:r>
              <a:rPr lang="hu-HU" sz="2400" i="1" dirty="0" smtClean="0"/>
              <a:t> </a:t>
            </a:r>
            <a:endParaRPr lang="hu-HU" sz="2400" i="1" dirty="0"/>
          </a:p>
        </p:txBody>
      </p:sp>
      <p:sp>
        <p:nvSpPr>
          <p:cNvPr id="62" name="Téglalap 61"/>
          <p:cNvSpPr/>
          <p:nvPr/>
        </p:nvSpPr>
        <p:spPr>
          <a:xfrm>
            <a:off x="4191000" y="5562600"/>
            <a:ext cx="46875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kern="0" dirty="0" smtClean="0">
                <a:solidFill>
                  <a:srgbClr val="000000"/>
                </a:solidFill>
                <a:latin typeface="Arial"/>
                <a:cs typeface="Arial"/>
                <a:sym typeface="Symbol"/>
              </a:rPr>
              <a:t>[</a:t>
            </a:r>
            <a:r>
              <a:rPr lang="en-US" sz="3200" i="1" kern="0" dirty="0" err="1" smtClean="0">
                <a:solidFill>
                  <a:srgbClr val="000000"/>
                </a:solidFill>
                <a:latin typeface="Arial"/>
                <a:cs typeface="Arial"/>
                <a:sym typeface="Symbol"/>
              </a:rPr>
              <a:t>X,Y,Z,w</a:t>
            </a:r>
            <a:r>
              <a:rPr lang="en-US" sz="3200" kern="0" dirty="0" smtClean="0">
                <a:solidFill>
                  <a:srgbClr val="000000"/>
                </a:solidFill>
                <a:latin typeface="Arial"/>
                <a:cs typeface="Arial"/>
                <a:sym typeface="Symbol"/>
              </a:rPr>
              <a:t>] = [</a:t>
            </a:r>
            <a:r>
              <a:rPr lang="en-US" sz="3200" i="1" kern="0" dirty="0" err="1" smtClean="0">
                <a:solidFill>
                  <a:srgbClr val="000000"/>
                </a:solidFill>
                <a:latin typeface="Arial"/>
                <a:cs typeface="Arial"/>
                <a:sym typeface="Symbol"/>
              </a:rPr>
              <a:t>xw,yw,zw,w</a:t>
            </a:r>
            <a:r>
              <a:rPr lang="en-US" sz="3200" kern="0" dirty="0" smtClean="0">
                <a:solidFill>
                  <a:srgbClr val="000000"/>
                </a:solidFill>
                <a:latin typeface="Arial"/>
                <a:cs typeface="Arial"/>
                <a:sym typeface="Symbol"/>
              </a:rPr>
              <a:t>]</a:t>
            </a:r>
            <a:endParaRPr lang="hu-HU" dirty="0"/>
          </a:p>
        </p:txBody>
      </p:sp>
      <p:sp>
        <p:nvSpPr>
          <p:cNvPr id="13" name="Title 19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mtClean="0"/>
              <a:t>Vágás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6746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Próba</a:t>
            </a:r>
            <a:endParaRPr lang="en-US" dirty="0"/>
          </a:p>
        </p:txBody>
      </p:sp>
      <p:pic>
        <p:nvPicPr>
          <p:cNvPr id="4" name="z-fightin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2887663"/>
            <a:ext cx="8229600" cy="3589337"/>
          </a:xfrm>
        </p:spPr>
      </p:pic>
      <p:sp>
        <p:nvSpPr>
          <p:cNvPr id="5" name="Tartalom helye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2400" dirty="0" smtClean="0"/>
              <a:t>Az egyik sík 1 ezreddel közelebb van a kamerához, ennek ellenére a kép villog</a:t>
            </a:r>
          </a:p>
          <a:p>
            <a:r>
              <a:rPr lang="hu-HU" sz="2400" dirty="0" smtClean="0"/>
              <a:t>Próbáljuk ki ugyanezt, ha közelebb megyünk a kamerával!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0732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„</a:t>
            </a:r>
            <a:r>
              <a:rPr lang="hu-HU" dirty="0" err="1" smtClean="0"/>
              <a:t>Fighting</a:t>
            </a:r>
            <a:r>
              <a:rPr lang="hu-HU" dirty="0" smtClean="0"/>
              <a:t> z-</a:t>
            </a:r>
            <a:r>
              <a:rPr lang="hu-HU" dirty="0" err="1" smtClean="0"/>
              <a:t>fighting</a:t>
            </a:r>
            <a:r>
              <a:rPr lang="hu-HU" dirty="0" smtClean="0"/>
              <a:t>”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70000" lnSpcReduction="20000"/>
          </a:bodyPr>
          <a:lstStyle/>
          <a:p>
            <a:r>
              <a:rPr lang="hu-HU" dirty="0" smtClean="0"/>
              <a:t>Amennyire lehet, limitáljuk a vágósíkok távolságát, a </a:t>
            </a:r>
            <a:r>
              <a:rPr lang="hu-HU" dirty="0" err="1" smtClean="0"/>
              <a:t>near</a:t>
            </a:r>
            <a:r>
              <a:rPr lang="hu-HU" dirty="0" smtClean="0"/>
              <a:t> </a:t>
            </a:r>
            <a:r>
              <a:rPr lang="hu-HU" dirty="0" err="1" smtClean="0"/>
              <a:t>plane</a:t>
            </a:r>
            <a:r>
              <a:rPr lang="hu-HU" dirty="0" smtClean="0"/>
              <a:t> legyen minél nagyobb, a far </a:t>
            </a:r>
            <a:r>
              <a:rPr lang="hu-HU" dirty="0" err="1" smtClean="0"/>
              <a:t>plane</a:t>
            </a:r>
            <a:r>
              <a:rPr lang="hu-HU" dirty="0" smtClean="0"/>
              <a:t> minél kisebb</a:t>
            </a:r>
          </a:p>
          <a:p>
            <a:r>
              <a:rPr lang="hu-HU" dirty="0" smtClean="0"/>
              <a:t>Használjunk minél nagyobb bitmélységű (24 vagy 32 bites) z-</a:t>
            </a:r>
            <a:r>
              <a:rPr lang="hu-HU" dirty="0" err="1" smtClean="0"/>
              <a:t>buffert</a:t>
            </a:r>
            <a:endParaRPr lang="hu-HU" dirty="0" smtClean="0"/>
          </a:p>
          <a:p>
            <a:pPr lvl="1"/>
            <a:r>
              <a:rPr lang="hu-HU" dirty="0" smtClean="0"/>
              <a:t>PC-n ma már alap, inkább mobilokon fontos</a:t>
            </a:r>
          </a:p>
          <a:p>
            <a:r>
              <a:rPr lang="hu-HU" dirty="0" smtClean="0"/>
              <a:t>Kerüljük az azonos pozíciójú, vagy távoli és nagyon közeli felületeket</a:t>
            </a:r>
          </a:p>
          <a:p>
            <a:r>
              <a:rPr lang="hu-HU" dirty="0" smtClean="0"/>
              <a:t>Z-</a:t>
            </a:r>
            <a:r>
              <a:rPr lang="hu-HU" dirty="0" err="1" smtClean="0"/>
              <a:t>fightingot</a:t>
            </a:r>
            <a:r>
              <a:rPr lang="hu-HU" dirty="0" smtClean="0"/>
              <a:t> okozó objektumokra kapcsoljuk ki a z-tesztet és/vagy a z-</a:t>
            </a:r>
            <a:r>
              <a:rPr lang="hu-HU" dirty="0" err="1" smtClean="0"/>
              <a:t>bufferbe</a:t>
            </a:r>
            <a:r>
              <a:rPr lang="hu-HU" dirty="0" smtClean="0"/>
              <a:t> írást</a:t>
            </a:r>
          </a:p>
          <a:p>
            <a:r>
              <a:rPr lang="hu-HU" dirty="0" err="1" smtClean="0"/>
              <a:t>Invertáljuk</a:t>
            </a:r>
            <a:r>
              <a:rPr lang="hu-HU" dirty="0" smtClean="0"/>
              <a:t> a mélységet (a grafikus </a:t>
            </a:r>
            <a:r>
              <a:rPr lang="hu-HU" dirty="0" err="1" smtClean="0"/>
              <a:t>engine-ben</a:t>
            </a:r>
            <a:r>
              <a:rPr lang="hu-HU" dirty="0" smtClean="0"/>
              <a:t>)</a:t>
            </a:r>
          </a:p>
          <a:p>
            <a:endParaRPr lang="hu-HU" dirty="0" smtClean="0"/>
          </a:p>
          <a:p>
            <a:endParaRPr lang="hu-HU" dirty="0" smtClean="0"/>
          </a:p>
          <a:p>
            <a:endParaRPr lang="hu-HU" dirty="0" smtClean="0"/>
          </a:p>
          <a:p>
            <a:endParaRPr lang="hu-HU" dirty="0"/>
          </a:p>
          <a:p>
            <a:endParaRPr lang="hu-HU" dirty="0"/>
          </a:p>
          <a:p>
            <a:r>
              <a:rPr lang="hu-HU" dirty="0" smtClean="0"/>
              <a:t>Vagy ne foglalkozzunk vele, mint néhány AAA játék:</a:t>
            </a:r>
          </a:p>
          <a:p>
            <a:pPr lvl="1"/>
            <a:r>
              <a:rPr lang="hu-HU" dirty="0"/>
              <a:t>https://www.youtube.com/watch?v=XjHt-4Z6PwI</a:t>
            </a:r>
          </a:p>
        </p:txBody>
      </p:sp>
      <p:pic>
        <p:nvPicPr>
          <p:cNvPr id="2050" name="Picture 2" descr="Graphing Depth Map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152900"/>
            <a:ext cx="3181350" cy="164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316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 Queue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 smtClean="0"/>
              <a:t>Mikor </a:t>
            </a:r>
            <a:r>
              <a:rPr lang="hu-HU" dirty="0" err="1" smtClean="0"/>
              <a:t>renderelődjön</a:t>
            </a:r>
            <a:endParaRPr lang="hu-HU" dirty="0" smtClean="0"/>
          </a:p>
          <a:p>
            <a:endParaRPr lang="hu-HU" dirty="0"/>
          </a:p>
          <a:p>
            <a:r>
              <a:rPr lang="en-US" dirty="0" smtClean="0"/>
              <a:t>Background</a:t>
            </a:r>
            <a:r>
              <a:rPr lang="en-US" dirty="0"/>
              <a:t> </a:t>
            </a:r>
            <a:r>
              <a:rPr lang="en-US" dirty="0" smtClean="0"/>
              <a:t>: 1000</a:t>
            </a:r>
            <a:endParaRPr lang="en-US" dirty="0"/>
          </a:p>
          <a:p>
            <a:r>
              <a:rPr lang="en-US" dirty="0"/>
              <a:t>Geometry </a:t>
            </a:r>
            <a:r>
              <a:rPr lang="en-US" i="1" dirty="0"/>
              <a:t>(default</a:t>
            </a:r>
            <a:r>
              <a:rPr lang="en-US" i="1" dirty="0" smtClean="0"/>
              <a:t>) : 2000</a:t>
            </a:r>
            <a:endParaRPr lang="en-US" dirty="0"/>
          </a:p>
          <a:p>
            <a:r>
              <a:rPr lang="en-US" dirty="0" err="1" smtClean="0"/>
              <a:t>AlphaTest</a:t>
            </a:r>
            <a:r>
              <a:rPr lang="en-US" dirty="0" smtClean="0"/>
              <a:t> : 2450</a:t>
            </a:r>
            <a:r>
              <a:rPr lang="en-US" dirty="0"/>
              <a:t> </a:t>
            </a:r>
          </a:p>
          <a:p>
            <a:r>
              <a:rPr lang="en-US" dirty="0" smtClean="0"/>
              <a:t>Transparent : 3000</a:t>
            </a:r>
            <a:endParaRPr lang="en-US" dirty="0"/>
          </a:p>
          <a:p>
            <a:r>
              <a:rPr lang="en-US" dirty="0" smtClean="0"/>
              <a:t>Overlay: 4000</a:t>
            </a:r>
            <a:endParaRPr lang="hu-HU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ColorMask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76200" y="990600"/>
            <a:ext cx="8229600" cy="4525963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dirty="0" err="1"/>
              <a:t>Shader</a:t>
            </a:r>
            <a:r>
              <a:rPr lang="en-US" dirty="0"/>
              <a:t> "Custom/TestShader2" {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Properties {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 _Color ("Color", Color) = (1,1,1,1)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 _Emissive ("Emissive", Color) = (0,0,0,1)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 _Specular ("Specular", Color) = (1,1,1,1)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 _Shininess ("Shininess", Range (0.0, 1.0)) = 0.1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}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</a:t>
            </a:r>
            <a:r>
              <a:rPr lang="en-US" dirty="0" err="1"/>
              <a:t>SubShader</a:t>
            </a:r>
            <a:r>
              <a:rPr lang="en-US" dirty="0"/>
              <a:t> {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 Tags { "Queue" = "Geometry-1" }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 Pass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 {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    </a:t>
            </a:r>
            <a:r>
              <a:rPr lang="en-US" dirty="0">
                <a:solidFill>
                  <a:srgbClr val="FF0000"/>
                </a:solidFill>
              </a:rPr>
              <a:t> </a:t>
            </a:r>
            <a:r>
              <a:rPr lang="en-US" dirty="0" err="1">
                <a:solidFill>
                  <a:srgbClr val="FF0000"/>
                </a:solidFill>
              </a:rPr>
              <a:t>ColorMask</a:t>
            </a:r>
            <a:r>
              <a:rPr lang="en-US" dirty="0">
                <a:solidFill>
                  <a:srgbClr val="FF0000"/>
                </a:solidFill>
              </a:rPr>
              <a:t> 0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     Lighting On</a:t>
            </a:r>
            <a:endParaRPr lang="hu-HU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10200" y="4114800"/>
            <a:ext cx="3571875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églalap 4"/>
          <p:cNvSpPr/>
          <p:nvPr/>
        </p:nvSpPr>
        <p:spPr>
          <a:xfrm>
            <a:off x="0" y="6336268"/>
            <a:ext cx="525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ColorMask</a:t>
            </a:r>
            <a:r>
              <a:rPr lang="en-US" dirty="0"/>
              <a:t> RGB | A | 0 | any combination of R, G, B, A</a:t>
            </a:r>
            <a:endParaRPr lang="hu-HU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Blending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371600"/>
            <a:ext cx="7848600" cy="5181600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dirty="0" err="1" smtClean="0"/>
              <a:t>Shader</a:t>
            </a:r>
            <a:r>
              <a:rPr lang="en-US" dirty="0" smtClean="0"/>
              <a:t> "Custom/TestShader2" {</a:t>
            </a:r>
            <a:br>
              <a:rPr lang="en-US" dirty="0" smtClean="0"/>
            </a:br>
            <a:r>
              <a:rPr lang="en-US" dirty="0" smtClean="0"/>
              <a:t>Properties {</a:t>
            </a:r>
            <a:br>
              <a:rPr lang="en-US" dirty="0" smtClean="0"/>
            </a:br>
            <a:r>
              <a:rPr lang="en-US" dirty="0" smtClean="0"/>
              <a:t>        _Color ("Color", Color) = (1,1,1,1)</a:t>
            </a:r>
            <a:br>
              <a:rPr lang="en-US" dirty="0" smtClean="0"/>
            </a:br>
            <a:r>
              <a:rPr lang="en-US" dirty="0" smtClean="0"/>
              <a:t>        _Emissive ("Emissive", Color) = (0,0,0,1)</a:t>
            </a:r>
            <a:br>
              <a:rPr lang="en-US" dirty="0" smtClean="0"/>
            </a:br>
            <a:r>
              <a:rPr lang="en-US" dirty="0" smtClean="0"/>
              <a:t>        _Specular ("Specular", Color) = (1,1,1,1)</a:t>
            </a:r>
            <a:br>
              <a:rPr lang="en-US" dirty="0" smtClean="0"/>
            </a:br>
            <a:r>
              <a:rPr lang="en-US" dirty="0" smtClean="0"/>
              <a:t>        _Shininess ("Shininess", Range (0.0, 1.0)) = 0.1</a:t>
            </a:r>
            <a:br>
              <a:rPr lang="en-US" dirty="0" smtClean="0"/>
            </a:br>
            <a:r>
              <a:rPr lang="en-US" dirty="0" smtClean="0"/>
              <a:t>    }</a:t>
            </a:r>
            <a:br>
              <a:rPr lang="en-US" dirty="0" smtClean="0"/>
            </a:br>
            <a:r>
              <a:rPr lang="en-US" dirty="0" smtClean="0"/>
              <a:t>    </a:t>
            </a:r>
            <a:r>
              <a:rPr lang="en-US" dirty="0" err="1" smtClean="0"/>
              <a:t>SubShader</a:t>
            </a:r>
            <a:r>
              <a:rPr lang="en-US" dirty="0" smtClean="0"/>
              <a:t> {</a:t>
            </a:r>
            <a:br>
              <a:rPr lang="en-US" dirty="0" smtClean="0"/>
            </a:br>
            <a:r>
              <a:rPr lang="en-US" dirty="0" smtClean="0"/>
              <a:t>        Tags</a:t>
            </a:r>
            <a:r>
              <a:rPr lang="hu-HU" dirty="0" smtClean="0"/>
              <a:t> </a:t>
            </a:r>
            <a:r>
              <a:rPr lang="en-US" dirty="0" smtClean="0"/>
              <a:t>{ "Queue" = "</a:t>
            </a:r>
            <a:r>
              <a:rPr lang="en-US" dirty="0" smtClean="0">
                <a:solidFill>
                  <a:srgbClr val="FF0000"/>
                </a:solidFill>
              </a:rPr>
              <a:t>Transparent</a:t>
            </a:r>
            <a:r>
              <a:rPr lang="en-US" dirty="0" smtClean="0"/>
              <a:t>" }</a:t>
            </a:r>
            <a:br>
              <a:rPr lang="en-US" dirty="0" smtClean="0"/>
            </a:br>
            <a:r>
              <a:rPr lang="en-US" dirty="0" smtClean="0"/>
              <a:t>        Pass</a:t>
            </a:r>
            <a:br>
              <a:rPr lang="en-US" dirty="0" smtClean="0"/>
            </a:br>
            <a:r>
              <a:rPr lang="en-US" dirty="0" smtClean="0"/>
              <a:t>        {</a:t>
            </a:r>
            <a:br>
              <a:rPr lang="en-US" dirty="0" smtClean="0"/>
            </a:br>
            <a:r>
              <a:rPr lang="en-US" dirty="0" smtClean="0"/>
              <a:t>           </a:t>
            </a:r>
            <a:r>
              <a:rPr lang="en-US" dirty="0">
                <a:solidFill>
                  <a:srgbClr val="FF0000"/>
                </a:solidFill>
              </a:rPr>
              <a:t> </a:t>
            </a:r>
            <a:r>
              <a:rPr lang="en-US" dirty="0" err="1">
                <a:solidFill>
                  <a:srgbClr val="FF0000"/>
                </a:solidFill>
              </a:rPr>
              <a:t>BlendOp</a:t>
            </a:r>
            <a:r>
              <a:rPr lang="en-US" dirty="0">
                <a:solidFill>
                  <a:srgbClr val="FF0000"/>
                </a:solidFill>
              </a:rPr>
              <a:t> Add</a:t>
            </a:r>
            <a:r>
              <a:rPr lang="en-US" dirty="0" smtClean="0">
                <a:solidFill>
                  <a:srgbClr val="FF0000"/>
                </a:solidFill>
              </a:rPr>
              <a:t/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           </a:t>
            </a:r>
            <a:r>
              <a:rPr lang="en-US" dirty="0">
                <a:solidFill>
                  <a:srgbClr val="FF0000"/>
                </a:solidFill>
              </a:rPr>
              <a:t> Blend </a:t>
            </a:r>
            <a:r>
              <a:rPr lang="en-US" dirty="0" err="1">
                <a:solidFill>
                  <a:srgbClr val="FF0000"/>
                </a:solidFill>
              </a:rPr>
              <a:t>SrcAlpha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OneMinusSrcAlpha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           Lighting On</a:t>
            </a:r>
            <a:endParaRPr lang="hu-HU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Blending </a:t>
            </a:r>
            <a:r>
              <a:rPr lang="en-US" dirty="0" err="1" smtClean="0"/>
              <a:t>faktorok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One</a:t>
            </a:r>
          </a:p>
          <a:p>
            <a:r>
              <a:rPr lang="en-US" dirty="0" smtClean="0"/>
              <a:t>Zero</a:t>
            </a:r>
          </a:p>
          <a:p>
            <a:r>
              <a:rPr lang="en-US" dirty="0" err="1" smtClean="0"/>
              <a:t>SrcColor</a:t>
            </a:r>
            <a:endParaRPr lang="en-US" dirty="0" smtClean="0"/>
          </a:p>
          <a:p>
            <a:r>
              <a:rPr lang="en-US" dirty="0" err="1" smtClean="0"/>
              <a:t>SrcAlpha</a:t>
            </a:r>
            <a:endParaRPr lang="en-US" dirty="0" smtClean="0"/>
          </a:p>
          <a:p>
            <a:r>
              <a:rPr lang="en-US" dirty="0" err="1" smtClean="0"/>
              <a:t>DstColor</a:t>
            </a:r>
            <a:endParaRPr lang="en-US" dirty="0" smtClean="0"/>
          </a:p>
          <a:p>
            <a:r>
              <a:rPr lang="en-US" dirty="0" err="1" smtClean="0"/>
              <a:t>DstAlpha</a:t>
            </a:r>
            <a:endParaRPr lang="en-US" dirty="0" smtClean="0"/>
          </a:p>
          <a:p>
            <a:r>
              <a:rPr lang="en-US" dirty="0" err="1" smtClean="0"/>
              <a:t>OneMinusSrcColor</a:t>
            </a:r>
            <a:endParaRPr lang="en-US" dirty="0" smtClean="0"/>
          </a:p>
          <a:p>
            <a:r>
              <a:rPr lang="en-US" dirty="0" err="1" smtClean="0"/>
              <a:t>OneMinusSrcAlpha</a:t>
            </a:r>
            <a:endParaRPr lang="en-US" dirty="0" smtClean="0"/>
          </a:p>
          <a:p>
            <a:r>
              <a:rPr lang="en-US" dirty="0" err="1" smtClean="0"/>
              <a:t>OneMinusDstColor</a:t>
            </a:r>
            <a:endParaRPr lang="en-US" dirty="0" smtClean="0"/>
          </a:p>
          <a:p>
            <a:r>
              <a:rPr lang="en-US" dirty="0" err="1" smtClean="0"/>
              <a:t>OneMinusDstAlpha</a:t>
            </a:r>
            <a:endParaRPr lang="hu-HU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90999" y="1828800"/>
            <a:ext cx="4504441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Blending </a:t>
            </a:r>
            <a:r>
              <a:rPr lang="en-US" dirty="0" err="1" smtClean="0"/>
              <a:t>operatorok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Add: </a:t>
            </a:r>
            <a:r>
              <a:rPr lang="en-US" dirty="0" err="1"/>
              <a:t>S</a:t>
            </a:r>
            <a:r>
              <a:rPr lang="en-US" dirty="0" err="1" smtClean="0"/>
              <a:t>rfFac</a:t>
            </a:r>
            <a:r>
              <a:rPr lang="en-US" dirty="0" smtClean="0"/>
              <a:t>*</a:t>
            </a:r>
            <a:r>
              <a:rPr lang="en-US" dirty="0" err="1" smtClean="0"/>
              <a:t>SrcCol+DstFac</a:t>
            </a:r>
            <a:r>
              <a:rPr lang="en-US" dirty="0" smtClean="0"/>
              <a:t>*</a:t>
            </a:r>
            <a:r>
              <a:rPr lang="en-US" dirty="0" err="1" smtClean="0"/>
              <a:t>DstCol</a:t>
            </a:r>
            <a:endParaRPr lang="en-US" dirty="0" smtClean="0"/>
          </a:p>
          <a:p>
            <a:r>
              <a:rPr lang="en-US" dirty="0" smtClean="0"/>
              <a:t>Sub: </a:t>
            </a:r>
            <a:r>
              <a:rPr lang="en-US" dirty="0" err="1" smtClean="0"/>
              <a:t>SrfFac</a:t>
            </a:r>
            <a:r>
              <a:rPr lang="en-US" dirty="0" smtClean="0"/>
              <a:t>*</a:t>
            </a:r>
            <a:r>
              <a:rPr lang="en-US" dirty="0" err="1" smtClean="0"/>
              <a:t>SrcCol-DstFac</a:t>
            </a:r>
            <a:r>
              <a:rPr lang="en-US" dirty="0" smtClean="0"/>
              <a:t>*</a:t>
            </a:r>
            <a:r>
              <a:rPr lang="en-US" dirty="0" err="1" smtClean="0"/>
              <a:t>DstCol</a:t>
            </a:r>
            <a:endParaRPr lang="en-US" dirty="0" smtClean="0"/>
          </a:p>
          <a:p>
            <a:r>
              <a:rPr lang="en-US" dirty="0" err="1" smtClean="0"/>
              <a:t>RevSub</a:t>
            </a:r>
            <a:r>
              <a:rPr lang="en-US" dirty="0" smtClean="0"/>
              <a:t>: </a:t>
            </a:r>
            <a:r>
              <a:rPr lang="en-US" dirty="0" err="1" smtClean="0"/>
              <a:t>DstFac</a:t>
            </a:r>
            <a:r>
              <a:rPr lang="en-US" dirty="0" smtClean="0"/>
              <a:t>*</a:t>
            </a:r>
            <a:r>
              <a:rPr lang="en-US" dirty="0" err="1" smtClean="0"/>
              <a:t>DstCol</a:t>
            </a:r>
            <a:r>
              <a:rPr lang="en-US" dirty="0" smtClean="0"/>
              <a:t> - </a:t>
            </a:r>
            <a:r>
              <a:rPr lang="en-US" dirty="0" err="1" smtClean="0"/>
              <a:t>SrfFac</a:t>
            </a:r>
            <a:r>
              <a:rPr lang="en-US" dirty="0" smtClean="0"/>
              <a:t>*</a:t>
            </a:r>
            <a:r>
              <a:rPr lang="en-US" dirty="0" err="1" smtClean="0"/>
              <a:t>SrcCol</a:t>
            </a:r>
            <a:endParaRPr lang="en-US" dirty="0" smtClean="0"/>
          </a:p>
          <a:p>
            <a:r>
              <a:rPr lang="en-US" dirty="0" smtClean="0"/>
              <a:t>Min: Min(</a:t>
            </a:r>
            <a:r>
              <a:rPr lang="en-US" dirty="0" err="1" smtClean="0"/>
              <a:t>SrfFac</a:t>
            </a:r>
            <a:r>
              <a:rPr lang="en-US" dirty="0" smtClean="0"/>
              <a:t>*</a:t>
            </a:r>
            <a:r>
              <a:rPr lang="en-US" dirty="0" err="1" smtClean="0"/>
              <a:t>SrcCol</a:t>
            </a:r>
            <a:r>
              <a:rPr lang="en-US" dirty="0" smtClean="0"/>
              <a:t>, </a:t>
            </a:r>
            <a:r>
              <a:rPr lang="en-US" dirty="0" err="1" smtClean="0"/>
              <a:t>DstFac</a:t>
            </a:r>
            <a:r>
              <a:rPr lang="en-US" dirty="0" smtClean="0"/>
              <a:t>*</a:t>
            </a:r>
            <a:r>
              <a:rPr lang="en-US" dirty="0" err="1" smtClean="0"/>
              <a:t>DstCol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Max: Max(</a:t>
            </a:r>
            <a:r>
              <a:rPr lang="en-US" dirty="0" err="1" smtClean="0"/>
              <a:t>SrfFac</a:t>
            </a:r>
            <a:r>
              <a:rPr lang="en-US" dirty="0" smtClean="0"/>
              <a:t>*</a:t>
            </a:r>
            <a:r>
              <a:rPr lang="en-US" dirty="0" err="1" smtClean="0"/>
              <a:t>SrcCol</a:t>
            </a:r>
            <a:r>
              <a:rPr lang="en-US" dirty="0" smtClean="0"/>
              <a:t>, </a:t>
            </a:r>
            <a:r>
              <a:rPr lang="en-US" dirty="0" err="1" smtClean="0"/>
              <a:t>DstFac</a:t>
            </a:r>
            <a:r>
              <a:rPr lang="en-US" dirty="0" smtClean="0"/>
              <a:t>*</a:t>
            </a:r>
            <a:r>
              <a:rPr lang="en-US" dirty="0" err="1" smtClean="0"/>
              <a:t>DstCol</a:t>
            </a:r>
            <a:r>
              <a:rPr lang="en-US" dirty="0" smtClean="0"/>
              <a:t>)</a:t>
            </a:r>
          </a:p>
          <a:p>
            <a:r>
              <a:rPr lang="en-US" dirty="0" smtClean="0"/>
              <a:t>…</a:t>
            </a:r>
            <a:endParaRPr lang="hu-HU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Blending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Tipikus</a:t>
            </a:r>
            <a:r>
              <a:rPr lang="en-US" dirty="0" smtClean="0"/>
              <a:t> </a:t>
            </a:r>
            <a:r>
              <a:rPr lang="en-US" dirty="0" err="1" smtClean="0"/>
              <a:t>beállítások</a:t>
            </a:r>
            <a:r>
              <a:rPr lang="en-US" dirty="0"/>
              <a:t>:</a:t>
            </a:r>
            <a:r>
              <a:rPr lang="en-US" dirty="0" smtClean="0"/>
              <a:t> Add operator</a:t>
            </a:r>
          </a:p>
          <a:p>
            <a:pPr lvl="1"/>
            <a:r>
              <a:rPr lang="en-US" dirty="0" err="1" smtClean="0"/>
              <a:t>SrcAlpha</a:t>
            </a:r>
            <a:r>
              <a:rPr lang="en-US" dirty="0" smtClean="0"/>
              <a:t>, </a:t>
            </a:r>
            <a:r>
              <a:rPr lang="en-US" dirty="0" err="1" smtClean="0"/>
              <a:t>OneMinusSrcAlpha</a:t>
            </a:r>
            <a:r>
              <a:rPr lang="en-US" dirty="0" smtClean="0"/>
              <a:t> (</a:t>
            </a:r>
            <a:r>
              <a:rPr lang="en-US" dirty="0" err="1" smtClean="0"/>
              <a:t>általános</a:t>
            </a:r>
            <a:r>
              <a:rPr lang="en-US" dirty="0" smtClean="0"/>
              <a:t> </a:t>
            </a:r>
            <a:r>
              <a:rPr lang="en-US" dirty="0" err="1" smtClean="0"/>
              <a:t>átlátszó</a:t>
            </a:r>
            <a:r>
              <a:rPr lang="en-US" dirty="0" smtClean="0"/>
              <a:t> </a:t>
            </a:r>
            <a:r>
              <a:rPr lang="en-US" dirty="0" err="1" smtClean="0"/>
              <a:t>dolgok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One, One (pl. </a:t>
            </a:r>
            <a:r>
              <a:rPr lang="en-US" dirty="0" err="1" smtClean="0"/>
              <a:t>tűz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SrcAlpha</a:t>
            </a:r>
            <a:r>
              <a:rPr lang="en-US" dirty="0" smtClean="0"/>
              <a:t>, One (</a:t>
            </a:r>
            <a:r>
              <a:rPr lang="en-US" dirty="0" err="1" smtClean="0"/>
              <a:t>ezek</a:t>
            </a:r>
            <a:r>
              <a:rPr lang="en-US" dirty="0" smtClean="0"/>
              <a:t> is </a:t>
            </a:r>
            <a:r>
              <a:rPr lang="en-US" dirty="0" err="1" smtClean="0"/>
              <a:t>világító</a:t>
            </a:r>
            <a:r>
              <a:rPr lang="en-US" dirty="0" smtClean="0"/>
              <a:t> </a:t>
            </a:r>
            <a:r>
              <a:rPr lang="en-US" dirty="0" err="1" smtClean="0"/>
              <a:t>dolgok</a:t>
            </a:r>
            <a:r>
              <a:rPr lang="en-US" dirty="0" smtClean="0"/>
              <a:t>, </a:t>
            </a:r>
            <a:r>
              <a:rPr lang="en-US" dirty="0" err="1" smtClean="0"/>
              <a:t>alfában</a:t>
            </a:r>
            <a:r>
              <a:rPr lang="en-US" dirty="0" smtClean="0"/>
              <a:t> van </a:t>
            </a:r>
            <a:r>
              <a:rPr lang="en-US" dirty="0" err="1" smtClean="0"/>
              <a:t>tárolva</a:t>
            </a:r>
            <a:r>
              <a:rPr lang="en-US" dirty="0" smtClean="0"/>
              <a:t> </a:t>
            </a:r>
            <a:r>
              <a:rPr lang="en-US" dirty="0" err="1" smtClean="0"/>
              <a:t>az</a:t>
            </a:r>
            <a:r>
              <a:rPr lang="en-US" dirty="0" smtClean="0"/>
              <a:t> </a:t>
            </a:r>
            <a:r>
              <a:rPr lang="en-US" dirty="0" err="1" smtClean="0"/>
              <a:t>erőssége</a:t>
            </a:r>
            <a:r>
              <a:rPr lang="en-US" dirty="0" smtClean="0"/>
              <a:t>)</a:t>
            </a:r>
            <a:endParaRPr lang="en-US" dirty="0"/>
          </a:p>
          <a:p>
            <a:pPr lvl="1"/>
            <a:endParaRPr lang="hu-HU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Feladat: kivilágosítás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Adjunk a jelenethez egy gömböt</a:t>
            </a:r>
          </a:p>
          <a:p>
            <a:r>
              <a:rPr lang="hu-HU" dirty="0" smtClean="0"/>
              <a:t>Ahol a gömb van, ott legyen kétszer világosabb minden</a:t>
            </a:r>
            <a:endParaRPr lang="en-US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429001"/>
            <a:ext cx="4224931" cy="3042409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70" y="3429000"/>
            <a:ext cx="4002830" cy="304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6274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Többmenetes</a:t>
            </a:r>
            <a:r>
              <a:rPr lang="en-US" dirty="0" smtClean="0"/>
              <a:t> </a:t>
            </a:r>
            <a:r>
              <a:rPr lang="en-US" dirty="0" err="1" smtClean="0"/>
              <a:t>renderelés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US" dirty="0" err="1"/>
              <a:t>Shader</a:t>
            </a:r>
            <a:r>
              <a:rPr lang="en-US" dirty="0"/>
              <a:t> "Custom/TestShader2" {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Properties {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 _Color ("Color", Color) = (1,1,1,1)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 _Emissive ("Emissive", Color) = (0,0,0,1)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 _</a:t>
            </a:r>
            <a:r>
              <a:rPr lang="en-US" dirty="0" err="1"/>
              <a:t>Specular</a:t>
            </a:r>
            <a:r>
              <a:rPr lang="en-US" dirty="0"/>
              <a:t> ("</a:t>
            </a:r>
            <a:r>
              <a:rPr lang="en-US" dirty="0" err="1"/>
              <a:t>Specular</a:t>
            </a:r>
            <a:r>
              <a:rPr lang="en-US" dirty="0"/>
              <a:t>", Color) = (1,1,1,1)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 _Shininess ("Shininess", Range (0.0, 1.0)) = 0.1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}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</a:t>
            </a:r>
            <a:r>
              <a:rPr lang="en-US" dirty="0" err="1"/>
              <a:t>SubShader</a:t>
            </a:r>
            <a:r>
              <a:rPr lang="en-US" dirty="0"/>
              <a:t> {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 Tags { "Queue" = "</a:t>
            </a:r>
            <a:r>
              <a:rPr lang="en-US" dirty="0" smtClean="0"/>
              <a:t>Transparent"}</a:t>
            </a:r>
            <a:br>
              <a:rPr lang="en-US" dirty="0" smtClean="0"/>
            </a:br>
            <a:r>
              <a:rPr lang="en-US" dirty="0"/>
              <a:t>        </a:t>
            </a:r>
            <a:r>
              <a:rPr lang="en-US" dirty="0">
                <a:solidFill>
                  <a:srgbClr val="FF0000"/>
                </a:solidFill>
              </a:rPr>
              <a:t>Pass</a:t>
            </a:r>
            <a:r>
              <a:rPr lang="en-US" dirty="0" smtClean="0">
                <a:solidFill>
                  <a:srgbClr val="FF0000"/>
                </a:solidFill>
              </a:rPr>
              <a:t/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        {</a:t>
            </a:r>
            <a:r>
              <a:rPr lang="en-US" dirty="0" smtClean="0">
                <a:solidFill>
                  <a:srgbClr val="FF0000"/>
                </a:solidFill>
              </a:rPr>
              <a:t/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            </a:t>
            </a:r>
            <a:r>
              <a:rPr lang="en-US" dirty="0" err="1">
                <a:solidFill>
                  <a:srgbClr val="FF0000"/>
                </a:solidFill>
              </a:rPr>
              <a:t>colormask</a:t>
            </a:r>
            <a:r>
              <a:rPr lang="en-US" dirty="0">
                <a:solidFill>
                  <a:srgbClr val="FF0000"/>
                </a:solidFill>
              </a:rPr>
              <a:t> 0</a:t>
            </a:r>
            <a:r>
              <a:rPr lang="en-US" dirty="0" smtClean="0">
                <a:solidFill>
                  <a:srgbClr val="FF0000"/>
                </a:solidFill>
              </a:rPr>
              <a:t/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        }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 Pass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 {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     Blend </a:t>
            </a:r>
            <a:r>
              <a:rPr lang="en-US" dirty="0" err="1"/>
              <a:t>srcalpha</a:t>
            </a:r>
            <a:r>
              <a:rPr lang="en-US" dirty="0"/>
              <a:t> </a:t>
            </a:r>
            <a:r>
              <a:rPr lang="en-US" dirty="0" err="1"/>
              <a:t>Oneminussrcalpha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     Lighting On</a:t>
            </a:r>
            <a:r>
              <a:rPr lang="en-US" dirty="0" smtClean="0"/>
              <a:t> </a:t>
            </a:r>
            <a:endParaRPr lang="hu-HU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0200" y="3810000"/>
            <a:ext cx="3429000" cy="273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smtClean="0"/>
              <a:t>Vágás</a:t>
            </a:r>
            <a:endParaRPr lang="hu-HU" dirty="0"/>
          </a:p>
        </p:txBody>
      </p:sp>
      <p:sp>
        <p:nvSpPr>
          <p:cNvPr id="23" name="Freeform 24"/>
          <p:cNvSpPr>
            <a:spLocks/>
          </p:cNvSpPr>
          <p:nvPr/>
        </p:nvSpPr>
        <p:spPr bwMode="auto">
          <a:xfrm>
            <a:off x="4011180" y="2195417"/>
            <a:ext cx="1177495" cy="2421173"/>
          </a:xfrm>
          <a:custGeom>
            <a:avLst/>
            <a:gdLst>
              <a:gd name="T0" fmla="*/ 2147483647 w 519"/>
              <a:gd name="T1" fmla="*/ 2147483647 h 982"/>
              <a:gd name="T2" fmla="*/ 0 w 519"/>
              <a:gd name="T3" fmla="*/ 0 h 982"/>
              <a:gd name="T4" fmla="*/ 2147483647 w 519"/>
              <a:gd name="T5" fmla="*/ 2147483647 h 982"/>
              <a:gd name="T6" fmla="*/ 2147483647 w 519"/>
              <a:gd name="T7" fmla="*/ 2147483647 h 982"/>
              <a:gd name="T8" fmla="*/ 2147483647 w 519"/>
              <a:gd name="T9" fmla="*/ 2147483647 h 982"/>
              <a:gd name="T10" fmla="*/ 2147483647 w 519"/>
              <a:gd name="T11" fmla="*/ 2147483647 h 98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19"/>
              <a:gd name="T19" fmla="*/ 0 h 982"/>
              <a:gd name="T20" fmla="*/ 519 w 519"/>
              <a:gd name="T21" fmla="*/ 982 h 982"/>
              <a:gd name="connsiteX0" fmla="*/ 2119 w 9634"/>
              <a:gd name="connsiteY0" fmla="*/ 10000 h 10000"/>
              <a:gd name="connsiteX1" fmla="*/ 0 w 9634"/>
              <a:gd name="connsiteY1" fmla="*/ 0 h 10000"/>
              <a:gd name="connsiteX2" fmla="*/ 9634 w 9634"/>
              <a:gd name="connsiteY2" fmla="*/ 4990 h 10000"/>
              <a:gd name="connsiteX3" fmla="*/ 9268 w 9634"/>
              <a:gd name="connsiteY3" fmla="*/ 7067 h 10000"/>
              <a:gd name="connsiteX4" fmla="*/ 2119 w 9634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34" h="10000">
                <a:moveTo>
                  <a:pt x="2119" y="10000"/>
                </a:moveTo>
                <a:lnTo>
                  <a:pt x="0" y="0"/>
                </a:lnTo>
                <a:lnTo>
                  <a:pt x="9634" y="4990"/>
                </a:lnTo>
                <a:lnTo>
                  <a:pt x="9268" y="7067"/>
                </a:lnTo>
                <a:lnTo>
                  <a:pt x="2119" y="10000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24" name="Freeform 25"/>
          <p:cNvSpPr>
            <a:spLocks/>
          </p:cNvSpPr>
          <p:nvPr/>
        </p:nvSpPr>
        <p:spPr bwMode="auto">
          <a:xfrm>
            <a:off x="3066839" y="2279070"/>
            <a:ext cx="2121824" cy="2375762"/>
          </a:xfrm>
          <a:custGeom>
            <a:avLst/>
            <a:gdLst>
              <a:gd name="T0" fmla="*/ 0 w 901"/>
              <a:gd name="T1" fmla="*/ 2147483647 h 994"/>
              <a:gd name="T2" fmla="*/ 2147483647 w 901"/>
              <a:gd name="T3" fmla="*/ 2147483647 h 994"/>
              <a:gd name="T4" fmla="*/ 2147483647 w 901"/>
              <a:gd name="T5" fmla="*/ 0 h 994"/>
              <a:gd name="T6" fmla="*/ 2147483647 w 901"/>
              <a:gd name="T7" fmla="*/ 2147483647 h 994"/>
              <a:gd name="T8" fmla="*/ 2147483647 w 901"/>
              <a:gd name="T9" fmla="*/ 2147483647 h 994"/>
              <a:gd name="T10" fmla="*/ 0 w 901"/>
              <a:gd name="T11" fmla="*/ 2147483647 h 99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1"/>
              <a:gd name="T19" fmla="*/ 0 h 994"/>
              <a:gd name="T20" fmla="*/ 901 w 901"/>
              <a:gd name="T21" fmla="*/ 994 h 99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1" h="994">
                <a:moveTo>
                  <a:pt x="0" y="984"/>
                </a:moveTo>
                <a:lnTo>
                  <a:pt x="78" y="24"/>
                </a:lnTo>
                <a:lnTo>
                  <a:pt x="901" y="0"/>
                </a:lnTo>
                <a:lnTo>
                  <a:pt x="901" y="167"/>
                </a:lnTo>
                <a:lnTo>
                  <a:pt x="139" y="994"/>
                </a:lnTo>
                <a:lnTo>
                  <a:pt x="0" y="984"/>
                </a:lnTo>
                <a:close/>
              </a:path>
            </a:pathLst>
          </a:custGeom>
          <a:noFill/>
          <a:ln w="28575" cap="flat" cmpd="sng">
            <a:solidFill>
              <a:srgbClr val="35C955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25" name="Line 26"/>
          <p:cNvSpPr>
            <a:spLocks noChangeShapeType="1"/>
          </p:cNvSpPr>
          <p:nvPr/>
        </p:nvSpPr>
        <p:spPr bwMode="auto">
          <a:xfrm flipV="1">
            <a:off x="3808653" y="1516628"/>
            <a:ext cx="0" cy="357798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26" name="Line 27"/>
          <p:cNvSpPr>
            <a:spLocks noChangeShapeType="1"/>
          </p:cNvSpPr>
          <p:nvPr/>
        </p:nvSpPr>
        <p:spPr bwMode="auto">
          <a:xfrm>
            <a:off x="2313250" y="3359396"/>
            <a:ext cx="3205109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27" name="Line 28"/>
          <p:cNvSpPr>
            <a:spLocks noChangeShapeType="1"/>
          </p:cNvSpPr>
          <p:nvPr/>
        </p:nvSpPr>
        <p:spPr bwMode="auto">
          <a:xfrm>
            <a:off x="2468678" y="2236048"/>
            <a:ext cx="0" cy="2294498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28" name="Rectangle 29"/>
          <p:cNvSpPr>
            <a:spLocks noChangeArrowheads="1"/>
          </p:cNvSpPr>
          <p:nvPr/>
        </p:nvSpPr>
        <p:spPr bwMode="auto">
          <a:xfrm>
            <a:off x="2468678" y="2006598"/>
            <a:ext cx="2712922" cy="263867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29" name="Oval 37"/>
          <p:cNvSpPr>
            <a:spLocks noChangeArrowheads="1"/>
          </p:cNvSpPr>
          <p:nvPr/>
        </p:nvSpPr>
        <p:spPr bwMode="auto">
          <a:xfrm>
            <a:off x="3168102" y="2276680"/>
            <a:ext cx="320275" cy="215109"/>
          </a:xfrm>
          <a:prstGeom prst="ellipse">
            <a:avLst/>
          </a:prstGeom>
          <a:solidFill>
            <a:srgbClr val="35C955"/>
          </a:solidFill>
          <a:ln w="12700" algn="ctr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hu-HU"/>
          </a:p>
        </p:txBody>
      </p:sp>
      <p:sp>
        <p:nvSpPr>
          <p:cNvPr id="30" name="Oval 38"/>
          <p:cNvSpPr>
            <a:spLocks noChangeArrowheads="1"/>
          </p:cNvSpPr>
          <p:nvPr/>
        </p:nvSpPr>
        <p:spPr bwMode="auto">
          <a:xfrm>
            <a:off x="5035592" y="2611295"/>
            <a:ext cx="320275" cy="215109"/>
          </a:xfrm>
          <a:prstGeom prst="ellipse">
            <a:avLst/>
          </a:prstGeom>
          <a:solidFill>
            <a:srgbClr val="35C955"/>
          </a:solidFill>
          <a:ln w="12700" algn="ctr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hu-HU"/>
          </a:p>
        </p:txBody>
      </p:sp>
      <p:sp>
        <p:nvSpPr>
          <p:cNvPr id="31" name="Oval 39"/>
          <p:cNvSpPr>
            <a:spLocks noChangeArrowheads="1"/>
          </p:cNvSpPr>
          <p:nvPr/>
        </p:nvSpPr>
        <p:spPr bwMode="auto">
          <a:xfrm>
            <a:off x="4128929" y="4564008"/>
            <a:ext cx="320275" cy="217500"/>
          </a:xfrm>
          <a:prstGeom prst="ellipse">
            <a:avLst/>
          </a:prstGeom>
          <a:solidFill>
            <a:schemeClr val="accent2"/>
          </a:solidFill>
          <a:ln w="12700" algn="ctr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hu-HU"/>
          </a:p>
        </p:txBody>
      </p:sp>
      <p:sp>
        <p:nvSpPr>
          <p:cNvPr id="32" name="Oval 40"/>
          <p:cNvSpPr>
            <a:spLocks noChangeArrowheads="1"/>
          </p:cNvSpPr>
          <p:nvPr/>
        </p:nvSpPr>
        <p:spPr bwMode="auto">
          <a:xfrm>
            <a:off x="3916982" y="2061571"/>
            <a:ext cx="320275" cy="217499"/>
          </a:xfrm>
          <a:prstGeom prst="ellipse">
            <a:avLst/>
          </a:prstGeom>
          <a:solidFill>
            <a:schemeClr val="accent2"/>
          </a:solidFill>
          <a:ln w="12700" algn="ctr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hu-HU"/>
          </a:p>
        </p:txBody>
      </p:sp>
      <p:sp>
        <p:nvSpPr>
          <p:cNvPr id="33" name="Oval 41"/>
          <p:cNvSpPr>
            <a:spLocks noChangeArrowheads="1"/>
          </p:cNvSpPr>
          <p:nvPr/>
        </p:nvSpPr>
        <p:spPr bwMode="auto">
          <a:xfrm>
            <a:off x="5035592" y="3261403"/>
            <a:ext cx="320275" cy="217499"/>
          </a:xfrm>
          <a:prstGeom prst="ellipse">
            <a:avLst/>
          </a:prstGeom>
          <a:solidFill>
            <a:schemeClr val="accent2"/>
          </a:solidFill>
          <a:ln w="12700" algn="ctr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hu-HU"/>
          </a:p>
        </p:txBody>
      </p:sp>
      <p:sp>
        <p:nvSpPr>
          <p:cNvPr id="34" name="Oval 58"/>
          <p:cNvSpPr>
            <a:spLocks noChangeArrowheads="1"/>
          </p:cNvSpPr>
          <p:nvPr/>
        </p:nvSpPr>
        <p:spPr bwMode="auto">
          <a:xfrm>
            <a:off x="5035592" y="2178686"/>
            <a:ext cx="320275" cy="215109"/>
          </a:xfrm>
          <a:prstGeom prst="ellipse">
            <a:avLst/>
          </a:prstGeom>
          <a:solidFill>
            <a:srgbClr val="35C955"/>
          </a:solidFill>
          <a:ln w="12700" algn="ctr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hu-HU"/>
          </a:p>
        </p:txBody>
      </p:sp>
      <p:sp>
        <p:nvSpPr>
          <p:cNvPr id="35" name="Oval 59"/>
          <p:cNvSpPr>
            <a:spLocks noChangeArrowheads="1"/>
          </p:cNvSpPr>
          <p:nvPr/>
        </p:nvSpPr>
        <p:spPr bwMode="auto">
          <a:xfrm>
            <a:off x="5049889" y="3780833"/>
            <a:ext cx="320275" cy="217500"/>
          </a:xfrm>
          <a:prstGeom prst="ellipse">
            <a:avLst/>
          </a:prstGeom>
          <a:solidFill>
            <a:schemeClr val="accent2"/>
          </a:solidFill>
          <a:ln w="12700" algn="ctr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hu-HU"/>
          </a:p>
        </p:txBody>
      </p:sp>
      <p:sp>
        <p:nvSpPr>
          <p:cNvPr id="36" name="Oval 60"/>
          <p:cNvSpPr>
            <a:spLocks noChangeArrowheads="1"/>
          </p:cNvSpPr>
          <p:nvPr/>
        </p:nvSpPr>
        <p:spPr bwMode="auto">
          <a:xfrm>
            <a:off x="3219912" y="4566398"/>
            <a:ext cx="320275" cy="215109"/>
          </a:xfrm>
          <a:prstGeom prst="ellipse">
            <a:avLst/>
          </a:prstGeom>
          <a:solidFill>
            <a:srgbClr val="35C955"/>
          </a:solidFill>
          <a:ln w="12700" algn="ctr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hu-HU"/>
          </a:p>
        </p:txBody>
      </p:sp>
      <p:sp>
        <p:nvSpPr>
          <p:cNvPr id="37" name="Oval 61"/>
          <p:cNvSpPr>
            <a:spLocks noChangeArrowheads="1"/>
          </p:cNvSpPr>
          <p:nvPr/>
        </p:nvSpPr>
        <p:spPr bwMode="auto">
          <a:xfrm>
            <a:off x="2899636" y="4566398"/>
            <a:ext cx="320275" cy="215109"/>
          </a:xfrm>
          <a:prstGeom prst="ellipse">
            <a:avLst/>
          </a:prstGeom>
          <a:solidFill>
            <a:srgbClr val="35C955"/>
          </a:solidFill>
          <a:ln w="12700" algn="ctr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hu-HU"/>
          </a:p>
        </p:txBody>
      </p:sp>
      <p:sp>
        <p:nvSpPr>
          <p:cNvPr id="38" name="Text Box 81"/>
          <p:cNvSpPr txBox="1">
            <a:spLocks noChangeArrowheads="1"/>
          </p:cNvSpPr>
          <p:nvPr/>
        </p:nvSpPr>
        <p:spPr bwMode="auto">
          <a:xfrm>
            <a:off x="1143000" y="4648200"/>
            <a:ext cx="1931073" cy="68834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400" dirty="0"/>
              <a:t>(-1,-1,-1)</a:t>
            </a:r>
            <a:endParaRPr lang="hu-HU" sz="2400" dirty="0"/>
          </a:p>
        </p:txBody>
      </p:sp>
      <p:sp>
        <p:nvSpPr>
          <p:cNvPr id="39" name="Text Box 82"/>
          <p:cNvSpPr txBox="1">
            <a:spLocks noChangeArrowheads="1"/>
          </p:cNvSpPr>
          <p:nvPr/>
        </p:nvSpPr>
        <p:spPr bwMode="auto">
          <a:xfrm>
            <a:off x="5181600" y="1447800"/>
            <a:ext cx="1704996" cy="68834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400" dirty="0"/>
              <a:t>(1, 1, 1)</a:t>
            </a:r>
            <a:endParaRPr lang="hu-HU" sz="2400" dirty="0"/>
          </a:p>
        </p:txBody>
      </p:sp>
    </p:spTree>
    <p:extLst>
      <p:ext uri="{BB962C8B-B14F-4D97-AF65-F5344CB8AC3E}">
        <p14:creationId xmlns:p14="http://schemas.microsoft.com/office/powerpoint/2010/main" val="166259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Stencil test I.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0"/>
            <a:ext cx="4800600" cy="4525963"/>
          </a:xfrm>
        </p:spPr>
        <p:txBody>
          <a:bodyPr>
            <a:normAutofit/>
          </a:bodyPr>
          <a:lstStyle/>
          <a:p>
            <a:r>
              <a:rPr lang="en-US" dirty="0" err="1" smtClean="0"/>
              <a:t>Beimportálunk</a:t>
            </a:r>
            <a:r>
              <a:rPr lang="en-US" dirty="0" smtClean="0"/>
              <a:t> </a:t>
            </a:r>
            <a:r>
              <a:rPr lang="en-US" dirty="0" err="1" smtClean="0"/>
              <a:t>egy</a:t>
            </a:r>
            <a:r>
              <a:rPr lang="en-US" dirty="0" smtClean="0"/>
              <a:t> </a:t>
            </a:r>
            <a:r>
              <a:rPr lang="en-US" dirty="0" err="1" smtClean="0"/>
              <a:t>poharat</a:t>
            </a:r>
            <a:endParaRPr lang="en-US" dirty="0" smtClean="0"/>
          </a:p>
          <a:p>
            <a:r>
              <a:rPr lang="en-US" dirty="0" err="1" smtClean="0"/>
              <a:t>Szeretnénk</a:t>
            </a:r>
            <a:r>
              <a:rPr lang="en-US" dirty="0" smtClean="0"/>
              <a:t>, ha </a:t>
            </a:r>
            <a:r>
              <a:rPr lang="en-US" dirty="0" err="1" smtClean="0"/>
              <a:t>folyadék</a:t>
            </a:r>
            <a:r>
              <a:rPr lang="en-US" dirty="0" smtClean="0"/>
              <a:t> </a:t>
            </a:r>
            <a:r>
              <a:rPr lang="en-US" dirty="0" err="1" smtClean="0"/>
              <a:t>lenne</a:t>
            </a:r>
            <a:r>
              <a:rPr lang="en-US" dirty="0" smtClean="0"/>
              <a:t> benne</a:t>
            </a:r>
          </a:p>
          <a:p>
            <a:r>
              <a:rPr lang="en-US" dirty="0" err="1" smtClean="0"/>
              <a:t>Egy</a:t>
            </a:r>
            <a:r>
              <a:rPr lang="en-US" dirty="0" smtClean="0"/>
              <a:t> </a:t>
            </a:r>
            <a:r>
              <a:rPr lang="en-US" dirty="0" err="1" smtClean="0"/>
              <a:t>átlátszó</a:t>
            </a:r>
            <a:r>
              <a:rPr lang="en-US" dirty="0" smtClean="0"/>
              <a:t> </a:t>
            </a:r>
            <a:r>
              <a:rPr lang="en-US" dirty="0" err="1" smtClean="0"/>
              <a:t>síklap</a:t>
            </a:r>
            <a:r>
              <a:rPr lang="en-US" dirty="0" smtClean="0"/>
              <a:t> </a:t>
            </a:r>
            <a:r>
              <a:rPr lang="en-US" dirty="0" err="1" smtClean="0"/>
              <a:t>lehetne</a:t>
            </a:r>
            <a:r>
              <a:rPr lang="en-US" dirty="0" smtClean="0"/>
              <a:t> a </a:t>
            </a:r>
            <a:r>
              <a:rPr lang="en-US" dirty="0" err="1" smtClean="0"/>
              <a:t>folyadékfelület</a:t>
            </a:r>
            <a:endParaRPr lang="en-US" dirty="0" smtClean="0"/>
          </a:p>
          <a:p>
            <a:r>
              <a:rPr lang="en-US" dirty="0" smtClean="0"/>
              <a:t>De a </a:t>
            </a:r>
            <a:r>
              <a:rPr lang="en-US" dirty="0" err="1" smtClean="0"/>
              <a:t>pohárból</a:t>
            </a:r>
            <a:r>
              <a:rPr lang="en-US" dirty="0" smtClean="0"/>
              <a:t> </a:t>
            </a:r>
            <a:r>
              <a:rPr lang="en-US" dirty="0" err="1" smtClean="0"/>
              <a:t>kilógó</a:t>
            </a:r>
            <a:r>
              <a:rPr lang="en-US" dirty="0" smtClean="0"/>
              <a:t> </a:t>
            </a:r>
            <a:r>
              <a:rPr lang="en-US" dirty="0" err="1" smtClean="0"/>
              <a:t>részeket</a:t>
            </a:r>
            <a:r>
              <a:rPr lang="en-US" dirty="0" smtClean="0"/>
              <a:t> le </a:t>
            </a:r>
            <a:r>
              <a:rPr lang="en-US" dirty="0" err="1" smtClean="0"/>
              <a:t>kellene</a:t>
            </a:r>
            <a:r>
              <a:rPr lang="en-US" dirty="0" smtClean="0"/>
              <a:t> </a:t>
            </a:r>
            <a:r>
              <a:rPr lang="en-US" dirty="0" err="1" smtClean="0"/>
              <a:t>vágni</a:t>
            </a:r>
            <a:endParaRPr lang="hu-HU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86400" y="2514600"/>
            <a:ext cx="2971800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Stencil Test II.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57800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Csináljunk</a:t>
            </a:r>
            <a:r>
              <a:rPr lang="en-US" dirty="0" smtClean="0"/>
              <a:t> </a:t>
            </a:r>
            <a:r>
              <a:rPr lang="en-US" dirty="0" err="1" smtClean="0"/>
              <a:t>két</a:t>
            </a:r>
            <a:r>
              <a:rPr lang="en-US" dirty="0" smtClean="0"/>
              <a:t> </a:t>
            </a:r>
            <a:r>
              <a:rPr lang="en-US" dirty="0" err="1" smtClean="0"/>
              <a:t>új</a:t>
            </a:r>
            <a:r>
              <a:rPr lang="en-US" dirty="0" smtClean="0"/>
              <a:t> </a:t>
            </a:r>
            <a:r>
              <a:rPr lang="en-US" dirty="0" err="1" smtClean="0"/>
              <a:t>shadert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Custom/Glass</a:t>
            </a:r>
          </a:p>
          <a:p>
            <a:pPr lvl="1"/>
            <a:r>
              <a:rPr lang="en-US" dirty="0" smtClean="0"/>
              <a:t>Custom/Water</a:t>
            </a:r>
          </a:p>
          <a:p>
            <a:r>
              <a:rPr lang="en-US" dirty="0" err="1" smtClean="0"/>
              <a:t>Csináljunk</a:t>
            </a:r>
            <a:r>
              <a:rPr lang="en-US" dirty="0" smtClean="0"/>
              <a:t> </a:t>
            </a:r>
            <a:r>
              <a:rPr lang="en-US" dirty="0" err="1" smtClean="0"/>
              <a:t>két</a:t>
            </a:r>
            <a:r>
              <a:rPr lang="en-US" dirty="0" smtClean="0"/>
              <a:t> </a:t>
            </a:r>
            <a:r>
              <a:rPr lang="en-US" dirty="0" err="1" smtClean="0"/>
              <a:t>új</a:t>
            </a:r>
            <a:r>
              <a:rPr lang="en-US" dirty="0" smtClean="0"/>
              <a:t> </a:t>
            </a:r>
            <a:r>
              <a:rPr lang="en-US" dirty="0" err="1" smtClean="0"/>
              <a:t>materiált</a:t>
            </a:r>
            <a:endParaRPr lang="en-US" dirty="0" smtClean="0"/>
          </a:p>
          <a:p>
            <a:pPr lvl="1"/>
            <a:r>
              <a:rPr lang="en-US" dirty="0" smtClean="0"/>
              <a:t>Glass</a:t>
            </a:r>
          </a:p>
          <a:p>
            <a:pPr lvl="1"/>
            <a:r>
              <a:rPr lang="en-US" dirty="0" smtClean="0"/>
              <a:t>Water</a:t>
            </a:r>
          </a:p>
          <a:p>
            <a:r>
              <a:rPr lang="en-US" dirty="0" err="1" smtClean="0"/>
              <a:t>Importaljuk</a:t>
            </a:r>
            <a:r>
              <a:rPr lang="en-US" dirty="0" smtClean="0"/>
              <a:t> be a </a:t>
            </a:r>
            <a:r>
              <a:rPr lang="en-US" dirty="0" err="1" smtClean="0"/>
              <a:t>pohár</a:t>
            </a:r>
            <a:r>
              <a:rPr lang="en-US" dirty="0" smtClean="0"/>
              <a:t> </a:t>
            </a:r>
            <a:r>
              <a:rPr lang="en-US" dirty="0" err="1" smtClean="0"/>
              <a:t>mesht</a:t>
            </a:r>
            <a:r>
              <a:rPr lang="en-US" dirty="0" smtClean="0"/>
              <a:t>: glass.obj</a:t>
            </a:r>
          </a:p>
          <a:p>
            <a:r>
              <a:rPr lang="en-US" dirty="0" err="1" smtClean="0"/>
              <a:t>Adjuk</a:t>
            </a:r>
            <a:r>
              <a:rPr lang="en-US" dirty="0" smtClean="0"/>
              <a:t> </a:t>
            </a:r>
            <a:r>
              <a:rPr lang="en-US" dirty="0" err="1" smtClean="0"/>
              <a:t>hozzá</a:t>
            </a:r>
            <a:r>
              <a:rPr lang="en-US" dirty="0" smtClean="0"/>
              <a:t> a </a:t>
            </a:r>
            <a:r>
              <a:rPr lang="en-US" dirty="0" err="1" smtClean="0"/>
              <a:t>jelenethez</a:t>
            </a:r>
            <a:r>
              <a:rPr lang="en-US" dirty="0" smtClean="0"/>
              <a:t>, </a:t>
            </a:r>
            <a:r>
              <a:rPr lang="en-US" dirty="0" err="1" smtClean="0"/>
              <a:t>állítsuk</a:t>
            </a:r>
            <a:r>
              <a:rPr lang="en-US" dirty="0" smtClean="0"/>
              <a:t> be </a:t>
            </a:r>
            <a:r>
              <a:rPr lang="en-US" dirty="0" err="1" smtClean="0"/>
              <a:t>rá</a:t>
            </a:r>
            <a:r>
              <a:rPr lang="en-US" dirty="0" smtClean="0"/>
              <a:t> a  glass </a:t>
            </a:r>
            <a:r>
              <a:rPr lang="en-US" dirty="0" err="1" smtClean="0"/>
              <a:t>materialt</a:t>
            </a:r>
            <a:endParaRPr lang="en-US" dirty="0" smtClean="0"/>
          </a:p>
          <a:p>
            <a:r>
              <a:rPr lang="en-US" dirty="0" err="1" smtClean="0"/>
              <a:t>Adjunk</a:t>
            </a:r>
            <a:r>
              <a:rPr lang="en-US" dirty="0" smtClean="0"/>
              <a:t> a </a:t>
            </a:r>
            <a:r>
              <a:rPr lang="en-US" dirty="0" err="1" smtClean="0"/>
              <a:t>jelenethez</a:t>
            </a:r>
            <a:r>
              <a:rPr lang="en-US" dirty="0" smtClean="0"/>
              <a:t> </a:t>
            </a:r>
            <a:r>
              <a:rPr lang="en-US" dirty="0" err="1" smtClean="0"/>
              <a:t>egy</a:t>
            </a:r>
            <a:r>
              <a:rPr lang="en-US" dirty="0" smtClean="0"/>
              <a:t> </a:t>
            </a:r>
            <a:r>
              <a:rPr lang="en-US" dirty="0" err="1" smtClean="0"/>
              <a:t>síklapot</a:t>
            </a:r>
            <a:r>
              <a:rPr lang="en-US" dirty="0" smtClean="0"/>
              <a:t> (</a:t>
            </a:r>
            <a:r>
              <a:rPr lang="en-US" dirty="0" err="1" smtClean="0"/>
              <a:t>GameObject</a:t>
            </a:r>
            <a:r>
              <a:rPr lang="en-US" dirty="0" smtClean="0"/>
              <a:t>/3D/Plane), </a:t>
            </a:r>
            <a:r>
              <a:rPr lang="en-US" dirty="0" err="1" smtClean="0"/>
              <a:t>állítsuk</a:t>
            </a:r>
            <a:r>
              <a:rPr lang="en-US" dirty="0" smtClean="0"/>
              <a:t> be </a:t>
            </a:r>
            <a:r>
              <a:rPr lang="en-US" dirty="0" err="1" smtClean="0"/>
              <a:t>rá</a:t>
            </a:r>
            <a:r>
              <a:rPr lang="en-US" dirty="0" smtClean="0"/>
              <a:t> a Water </a:t>
            </a:r>
            <a:r>
              <a:rPr lang="en-US" dirty="0" err="1" smtClean="0"/>
              <a:t>materiált</a:t>
            </a:r>
            <a:endParaRPr lang="en-US" dirty="0" smtClean="0"/>
          </a:p>
          <a:p>
            <a:r>
              <a:rPr lang="en-US" dirty="0" err="1" smtClean="0"/>
              <a:t>Rendezgessük</a:t>
            </a:r>
            <a:r>
              <a:rPr lang="en-US" dirty="0" smtClean="0"/>
              <a:t> el </a:t>
            </a:r>
            <a:r>
              <a:rPr lang="en-US" dirty="0" err="1" smtClean="0"/>
              <a:t>őket</a:t>
            </a:r>
            <a:r>
              <a:rPr lang="en-US" dirty="0" smtClean="0"/>
              <a:t> a </a:t>
            </a:r>
            <a:r>
              <a:rPr lang="en-US" dirty="0" err="1" smtClean="0"/>
              <a:t>jelenetben</a:t>
            </a:r>
            <a:endParaRPr lang="en-US" dirty="0" smtClean="0"/>
          </a:p>
          <a:p>
            <a:endParaRPr lang="hu-HU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Feladat: borospohár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0"/>
            <a:ext cx="5408958" cy="4876800"/>
          </a:xfrm>
        </p:spPr>
        <p:txBody>
          <a:bodyPr>
            <a:normAutofit fontScale="85000" lnSpcReduction="20000"/>
          </a:bodyPr>
          <a:lstStyle/>
          <a:p>
            <a:r>
              <a:rPr lang="hu-HU" sz="3000" dirty="0" err="1" smtClean="0"/>
              <a:t>Rendereljünk</a:t>
            </a:r>
            <a:r>
              <a:rPr lang="hu-HU" sz="3000" dirty="0" smtClean="0"/>
              <a:t> egy pohár vörösbort!</a:t>
            </a:r>
          </a:p>
          <a:p>
            <a:pPr lvl="1"/>
            <a:r>
              <a:rPr lang="hu-HU" sz="2400" dirty="0" smtClean="0"/>
              <a:t>Pohár és sík objektumok, külön </a:t>
            </a:r>
            <a:r>
              <a:rPr lang="hu-HU" sz="2400" dirty="0" err="1" smtClean="0"/>
              <a:t>materiallal</a:t>
            </a:r>
            <a:endParaRPr lang="hu-HU" sz="2400" dirty="0" smtClean="0"/>
          </a:p>
          <a:p>
            <a:endParaRPr lang="hu-HU" sz="2400" dirty="0" smtClean="0"/>
          </a:p>
          <a:p>
            <a:r>
              <a:rPr lang="hu-HU" sz="2800" dirty="0" smtClean="0"/>
              <a:t>Segítség:</a:t>
            </a:r>
          </a:p>
          <a:p>
            <a:pPr lvl="1"/>
            <a:r>
              <a:rPr lang="hu-HU" sz="2400" dirty="0" smtClean="0"/>
              <a:t>Stencil írás:</a:t>
            </a:r>
          </a:p>
          <a:p>
            <a:pPr marL="857250" lvl="2" indent="0">
              <a:buNone/>
            </a:pPr>
            <a:r>
              <a:rPr lang="en-US" dirty="0"/>
              <a:t>Stencil</a:t>
            </a:r>
            <a:br>
              <a:rPr lang="en-US" dirty="0"/>
            </a:br>
            <a:r>
              <a:rPr lang="en-US" dirty="0" smtClean="0"/>
              <a:t>{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  Ref 1</a:t>
            </a:r>
            <a:br>
              <a:rPr lang="en-US" dirty="0"/>
            </a:br>
            <a:r>
              <a:rPr lang="hu-HU" dirty="0" smtClean="0"/>
              <a:t> </a:t>
            </a:r>
            <a:r>
              <a:rPr lang="en-US" dirty="0"/>
              <a:t>     Pass Replace</a:t>
            </a:r>
            <a:br>
              <a:rPr lang="en-US" dirty="0"/>
            </a:br>
            <a:r>
              <a:rPr lang="en-US" dirty="0"/>
              <a:t> </a:t>
            </a:r>
            <a:r>
              <a:rPr lang="en-US" dirty="0" smtClean="0"/>
              <a:t>}</a:t>
            </a:r>
            <a:endParaRPr lang="hu-HU" sz="3800" dirty="0"/>
          </a:p>
          <a:p>
            <a:pPr lvl="1"/>
            <a:r>
              <a:rPr lang="hu-HU" sz="2400" dirty="0" smtClean="0"/>
              <a:t>Stencil teszt:</a:t>
            </a:r>
          </a:p>
          <a:p>
            <a:pPr marL="457200" lvl="1" indent="0">
              <a:buNone/>
            </a:pPr>
            <a:r>
              <a:rPr lang="hu-HU" sz="2400" dirty="0" smtClean="0"/>
              <a:t>	</a:t>
            </a:r>
            <a:r>
              <a:rPr lang="en-US" sz="2400" dirty="0" smtClean="0"/>
              <a:t>Stencil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        </a:t>
            </a:r>
            <a:r>
              <a:rPr lang="en-US" sz="2400" dirty="0" smtClean="0"/>
              <a:t>{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             Ref 1</a:t>
            </a:r>
            <a:br>
              <a:rPr lang="en-US" sz="2400" dirty="0"/>
            </a:br>
            <a:r>
              <a:rPr lang="en-US" sz="2400" dirty="0"/>
              <a:t>             Comp Equal</a:t>
            </a:r>
            <a:br>
              <a:rPr lang="en-US" sz="2400" dirty="0"/>
            </a:br>
            <a:r>
              <a:rPr lang="en-US" sz="2400" dirty="0"/>
              <a:t>        </a:t>
            </a:r>
            <a:r>
              <a:rPr lang="en-US" sz="2400" dirty="0" smtClean="0"/>
              <a:t>}</a:t>
            </a:r>
            <a:endParaRPr lang="hu-HU" sz="2400" dirty="0" smtClean="0"/>
          </a:p>
          <a:p>
            <a:pPr lvl="1"/>
            <a:endParaRPr lang="hu-HU" sz="2000" dirty="0"/>
          </a:p>
          <a:p>
            <a:endParaRPr lang="en-US" sz="2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66158" y="2396331"/>
            <a:ext cx="2790825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229465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GrabPass</a:t>
            </a:r>
            <a:r>
              <a:rPr lang="en-US" dirty="0" smtClean="0"/>
              <a:t> I.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Érdekes</a:t>
            </a:r>
            <a:r>
              <a:rPr lang="en-US" dirty="0" smtClean="0"/>
              <a:t> </a:t>
            </a:r>
            <a:r>
              <a:rPr lang="en-US" dirty="0" err="1" smtClean="0"/>
              <a:t>funkció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 err="1" smtClean="0"/>
              <a:t>képernyő</a:t>
            </a:r>
            <a:r>
              <a:rPr lang="en-US" dirty="0" smtClean="0"/>
              <a:t> </a:t>
            </a:r>
            <a:r>
              <a:rPr lang="en-US" dirty="0" err="1" smtClean="0"/>
              <a:t>aktuális</a:t>
            </a:r>
            <a:r>
              <a:rPr lang="en-US" dirty="0" smtClean="0"/>
              <a:t> </a:t>
            </a:r>
            <a:r>
              <a:rPr lang="en-US" dirty="0" err="1" smtClean="0"/>
              <a:t>tartalmát</a:t>
            </a:r>
            <a:r>
              <a:rPr lang="en-US" dirty="0" smtClean="0"/>
              <a:t> el </a:t>
            </a:r>
            <a:r>
              <a:rPr lang="en-US" dirty="0" err="1" smtClean="0"/>
              <a:t>lehet</a:t>
            </a:r>
            <a:r>
              <a:rPr lang="en-US" dirty="0" smtClean="0"/>
              <a:t> </a:t>
            </a:r>
            <a:r>
              <a:rPr lang="en-US" dirty="0" err="1" smtClean="0"/>
              <a:t>menteni</a:t>
            </a:r>
            <a:r>
              <a:rPr lang="en-US" dirty="0" smtClean="0"/>
              <a:t> </a:t>
            </a:r>
            <a:r>
              <a:rPr lang="en-US" dirty="0" err="1" smtClean="0"/>
              <a:t>textúrába</a:t>
            </a:r>
            <a:endParaRPr lang="en-US" dirty="0" smtClean="0"/>
          </a:p>
          <a:p>
            <a:r>
              <a:rPr lang="en-US" dirty="0" err="1" smtClean="0"/>
              <a:t>Ezt</a:t>
            </a:r>
            <a:r>
              <a:rPr lang="en-US" dirty="0" smtClean="0"/>
              <a:t> a </a:t>
            </a:r>
            <a:r>
              <a:rPr lang="en-US" dirty="0" err="1" smtClean="0"/>
              <a:t>textúrát</a:t>
            </a:r>
            <a:r>
              <a:rPr lang="en-US" dirty="0" smtClean="0"/>
              <a:t> </a:t>
            </a:r>
            <a:r>
              <a:rPr lang="en-US" dirty="0" err="1" smtClean="0"/>
              <a:t>ugyanúgy</a:t>
            </a:r>
            <a:r>
              <a:rPr lang="en-US" dirty="0" smtClean="0"/>
              <a:t> </a:t>
            </a:r>
            <a:r>
              <a:rPr lang="en-US" dirty="0" err="1" smtClean="0"/>
              <a:t>beköthetjük</a:t>
            </a:r>
            <a:r>
              <a:rPr lang="en-US" dirty="0" smtClean="0"/>
              <a:t>, mint </a:t>
            </a:r>
            <a:r>
              <a:rPr lang="en-US" dirty="0" err="1" smtClean="0"/>
              <a:t>bármi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textúrát</a:t>
            </a:r>
            <a:endParaRPr lang="hu-HU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GrabPass</a:t>
            </a:r>
            <a:r>
              <a:rPr lang="en-US" dirty="0" smtClean="0"/>
              <a:t> II.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Készítsünk</a:t>
            </a:r>
            <a:r>
              <a:rPr lang="en-US" dirty="0" smtClean="0"/>
              <a:t> </a:t>
            </a:r>
            <a:r>
              <a:rPr lang="en-US" dirty="0" err="1" smtClean="0"/>
              <a:t>új</a:t>
            </a:r>
            <a:r>
              <a:rPr lang="en-US" dirty="0" smtClean="0"/>
              <a:t> </a:t>
            </a:r>
            <a:r>
              <a:rPr lang="en-US" dirty="0" err="1" smtClean="0"/>
              <a:t>shadert</a:t>
            </a:r>
            <a:r>
              <a:rPr lang="en-US" dirty="0" smtClean="0"/>
              <a:t>: </a:t>
            </a:r>
            <a:r>
              <a:rPr lang="en-US" dirty="0" err="1" smtClean="0"/>
              <a:t>GrabPassTest</a:t>
            </a:r>
            <a:endParaRPr lang="en-US" dirty="0" smtClean="0"/>
          </a:p>
          <a:p>
            <a:r>
              <a:rPr lang="en-US" dirty="0" err="1" smtClean="0"/>
              <a:t>Készítsünk</a:t>
            </a:r>
            <a:r>
              <a:rPr lang="en-US" dirty="0" smtClean="0"/>
              <a:t> </a:t>
            </a:r>
            <a:r>
              <a:rPr lang="en-US" dirty="0" err="1" smtClean="0"/>
              <a:t>új</a:t>
            </a:r>
            <a:r>
              <a:rPr lang="en-US" dirty="0" smtClean="0"/>
              <a:t> </a:t>
            </a:r>
            <a:r>
              <a:rPr lang="en-US" dirty="0" err="1" smtClean="0"/>
              <a:t>materiált</a:t>
            </a:r>
            <a:r>
              <a:rPr lang="en-US" dirty="0" smtClean="0"/>
              <a:t>: </a:t>
            </a:r>
            <a:r>
              <a:rPr lang="en-US" dirty="0" err="1" smtClean="0"/>
              <a:t>GrabPassTest</a:t>
            </a:r>
            <a:endParaRPr lang="en-US" dirty="0" smtClean="0"/>
          </a:p>
          <a:p>
            <a:r>
              <a:rPr lang="en-US" dirty="0" smtClean="0"/>
              <a:t>A material </a:t>
            </a:r>
            <a:r>
              <a:rPr lang="en-US" dirty="0" err="1"/>
              <a:t>a</a:t>
            </a:r>
            <a:r>
              <a:rPr lang="en-US" dirty="0" err="1" smtClean="0"/>
              <a:t>z</a:t>
            </a:r>
            <a:r>
              <a:rPr lang="en-US" dirty="0" smtClean="0"/>
              <a:t> </a:t>
            </a:r>
            <a:r>
              <a:rPr lang="en-US" dirty="0" err="1" smtClean="0"/>
              <a:t>új</a:t>
            </a:r>
            <a:r>
              <a:rPr lang="en-US" dirty="0" smtClean="0"/>
              <a:t> </a:t>
            </a:r>
            <a:r>
              <a:rPr lang="en-US" dirty="0" err="1" smtClean="0"/>
              <a:t>shadert</a:t>
            </a:r>
            <a:r>
              <a:rPr lang="en-US" dirty="0" smtClean="0"/>
              <a:t> </a:t>
            </a:r>
            <a:r>
              <a:rPr lang="en-US" dirty="0" err="1" smtClean="0"/>
              <a:t>kell</a:t>
            </a:r>
            <a:r>
              <a:rPr lang="en-US" dirty="0" smtClean="0"/>
              <a:t> </a:t>
            </a:r>
            <a:r>
              <a:rPr lang="en-US" dirty="0" err="1" smtClean="0"/>
              <a:t>használja</a:t>
            </a:r>
            <a:endParaRPr lang="en-US" dirty="0" smtClean="0"/>
          </a:p>
          <a:p>
            <a:r>
              <a:rPr lang="en-US" dirty="0" err="1" smtClean="0"/>
              <a:t>Adjunk</a:t>
            </a:r>
            <a:r>
              <a:rPr lang="en-US" dirty="0" smtClean="0"/>
              <a:t> </a:t>
            </a:r>
            <a:r>
              <a:rPr lang="en-US" dirty="0" err="1" smtClean="0"/>
              <a:t>hozzá</a:t>
            </a:r>
            <a:r>
              <a:rPr lang="en-US" dirty="0" smtClean="0"/>
              <a:t> a </a:t>
            </a:r>
            <a:r>
              <a:rPr lang="en-US" dirty="0" err="1" smtClean="0"/>
              <a:t>jelenethez</a:t>
            </a:r>
            <a:r>
              <a:rPr lang="en-US" dirty="0" smtClean="0"/>
              <a:t> </a:t>
            </a:r>
            <a:r>
              <a:rPr lang="en-US" dirty="0" err="1" smtClean="0"/>
              <a:t>egy</a:t>
            </a:r>
            <a:r>
              <a:rPr lang="en-US" dirty="0" smtClean="0"/>
              <a:t> </a:t>
            </a:r>
            <a:r>
              <a:rPr lang="en-US" dirty="0" err="1" smtClean="0"/>
              <a:t>nagyobb</a:t>
            </a:r>
            <a:r>
              <a:rPr lang="en-US" dirty="0" smtClean="0"/>
              <a:t> </a:t>
            </a:r>
            <a:r>
              <a:rPr lang="en-US" dirty="0" err="1" smtClean="0"/>
              <a:t>álló</a:t>
            </a:r>
            <a:r>
              <a:rPr lang="en-US" dirty="0" smtClean="0"/>
              <a:t> </a:t>
            </a:r>
            <a:r>
              <a:rPr lang="en-US" dirty="0" err="1" smtClean="0"/>
              <a:t>síklapot,a</a:t>
            </a:r>
            <a:r>
              <a:rPr lang="en-US" dirty="0" smtClean="0"/>
              <a:t> </a:t>
            </a:r>
            <a:r>
              <a:rPr lang="en-US" dirty="0" err="1" smtClean="0"/>
              <a:t>többi</a:t>
            </a:r>
            <a:r>
              <a:rPr lang="en-US" dirty="0" smtClean="0"/>
              <a:t> </a:t>
            </a:r>
            <a:r>
              <a:rPr lang="en-US" dirty="0" err="1" smtClean="0"/>
              <a:t>objektum</a:t>
            </a:r>
            <a:r>
              <a:rPr lang="en-US" dirty="0" smtClean="0"/>
              <a:t> </a:t>
            </a:r>
            <a:r>
              <a:rPr lang="en-US" dirty="0" err="1" smtClean="0"/>
              <a:t>mögé</a:t>
            </a:r>
            <a:endParaRPr lang="en-US" dirty="0" smtClean="0"/>
          </a:p>
          <a:p>
            <a:r>
              <a:rPr lang="en-US" dirty="0" err="1" smtClean="0"/>
              <a:t>Állítsuk</a:t>
            </a:r>
            <a:r>
              <a:rPr lang="en-US" dirty="0" smtClean="0"/>
              <a:t> be </a:t>
            </a:r>
            <a:r>
              <a:rPr lang="en-US" dirty="0" err="1" smtClean="0"/>
              <a:t>rá</a:t>
            </a:r>
            <a:r>
              <a:rPr lang="en-US" dirty="0" smtClean="0"/>
              <a:t> </a:t>
            </a:r>
            <a:r>
              <a:rPr lang="en-US" dirty="0" err="1" smtClean="0"/>
              <a:t>az</a:t>
            </a:r>
            <a:r>
              <a:rPr lang="en-US" dirty="0" smtClean="0"/>
              <a:t> </a:t>
            </a:r>
            <a:r>
              <a:rPr lang="en-US" dirty="0" err="1" smtClean="0"/>
              <a:t>új</a:t>
            </a:r>
            <a:r>
              <a:rPr lang="en-US" dirty="0" smtClean="0"/>
              <a:t> </a:t>
            </a:r>
            <a:r>
              <a:rPr lang="en-US" dirty="0" err="1" smtClean="0"/>
              <a:t>materiált</a:t>
            </a:r>
            <a:endParaRPr lang="hu-HU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GrabPass</a:t>
            </a:r>
            <a:r>
              <a:rPr lang="en-US" dirty="0" smtClean="0"/>
              <a:t> III.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US" dirty="0" err="1"/>
              <a:t>Shader</a:t>
            </a:r>
            <a:r>
              <a:rPr lang="en-US" dirty="0"/>
              <a:t> "Custom/</a:t>
            </a:r>
            <a:r>
              <a:rPr lang="en-US" dirty="0" err="1"/>
              <a:t>GrabPassTest</a:t>
            </a:r>
            <a:r>
              <a:rPr lang="en-US" dirty="0"/>
              <a:t>" {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Properties {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 _Color ("Color", Color) = (1,1,1,1)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}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</a:t>
            </a:r>
            <a:r>
              <a:rPr lang="en-US" dirty="0" err="1"/>
              <a:t>SubShader</a:t>
            </a:r>
            <a:r>
              <a:rPr lang="en-US" dirty="0"/>
              <a:t> {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 Tags { "Queue" = "Transparent+3" }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</a:t>
            </a:r>
            <a:r>
              <a:rPr lang="en-US" dirty="0">
                <a:solidFill>
                  <a:srgbClr val="FF0000"/>
                </a:solidFill>
              </a:rPr>
              <a:t> </a:t>
            </a:r>
            <a:r>
              <a:rPr lang="en-US" dirty="0" err="1">
                <a:solidFill>
                  <a:srgbClr val="FF0000"/>
                </a:solidFill>
              </a:rPr>
              <a:t>GrabPass</a:t>
            </a:r>
            <a:r>
              <a:rPr lang="en-US" dirty="0">
                <a:solidFill>
                  <a:srgbClr val="FF0000"/>
                </a:solidFill>
              </a:rPr>
              <a:t>{}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 Pass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 {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     Color [_Color]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     </a:t>
            </a:r>
            <a:r>
              <a:rPr lang="en-US" dirty="0" err="1"/>
              <a:t>SetTexture</a:t>
            </a:r>
            <a:r>
              <a:rPr lang="en-US" dirty="0"/>
              <a:t> </a:t>
            </a:r>
            <a:r>
              <a:rPr lang="en-US" dirty="0">
                <a:solidFill>
                  <a:srgbClr val="FF0000"/>
                </a:solidFill>
              </a:rPr>
              <a:t>[_</a:t>
            </a:r>
            <a:r>
              <a:rPr lang="en-US" dirty="0" err="1">
                <a:solidFill>
                  <a:srgbClr val="FF0000"/>
                </a:solidFill>
              </a:rPr>
              <a:t>GrabTexture</a:t>
            </a:r>
            <a:r>
              <a:rPr lang="en-US" dirty="0">
                <a:solidFill>
                  <a:srgbClr val="FF0000"/>
                </a:solidFill>
              </a:rPr>
              <a:t>]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     {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      combine primary * texture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     }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    }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}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   </a:t>
            </a:r>
            <a:r>
              <a:rPr lang="en-US" dirty="0" err="1"/>
              <a:t>FallBack</a:t>
            </a:r>
            <a:r>
              <a:rPr lang="en-US" dirty="0"/>
              <a:t> "Diffuse"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}</a:t>
            </a:r>
            <a:r>
              <a:rPr lang="en-US" dirty="0" smtClean="0"/>
              <a:t/>
            </a:r>
            <a:br>
              <a:rPr lang="en-US" dirty="0" smtClean="0"/>
            </a:br>
            <a:endParaRPr lang="hu-HU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57800" y="3581400"/>
            <a:ext cx="3657600" cy="280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Rendering</a:t>
            </a:r>
            <a:r>
              <a:rPr lang="hu-HU" dirty="0" smtClean="0"/>
              <a:t> módok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hu-HU" sz="2800" dirty="0" smtClean="0"/>
              <a:t>Per-</a:t>
            </a:r>
            <a:r>
              <a:rPr lang="hu-HU" sz="2800" dirty="0" err="1" smtClean="0"/>
              <a:t>vertex</a:t>
            </a:r>
            <a:r>
              <a:rPr lang="hu-HU" sz="2800" dirty="0" smtClean="0"/>
              <a:t> (</a:t>
            </a:r>
            <a:r>
              <a:rPr lang="hu-HU" sz="2800" dirty="0" err="1" smtClean="0"/>
              <a:t>a.k.a</a:t>
            </a:r>
            <a:r>
              <a:rPr lang="hu-HU" sz="2800" dirty="0" smtClean="0"/>
              <a:t>. </a:t>
            </a:r>
            <a:r>
              <a:rPr lang="hu-HU" sz="2800" dirty="0" err="1" smtClean="0"/>
              <a:t>Gouraud-shading</a:t>
            </a:r>
            <a:r>
              <a:rPr lang="hu-HU" sz="2800" dirty="0" smtClean="0"/>
              <a:t>)</a:t>
            </a:r>
          </a:p>
          <a:p>
            <a:pPr lvl="1" algn="just"/>
            <a:r>
              <a:rPr lang="hu-HU" sz="2400" dirty="0" smtClean="0"/>
              <a:t>A csúcspontokban számol megvilágítást, a háromszögön belül a </a:t>
            </a:r>
            <a:r>
              <a:rPr lang="hu-HU" sz="2400" b="1" dirty="0" smtClean="0"/>
              <a:t>szín</a:t>
            </a:r>
            <a:r>
              <a:rPr lang="hu-HU" sz="2400" dirty="0" smtClean="0"/>
              <a:t> </a:t>
            </a:r>
            <a:r>
              <a:rPr lang="hu-HU" sz="2400" dirty="0" err="1" smtClean="0"/>
              <a:t>interpolálódik</a:t>
            </a:r>
            <a:endParaRPr lang="hu-HU" sz="2400" dirty="0" smtClean="0"/>
          </a:p>
          <a:p>
            <a:pPr lvl="1" algn="just"/>
            <a:r>
              <a:rPr lang="hu-HU" sz="2400" dirty="0" smtClean="0"/>
              <a:t>Gyors, cserébe a </a:t>
            </a:r>
            <a:r>
              <a:rPr lang="hu-HU" sz="2400" dirty="0" err="1" smtClean="0"/>
              <a:t>spekuláris</a:t>
            </a:r>
            <a:r>
              <a:rPr lang="hu-HU" sz="2400" dirty="0" smtClean="0"/>
              <a:t> csillanások elromlanak, ha nem elég finom a geometria</a:t>
            </a:r>
          </a:p>
          <a:p>
            <a:pPr algn="just"/>
            <a:r>
              <a:rPr lang="hu-HU" sz="2800" dirty="0" err="1" smtClean="0"/>
              <a:t>Forward</a:t>
            </a:r>
            <a:r>
              <a:rPr lang="hu-HU" sz="2800" dirty="0" smtClean="0"/>
              <a:t> </a:t>
            </a:r>
            <a:r>
              <a:rPr lang="hu-HU" sz="2800" dirty="0" err="1" smtClean="0"/>
              <a:t>rendering</a:t>
            </a:r>
            <a:r>
              <a:rPr lang="hu-HU" sz="2800" dirty="0" smtClean="0"/>
              <a:t> (</a:t>
            </a:r>
            <a:r>
              <a:rPr lang="hu-HU" sz="2800" dirty="0" err="1" smtClean="0"/>
              <a:t>Phong-shading</a:t>
            </a:r>
            <a:r>
              <a:rPr lang="hu-HU" sz="2800" dirty="0" smtClean="0"/>
              <a:t>)</a:t>
            </a:r>
          </a:p>
          <a:p>
            <a:pPr lvl="1" algn="just"/>
            <a:r>
              <a:rPr lang="hu-HU" sz="2400" dirty="0" smtClean="0"/>
              <a:t>A </a:t>
            </a:r>
            <a:r>
              <a:rPr lang="hu-HU" sz="2400" dirty="0" err="1" smtClean="0"/>
              <a:t>fragmens-shader</a:t>
            </a:r>
            <a:r>
              <a:rPr lang="hu-HU" sz="2400" dirty="0" smtClean="0"/>
              <a:t> számol megvilágítást az interpolált adatok (pl. normálvektor) alapján</a:t>
            </a:r>
          </a:p>
          <a:p>
            <a:pPr lvl="1" algn="just"/>
            <a:r>
              <a:rPr lang="hu-HU" sz="2400" dirty="0" smtClean="0"/>
              <a:t>Durva </a:t>
            </a:r>
            <a:r>
              <a:rPr lang="hu-HU" sz="2400" dirty="0" err="1" smtClean="0"/>
              <a:t>tesszelláció</a:t>
            </a:r>
            <a:r>
              <a:rPr lang="hu-HU" sz="2400" dirty="0" smtClean="0"/>
              <a:t> esetén is jó minőség</a:t>
            </a:r>
          </a:p>
          <a:p>
            <a:pPr lvl="1" algn="just"/>
            <a:r>
              <a:rPr lang="hu-HU" sz="2400" dirty="0" smtClean="0"/>
              <a:t>Több fényforrás esetén többször </a:t>
            </a:r>
            <a:r>
              <a:rPr lang="hu-HU" sz="2400" dirty="0" err="1" smtClean="0"/>
              <a:t>renderelheti</a:t>
            </a:r>
            <a:r>
              <a:rPr lang="hu-HU" sz="2400" dirty="0" smtClean="0"/>
              <a:t> ki a geometriát (</a:t>
            </a:r>
            <a:r>
              <a:rPr lang="hu-HU" sz="2400" dirty="0" err="1" smtClean="0"/>
              <a:t>Unityben</a:t>
            </a:r>
            <a:r>
              <a:rPr lang="hu-HU" sz="2400" dirty="0" smtClean="0"/>
              <a:t>)</a:t>
            </a:r>
          </a:p>
          <a:p>
            <a:pPr algn="just"/>
            <a:r>
              <a:rPr lang="hu-HU" sz="2800" dirty="0" err="1" smtClean="0"/>
              <a:t>Deferred</a:t>
            </a:r>
            <a:r>
              <a:rPr lang="hu-HU" sz="2800" dirty="0" smtClean="0"/>
              <a:t> </a:t>
            </a:r>
            <a:r>
              <a:rPr lang="hu-HU" sz="2800" dirty="0" err="1" smtClean="0"/>
              <a:t>shading</a:t>
            </a:r>
            <a:endParaRPr lang="hu-HU" sz="2800" dirty="0" smtClean="0"/>
          </a:p>
          <a:p>
            <a:pPr lvl="1" algn="just"/>
            <a:r>
              <a:rPr lang="hu-HU" sz="2400" dirty="0" smtClean="0"/>
              <a:t>Első lépésben a „G-</a:t>
            </a:r>
            <a:r>
              <a:rPr lang="hu-HU" sz="2400" dirty="0" err="1" smtClean="0"/>
              <a:t>buffer</a:t>
            </a:r>
            <a:r>
              <a:rPr lang="hu-HU" sz="2400" dirty="0" smtClean="0"/>
              <a:t>” készül el: </a:t>
            </a:r>
            <a:r>
              <a:rPr lang="hu-HU" sz="2400" dirty="0" err="1" smtClean="0"/>
              <a:t>depth</a:t>
            </a:r>
            <a:r>
              <a:rPr lang="hu-HU" sz="2400" dirty="0"/>
              <a:t>,</a:t>
            </a:r>
            <a:r>
              <a:rPr lang="hu-HU" sz="2400" dirty="0" smtClean="0"/>
              <a:t> </a:t>
            </a:r>
            <a:r>
              <a:rPr lang="hu-HU" sz="2400" dirty="0" err="1" smtClean="0"/>
              <a:t>normal</a:t>
            </a:r>
            <a:r>
              <a:rPr lang="hu-HU" sz="2400" dirty="0" smtClean="0"/>
              <a:t>, diffúz szín…</a:t>
            </a:r>
          </a:p>
          <a:p>
            <a:pPr lvl="1" algn="just"/>
            <a:r>
              <a:rPr lang="hu-HU" sz="2400" dirty="0" smtClean="0"/>
              <a:t>Képtérben, </a:t>
            </a:r>
            <a:r>
              <a:rPr lang="hu-HU" sz="2400" dirty="0" err="1" smtClean="0"/>
              <a:t>fragmensenként</a:t>
            </a:r>
            <a:r>
              <a:rPr lang="hu-HU" sz="2400" dirty="0" smtClean="0"/>
              <a:t> történik az árnyalás, így már nem függ a geometria </a:t>
            </a:r>
            <a:r>
              <a:rPr lang="hu-HU" sz="2400" dirty="0" err="1" smtClean="0"/>
              <a:t>kompexitásától</a:t>
            </a:r>
            <a:r>
              <a:rPr lang="hu-HU" sz="2400" dirty="0" smtClean="0"/>
              <a:t>!</a:t>
            </a:r>
          </a:p>
          <a:p>
            <a:pPr lvl="1" algn="just"/>
            <a:r>
              <a:rPr lang="hu-HU" sz="2400" dirty="0" smtClean="0"/>
              <a:t>Nagyon sok fényforrást tud hatékonyan kezelni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72199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Rendering</a:t>
            </a:r>
            <a:r>
              <a:rPr lang="hu-HU" dirty="0" smtClean="0"/>
              <a:t> módok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5105400"/>
          </a:xfrm>
        </p:spPr>
        <p:txBody>
          <a:bodyPr>
            <a:normAutofit/>
          </a:bodyPr>
          <a:lstStyle/>
          <a:p>
            <a:pPr algn="just"/>
            <a:r>
              <a:rPr lang="hu-HU" dirty="0" smtClean="0"/>
              <a:t>Globálisan is állítható a projektre</a:t>
            </a:r>
          </a:p>
          <a:p>
            <a:pPr lvl="1" algn="just"/>
            <a:r>
              <a:rPr lang="hu-HU" dirty="0" smtClean="0"/>
              <a:t>Edit/Project </a:t>
            </a:r>
            <a:r>
              <a:rPr lang="hu-HU" dirty="0" err="1" smtClean="0"/>
              <a:t>settings</a:t>
            </a:r>
            <a:r>
              <a:rPr lang="hu-HU" dirty="0" smtClean="0"/>
              <a:t>/</a:t>
            </a:r>
            <a:r>
              <a:rPr lang="hu-HU" dirty="0" err="1" smtClean="0"/>
              <a:t>Graphics</a:t>
            </a:r>
            <a:r>
              <a:rPr lang="hu-HU" dirty="0" smtClean="0"/>
              <a:t> – </a:t>
            </a:r>
            <a:r>
              <a:rPr lang="hu-HU" dirty="0" err="1" smtClean="0"/>
              <a:t>Rendering</a:t>
            </a:r>
            <a:r>
              <a:rPr lang="hu-HU" dirty="0" smtClean="0"/>
              <a:t> </a:t>
            </a:r>
            <a:r>
              <a:rPr lang="hu-HU" dirty="0" err="1" smtClean="0"/>
              <a:t>path</a:t>
            </a:r>
            <a:endParaRPr lang="hu-HU" dirty="0" smtClean="0"/>
          </a:p>
          <a:p>
            <a:pPr algn="just"/>
            <a:r>
              <a:rPr lang="hu-HU" dirty="0" smtClean="0"/>
              <a:t>Külön állítható minden kamerára</a:t>
            </a:r>
          </a:p>
          <a:p>
            <a:pPr algn="just"/>
            <a:r>
              <a:rPr lang="hu-HU" dirty="0" smtClean="0"/>
              <a:t>Mobil platformok </a:t>
            </a:r>
            <a:r>
              <a:rPr lang="hu-HU" dirty="0" err="1" smtClean="0"/>
              <a:t>gyakan</a:t>
            </a:r>
            <a:r>
              <a:rPr lang="hu-HU" dirty="0" smtClean="0"/>
              <a:t> nem támogatják a </a:t>
            </a:r>
            <a:r>
              <a:rPr lang="hu-HU" dirty="0" err="1" smtClean="0"/>
              <a:t>deferred</a:t>
            </a:r>
            <a:r>
              <a:rPr lang="hu-HU" dirty="0" smtClean="0"/>
              <a:t> </a:t>
            </a:r>
            <a:r>
              <a:rPr lang="hu-HU" dirty="0" err="1" smtClean="0"/>
              <a:t>shadinget</a:t>
            </a:r>
            <a:endParaRPr lang="hu-HU" sz="2800" dirty="0" smtClean="0"/>
          </a:p>
          <a:p>
            <a:pPr algn="just"/>
            <a:endParaRPr lang="hu-HU" sz="2800" dirty="0"/>
          </a:p>
          <a:p>
            <a:pPr algn="just"/>
            <a:r>
              <a:rPr lang="en-US" dirty="0"/>
              <a:t>https://docs.unity3d.com/Manual/RenderingPaths.html</a:t>
            </a:r>
          </a:p>
        </p:txBody>
      </p:sp>
    </p:spTree>
    <p:extLst>
      <p:ext uri="{BB962C8B-B14F-4D97-AF65-F5344CB8AC3E}">
        <p14:creationId xmlns:p14="http://schemas.microsoft.com/office/powerpoint/2010/main" val="11580473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hu-HU" dirty="0" smtClean="0"/>
              <a:t>Per-</a:t>
            </a:r>
            <a:r>
              <a:rPr lang="hu-HU" dirty="0" err="1" smtClean="0"/>
              <a:t>vertex</a:t>
            </a:r>
            <a:r>
              <a:rPr lang="hu-HU" dirty="0" smtClean="0"/>
              <a:t> </a:t>
            </a:r>
            <a:r>
              <a:rPr lang="hu-HU" dirty="0" err="1" smtClean="0"/>
              <a:t>vs</a:t>
            </a:r>
            <a:r>
              <a:rPr lang="hu-HU" dirty="0" smtClean="0"/>
              <a:t> </a:t>
            </a:r>
            <a:r>
              <a:rPr lang="hu-HU" dirty="0" err="1" smtClean="0"/>
              <a:t>forward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0"/>
            <a:ext cx="5867400" cy="4525963"/>
          </a:xfrm>
        </p:spPr>
        <p:txBody>
          <a:bodyPr>
            <a:normAutofit/>
          </a:bodyPr>
          <a:lstStyle/>
          <a:p>
            <a:r>
              <a:rPr lang="hu-HU" sz="2400" dirty="0"/>
              <a:t>Hozzunk létre egy új materialt és dobjuk rá egy teáskancsóra</a:t>
            </a:r>
          </a:p>
          <a:p>
            <a:pPr lvl="1"/>
            <a:r>
              <a:rPr lang="hu-HU" sz="2000" dirty="0" err="1"/>
              <a:t>Shader</a:t>
            </a:r>
            <a:r>
              <a:rPr lang="hu-HU" sz="2000" dirty="0"/>
              <a:t>: </a:t>
            </a:r>
            <a:r>
              <a:rPr lang="hu-HU" sz="2000" dirty="0" err="1"/>
              <a:t>Legacy</a:t>
            </a:r>
            <a:r>
              <a:rPr lang="hu-HU" sz="2000" dirty="0"/>
              <a:t> </a:t>
            </a:r>
            <a:r>
              <a:rPr lang="hu-HU" sz="2000" dirty="0" err="1"/>
              <a:t>Shaders</a:t>
            </a:r>
            <a:r>
              <a:rPr lang="hu-HU" sz="2000" dirty="0"/>
              <a:t> (legalul)/</a:t>
            </a:r>
            <a:r>
              <a:rPr lang="hu-HU" sz="2000" dirty="0" err="1" smtClean="0"/>
              <a:t>Specular</a:t>
            </a:r>
            <a:endParaRPr lang="hu-HU" sz="2000" dirty="0" smtClean="0"/>
          </a:p>
          <a:p>
            <a:pPr lvl="1"/>
            <a:r>
              <a:rPr lang="hu-HU" sz="2000" dirty="0" smtClean="0"/>
              <a:t>Állítsuk a </a:t>
            </a:r>
            <a:r>
              <a:rPr lang="hu-HU" sz="2000" dirty="0" err="1" smtClean="0"/>
              <a:t>shininess</a:t>
            </a:r>
            <a:r>
              <a:rPr lang="hu-HU" sz="2000" dirty="0" smtClean="0"/>
              <a:t>-t 1-re, a </a:t>
            </a:r>
            <a:r>
              <a:rPr lang="hu-HU" sz="2000" dirty="0" err="1" smtClean="0"/>
              <a:t>specular</a:t>
            </a:r>
            <a:r>
              <a:rPr lang="hu-HU" sz="2000" dirty="0" smtClean="0"/>
              <a:t> </a:t>
            </a:r>
            <a:r>
              <a:rPr lang="hu-HU" sz="2000" dirty="0" err="1" smtClean="0"/>
              <a:t>colort</a:t>
            </a:r>
            <a:r>
              <a:rPr lang="hu-HU" sz="2000" dirty="0" smtClean="0"/>
              <a:t> fehérre</a:t>
            </a:r>
            <a:endParaRPr lang="hu-HU" sz="2000" dirty="0"/>
          </a:p>
          <a:p>
            <a:r>
              <a:rPr lang="hu-HU" sz="2400" dirty="0"/>
              <a:t>Állítsuk a kamerán a </a:t>
            </a:r>
            <a:r>
              <a:rPr lang="hu-HU" sz="2400" dirty="0" err="1"/>
              <a:t>rendering</a:t>
            </a:r>
            <a:r>
              <a:rPr lang="hu-HU" sz="2400" dirty="0"/>
              <a:t> </a:t>
            </a:r>
            <a:r>
              <a:rPr lang="hu-HU" sz="2400" dirty="0" err="1"/>
              <a:t>path</a:t>
            </a:r>
            <a:r>
              <a:rPr lang="hu-HU" sz="2400" dirty="0"/>
              <a:t>-t</a:t>
            </a:r>
            <a:endParaRPr lang="en-US" sz="2400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124" y="182113"/>
            <a:ext cx="2381476" cy="1951487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495800"/>
            <a:ext cx="3714189" cy="2128224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124" y="2226125"/>
            <a:ext cx="2380267" cy="2103339"/>
          </a:xfrm>
          <a:prstGeom prst="rect">
            <a:avLst/>
          </a:prstGeom>
        </p:spPr>
      </p:pic>
      <p:sp>
        <p:nvSpPr>
          <p:cNvPr id="8" name="Téglalap 7"/>
          <p:cNvSpPr/>
          <p:nvPr/>
        </p:nvSpPr>
        <p:spPr>
          <a:xfrm flipV="1">
            <a:off x="6781801" y="457200"/>
            <a:ext cx="2105590" cy="19741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/>
          <p:cNvSpPr/>
          <p:nvPr/>
        </p:nvSpPr>
        <p:spPr>
          <a:xfrm flipV="1">
            <a:off x="6516268" y="929256"/>
            <a:ext cx="2170532" cy="21374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Téglalap 9"/>
          <p:cNvSpPr/>
          <p:nvPr/>
        </p:nvSpPr>
        <p:spPr>
          <a:xfrm flipV="1">
            <a:off x="6553200" y="4100864"/>
            <a:ext cx="2257989" cy="16633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1" name="Kép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562" y="4501896"/>
            <a:ext cx="3758667" cy="2112406"/>
          </a:xfrm>
          <a:prstGeom prst="rect">
            <a:avLst/>
          </a:prstGeom>
        </p:spPr>
      </p:pic>
      <p:sp>
        <p:nvSpPr>
          <p:cNvPr id="12" name="Szövegdoboz 11"/>
          <p:cNvSpPr txBox="1"/>
          <p:nvPr/>
        </p:nvSpPr>
        <p:spPr>
          <a:xfrm>
            <a:off x="1694943" y="6172200"/>
            <a:ext cx="1749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 smtClean="0">
                <a:solidFill>
                  <a:srgbClr val="00B050"/>
                </a:solidFill>
              </a:rPr>
              <a:t>Legacy</a:t>
            </a:r>
            <a:r>
              <a:rPr lang="hu-HU" dirty="0">
                <a:solidFill>
                  <a:srgbClr val="00B050"/>
                </a:solidFill>
              </a:rPr>
              <a:t> </a:t>
            </a:r>
            <a:r>
              <a:rPr lang="hu-HU" dirty="0" err="1" smtClean="0">
                <a:solidFill>
                  <a:srgbClr val="00B050"/>
                </a:solidFill>
              </a:rPr>
              <a:t>Vertex</a:t>
            </a:r>
            <a:r>
              <a:rPr lang="hu-HU" dirty="0" smtClean="0">
                <a:solidFill>
                  <a:srgbClr val="00B050"/>
                </a:solidFill>
              </a:rPr>
              <a:t> </a:t>
            </a:r>
            <a:r>
              <a:rPr lang="hu-HU" dirty="0" err="1" smtClean="0">
                <a:solidFill>
                  <a:srgbClr val="00B050"/>
                </a:solidFill>
              </a:rPr>
              <a:t>Lit</a:t>
            </a:r>
            <a:endParaRPr lang="hu-HU" dirty="0">
              <a:solidFill>
                <a:srgbClr val="00B050"/>
              </a:solidFill>
            </a:endParaRPr>
          </a:p>
        </p:txBody>
      </p:sp>
      <p:sp>
        <p:nvSpPr>
          <p:cNvPr id="13" name="Szövegdoboz 12"/>
          <p:cNvSpPr txBox="1"/>
          <p:nvPr/>
        </p:nvSpPr>
        <p:spPr>
          <a:xfrm>
            <a:off x="5807577" y="6172200"/>
            <a:ext cx="1243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 smtClean="0">
                <a:solidFill>
                  <a:srgbClr val="00B050"/>
                </a:solidFill>
              </a:rPr>
              <a:t>Forward</a:t>
            </a:r>
            <a:r>
              <a:rPr lang="hu-HU" dirty="0" smtClean="0">
                <a:solidFill>
                  <a:srgbClr val="00B050"/>
                </a:solidFill>
              </a:rPr>
              <a:t> </a:t>
            </a:r>
            <a:r>
              <a:rPr lang="hu-HU" dirty="0" err="1" smtClean="0">
                <a:solidFill>
                  <a:srgbClr val="00B050"/>
                </a:solidFill>
              </a:rPr>
              <a:t>Lit</a:t>
            </a:r>
            <a:endParaRPr lang="hu-HU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7632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Forward</a:t>
            </a:r>
            <a:r>
              <a:rPr lang="hu-HU" dirty="0" smtClean="0"/>
              <a:t> </a:t>
            </a:r>
            <a:r>
              <a:rPr lang="hu-HU" dirty="0" err="1" smtClean="0"/>
              <a:t>vs</a:t>
            </a:r>
            <a:r>
              <a:rPr lang="hu-HU" dirty="0" smtClean="0"/>
              <a:t> </a:t>
            </a:r>
            <a:r>
              <a:rPr lang="hu-HU" dirty="0" err="1" smtClean="0"/>
              <a:t>deferred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800" dirty="0" smtClean="0"/>
              <a:t>Húzzuk rá egy objektumra a </a:t>
            </a:r>
            <a:r>
              <a:rPr lang="hu-HU" sz="2800" dirty="0" err="1" smtClean="0"/>
              <a:t>GenerateLevel.cs</a:t>
            </a:r>
            <a:r>
              <a:rPr lang="hu-HU" sz="2800" dirty="0" smtClean="0"/>
              <a:t> scriptet</a:t>
            </a:r>
          </a:p>
          <a:p>
            <a:pPr lvl="1"/>
            <a:r>
              <a:rPr lang="hu-HU" sz="2400" dirty="0" smtClean="0"/>
              <a:t>Legenerál rengeteg gömböt és fényforrást</a:t>
            </a:r>
          </a:p>
          <a:p>
            <a:r>
              <a:rPr lang="hu-HU" sz="2800" dirty="0" smtClean="0"/>
              <a:t>Kapcsoljuk ki az irányfényforrást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31591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 smtClean="0"/>
              <a:t>Képernyő (</a:t>
            </a:r>
            <a:r>
              <a:rPr lang="hu-HU" dirty="0" err="1" smtClean="0"/>
              <a:t>viewport</a:t>
            </a:r>
            <a:r>
              <a:rPr lang="hu-HU" dirty="0" smtClean="0"/>
              <a:t>) transzformáció</a:t>
            </a:r>
            <a:endParaRPr lang="hu-HU" dirty="0"/>
          </a:p>
        </p:txBody>
      </p:sp>
      <p:sp>
        <p:nvSpPr>
          <p:cNvPr id="3" name="Line 49"/>
          <p:cNvSpPr>
            <a:spLocks noChangeShapeType="1"/>
          </p:cNvSpPr>
          <p:nvPr/>
        </p:nvSpPr>
        <p:spPr bwMode="auto">
          <a:xfrm flipH="1" flipV="1">
            <a:off x="6005512" y="2411413"/>
            <a:ext cx="4763" cy="20732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4" name="Line 50"/>
          <p:cNvSpPr>
            <a:spLocks noChangeShapeType="1"/>
          </p:cNvSpPr>
          <p:nvPr/>
        </p:nvSpPr>
        <p:spPr bwMode="auto">
          <a:xfrm>
            <a:off x="5884862" y="4068763"/>
            <a:ext cx="2341563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5" name="Rectangle 51"/>
          <p:cNvSpPr>
            <a:spLocks noChangeArrowheads="1"/>
          </p:cNvSpPr>
          <p:nvPr/>
        </p:nvSpPr>
        <p:spPr bwMode="auto">
          <a:xfrm>
            <a:off x="6021387" y="2484438"/>
            <a:ext cx="1758950" cy="1403350"/>
          </a:xfrm>
          <a:prstGeom prst="rect">
            <a:avLst/>
          </a:prstGeom>
          <a:solidFill>
            <a:schemeClr val="accent1">
              <a:alpha val="30196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6" name="Rectangle 52"/>
          <p:cNvSpPr>
            <a:spLocks noChangeArrowheads="1"/>
          </p:cNvSpPr>
          <p:nvPr/>
        </p:nvSpPr>
        <p:spPr bwMode="auto">
          <a:xfrm>
            <a:off x="7643812" y="4079875"/>
            <a:ext cx="33655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sz="2400"/>
              <a:t>1</a:t>
            </a:r>
          </a:p>
        </p:txBody>
      </p:sp>
      <p:sp>
        <p:nvSpPr>
          <p:cNvPr id="7" name="Line 53"/>
          <p:cNvSpPr>
            <a:spLocks noChangeShapeType="1"/>
          </p:cNvSpPr>
          <p:nvPr/>
        </p:nvSpPr>
        <p:spPr bwMode="auto">
          <a:xfrm>
            <a:off x="5876925" y="3024188"/>
            <a:ext cx="304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8" name="Line 54"/>
          <p:cNvSpPr>
            <a:spLocks noChangeShapeType="1"/>
          </p:cNvSpPr>
          <p:nvPr/>
        </p:nvSpPr>
        <p:spPr bwMode="auto">
          <a:xfrm>
            <a:off x="5875337" y="3355975"/>
            <a:ext cx="304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9" name="Line 55"/>
          <p:cNvSpPr>
            <a:spLocks noChangeShapeType="1"/>
          </p:cNvSpPr>
          <p:nvPr/>
        </p:nvSpPr>
        <p:spPr bwMode="auto">
          <a:xfrm>
            <a:off x="5861050" y="3690938"/>
            <a:ext cx="304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0" name="Line 57"/>
          <p:cNvSpPr>
            <a:spLocks noChangeShapeType="1"/>
          </p:cNvSpPr>
          <p:nvPr/>
        </p:nvSpPr>
        <p:spPr bwMode="auto">
          <a:xfrm>
            <a:off x="5861050" y="2698750"/>
            <a:ext cx="304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hu-HU"/>
          </a:p>
        </p:txBody>
      </p:sp>
      <p:sp>
        <p:nvSpPr>
          <p:cNvPr id="11" name="Freeform 65"/>
          <p:cNvSpPr>
            <a:spLocks/>
          </p:cNvSpPr>
          <p:nvPr/>
        </p:nvSpPr>
        <p:spPr bwMode="auto">
          <a:xfrm>
            <a:off x="7065962" y="2565400"/>
            <a:ext cx="752475" cy="1276350"/>
          </a:xfrm>
          <a:custGeom>
            <a:avLst/>
            <a:gdLst>
              <a:gd name="T0" fmla="*/ 2147483647 w 519"/>
              <a:gd name="T1" fmla="*/ 2147483647 h 982"/>
              <a:gd name="T2" fmla="*/ 0 w 519"/>
              <a:gd name="T3" fmla="*/ 0 h 982"/>
              <a:gd name="T4" fmla="*/ 2147483647 w 519"/>
              <a:gd name="T5" fmla="*/ 2147483647 h 982"/>
              <a:gd name="T6" fmla="*/ 2147483647 w 519"/>
              <a:gd name="T7" fmla="*/ 2147483647 h 982"/>
              <a:gd name="T8" fmla="*/ 2147483647 w 519"/>
              <a:gd name="T9" fmla="*/ 2147483647 h 982"/>
              <a:gd name="T10" fmla="*/ 2147483647 w 519"/>
              <a:gd name="T11" fmla="*/ 2147483647 h 98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19"/>
              <a:gd name="T19" fmla="*/ 0 h 982"/>
              <a:gd name="T20" fmla="*/ 519 w 519"/>
              <a:gd name="T21" fmla="*/ 982 h 98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19" h="982">
                <a:moveTo>
                  <a:pt x="110" y="982"/>
                </a:moveTo>
                <a:lnTo>
                  <a:pt x="0" y="0"/>
                </a:lnTo>
                <a:lnTo>
                  <a:pt x="500" y="490"/>
                </a:lnTo>
                <a:lnTo>
                  <a:pt x="481" y="694"/>
                </a:lnTo>
                <a:lnTo>
                  <a:pt x="519" y="685"/>
                </a:lnTo>
                <a:lnTo>
                  <a:pt x="110" y="982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12" name="Freeform 66"/>
          <p:cNvSpPr>
            <a:spLocks/>
          </p:cNvSpPr>
          <p:nvPr/>
        </p:nvSpPr>
        <p:spPr bwMode="auto">
          <a:xfrm>
            <a:off x="6484937" y="2611438"/>
            <a:ext cx="1304925" cy="1290637"/>
          </a:xfrm>
          <a:custGeom>
            <a:avLst/>
            <a:gdLst>
              <a:gd name="T0" fmla="*/ 0 w 901"/>
              <a:gd name="T1" fmla="*/ 2147483647 h 994"/>
              <a:gd name="T2" fmla="*/ 2147483647 w 901"/>
              <a:gd name="T3" fmla="*/ 2147483647 h 994"/>
              <a:gd name="T4" fmla="*/ 2147483647 w 901"/>
              <a:gd name="T5" fmla="*/ 0 h 994"/>
              <a:gd name="T6" fmla="*/ 2147483647 w 901"/>
              <a:gd name="T7" fmla="*/ 2147483647 h 994"/>
              <a:gd name="T8" fmla="*/ 2147483647 w 901"/>
              <a:gd name="T9" fmla="*/ 2147483647 h 994"/>
              <a:gd name="T10" fmla="*/ 0 w 901"/>
              <a:gd name="T11" fmla="*/ 2147483647 h 99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01"/>
              <a:gd name="T19" fmla="*/ 0 h 994"/>
              <a:gd name="T20" fmla="*/ 901 w 901"/>
              <a:gd name="T21" fmla="*/ 994 h 99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01" h="994">
                <a:moveTo>
                  <a:pt x="0" y="984"/>
                </a:moveTo>
                <a:lnTo>
                  <a:pt x="78" y="24"/>
                </a:lnTo>
                <a:lnTo>
                  <a:pt x="901" y="0"/>
                </a:lnTo>
                <a:lnTo>
                  <a:pt x="901" y="167"/>
                </a:lnTo>
                <a:lnTo>
                  <a:pt x="139" y="994"/>
                </a:lnTo>
                <a:lnTo>
                  <a:pt x="0" y="984"/>
                </a:lnTo>
                <a:close/>
              </a:path>
            </a:pathLst>
          </a:custGeom>
          <a:noFill/>
          <a:ln w="28575" cap="flat" cmpd="sng">
            <a:solidFill>
              <a:srgbClr val="35C955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13" name="Oval 68"/>
          <p:cNvSpPr>
            <a:spLocks noChangeArrowheads="1"/>
          </p:cNvSpPr>
          <p:nvPr/>
        </p:nvSpPr>
        <p:spPr bwMode="auto">
          <a:xfrm>
            <a:off x="6546850" y="2609850"/>
            <a:ext cx="196850" cy="117475"/>
          </a:xfrm>
          <a:prstGeom prst="ellipse">
            <a:avLst/>
          </a:prstGeom>
          <a:solidFill>
            <a:srgbClr val="35C955"/>
          </a:solidFill>
          <a:ln w="12700" algn="ctr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hu-HU"/>
          </a:p>
        </p:txBody>
      </p:sp>
      <p:sp>
        <p:nvSpPr>
          <p:cNvPr id="14" name="Oval 69"/>
          <p:cNvSpPr>
            <a:spLocks noChangeArrowheads="1"/>
          </p:cNvSpPr>
          <p:nvPr/>
        </p:nvSpPr>
        <p:spPr bwMode="auto">
          <a:xfrm>
            <a:off x="7696200" y="2792413"/>
            <a:ext cx="196850" cy="115887"/>
          </a:xfrm>
          <a:prstGeom prst="ellipse">
            <a:avLst/>
          </a:prstGeom>
          <a:solidFill>
            <a:srgbClr val="35C955"/>
          </a:solidFill>
          <a:ln w="12700" algn="ctr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hu-HU"/>
          </a:p>
        </p:txBody>
      </p:sp>
      <p:sp>
        <p:nvSpPr>
          <p:cNvPr id="15" name="Oval 70"/>
          <p:cNvSpPr>
            <a:spLocks noChangeArrowheads="1"/>
          </p:cNvSpPr>
          <p:nvPr/>
        </p:nvSpPr>
        <p:spPr bwMode="auto">
          <a:xfrm>
            <a:off x="7137400" y="3852863"/>
            <a:ext cx="198437" cy="119062"/>
          </a:xfrm>
          <a:prstGeom prst="ellipse">
            <a:avLst/>
          </a:prstGeom>
          <a:solidFill>
            <a:schemeClr val="accent2"/>
          </a:solidFill>
          <a:ln w="12700" algn="ctr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hu-HU"/>
          </a:p>
        </p:txBody>
      </p:sp>
      <p:sp>
        <p:nvSpPr>
          <p:cNvPr id="16" name="Oval 71"/>
          <p:cNvSpPr>
            <a:spLocks noChangeArrowheads="1"/>
          </p:cNvSpPr>
          <p:nvPr/>
        </p:nvSpPr>
        <p:spPr bwMode="auto">
          <a:xfrm>
            <a:off x="7007225" y="2493963"/>
            <a:ext cx="196850" cy="117475"/>
          </a:xfrm>
          <a:prstGeom prst="ellipse">
            <a:avLst/>
          </a:prstGeom>
          <a:solidFill>
            <a:schemeClr val="accent2"/>
          </a:solidFill>
          <a:ln w="12700" algn="ctr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hu-HU"/>
          </a:p>
        </p:txBody>
      </p:sp>
      <p:sp>
        <p:nvSpPr>
          <p:cNvPr id="17" name="Oval 72"/>
          <p:cNvSpPr>
            <a:spLocks noChangeArrowheads="1"/>
          </p:cNvSpPr>
          <p:nvPr/>
        </p:nvSpPr>
        <p:spPr bwMode="auto">
          <a:xfrm>
            <a:off x="7696200" y="3144838"/>
            <a:ext cx="196850" cy="119062"/>
          </a:xfrm>
          <a:prstGeom prst="ellipse">
            <a:avLst/>
          </a:prstGeom>
          <a:solidFill>
            <a:schemeClr val="accent2"/>
          </a:solidFill>
          <a:ln w="12700" algn="ctr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hu-HU"/>
          </a:p>
        </p:txBody>
      </p:sp>
      <p:sp>
        <p:nvSpPr>
          <p:cNvPr id="18" name="Oval 73"/>
          <p:cNvSpPr>
            <a:spLocks noChangeArrowheads="1"/>
          </p:cNvSpPr>
          <p:nvPr/>
        </p:nvSpPr>
        <p:spPr bwMode="auto">
          <a:xfrm>
            <a:off x="7696200" y="2557463"/>
            <a:ext cx="196850" cy="115887"/>
          </a:xfrm>
          <a:prstGeom prst="ellipse">
            <a:avLst/>
          </a:prstGeom>
          <a:solidFill>
            <a:srgbClr val="35C955"/>
          </a:solidFill>
          <a:ln w="12700" algn="ctr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hu-HU"/>
          </a:p>
        </p:txBody>
      </p:sp>
      <p:sp>
        <p:nvSpPr>
          <p:cNvPr id="19" name="Oval 74"/>
          <p:cNvSpPr>
            <a:spLocks noChangeArrowheads="1"/>
          </p:cNvSpPr>
          <p:nvPr/>
        </p:nvSpPr>
        <p:spPr bwMode="auto">
          <a:xfrm>
            <a:off x="7696200" y="3381375"/>
            <a:ext cx="196850" cy="119063"/>
          </a:xfrm>
          <a:prstGeom prst="ellipse">
            <a:avLst/>
          </a:prstGeom>
          <a:solidFill>
            <a:schemeClr val="accent2"/>
          </a:solidFill>
          <a:ln w="12700" algn="ctr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hu-HU"/>
          </a:p>
        </p:txBody>
      </p:sp>
      <p:sp>
        <p:nvSpPr>
          <p:cNvPr id="20" name="Oval 75"/>
          <p:cNvSpPr>
            <a:spLocks noChangeArrowheads="1"/>
          </p:cNvSpPr>
          <p:nvPr/>
        </p:nvSpPr>
        <p:spPr bwMode="auto">
          <a:xfrm>
            <a:off x="6578600" y="3854450"/>
            <a:ext cx="196850" cy="117475"/>
          </a:xfrm>
          <a:prstGeom prst="ellipse">
            <a:avLst/>
          </a:prstGeom>
          <a:solidFill>
            <a:srgbClr val="35C955"/>
          </a:solidFill>
          <a:ln w="12700" algn="ctr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hu-HU"/>
          </a:p>
        </p:txBody>
      </p:sp>
      <p:sp>
        <p:nvSpPr>
          <p:cNvPr id="21" name="Oval 76"/>
          <p:cNvSpPr>
            <a:spLocks noChangeArrowheads="1"/>
          </p:cNvSpPr>
          <p:nvPr/>
        </p:nvSpPr>
        <p:spPr bwMode="auto">
          <a:xfrm>
            <a:off x="6381750" y="3854450"/>
            <a:ext cx="196850" cy="117475"/>
          </a:xfrm>
          <a:prstGeom prst="ellipse">
            <a:avLst/>
          </a:prstGeom>
          <a:solidFill>
            <a:srgbClr val="35C955"/>
          </a:solidFill>
          <a:ln w="12700" algn="ctr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hu-HU"/>
          </a:p>
        </p:txBody>
      </p:sp>
      <p:sp>
        <p:nvSpPr>
          <p:cNvPr id="25" name="Rectangle 83"/>
          <p:cNvSpPr>
            <a:spLocks noChangeArrowheads="1"/>
          </p:cNvSpPr>
          <p:nvPr/>
        </p:nvSpPr>
        <p:spPr bwMode="auto">
          <a:xfrm>
            <a:off x="6096000" y="4572000"/>
            <a:ext cx="1690687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sz="2400"/>
              <a:t>Képernyő k.</a:t>
            </a:r>
          </a:p>
        </p:txBody>
      </p:sp>
      <p:grpSp>
        <p:nvGrpSpPr>
          <p:cNvPr id="46" name="Csoportba foglalás 45"/>
          <p:cNvGrpSpPr/>
          <p:nvPr/>
        </p:nvGrpSpPr>
        <p:grpSpPr>
          <a:xfrm>
            <a:off x="609600" y="1978651"/>
            <a:ext cx="4343400" cy="2974349"/>
            <a:chOff x="1447800" y="1676400"/>
            <a:chExt cx="6019800" cy="3888749"/>
          </a:xfrm>
        </p:grpSpPr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4523891" y="2453184"/>
              <a:ext cx="1177495" cy="2421173"/>
            </a:xfrm>
            <a:custGeom>
              <a:avLst/>
              <a:gdLst>
                <a:gd name="T0" fmla="*/ 2147483647 w 519"/>
                <a:gd name="T1" fmla="*/ 2147483647 h 982"/>
                <a:gd name="T2" fmla="*/ 0 w 519"/>
                <a:gd name="T3" fmla="*/ 0 h 982"/>
                <a:gd name="T4" fmla="*/ 2147483647 w 519"/>
                <a:gd name="T5" fmla="*/ 2147483647 h 982"/>
                <a:gd name="T6" fmla="*/ 2147483647 w 519"/>
                <a:gd name="T7" fmla="*/ 2147483647 h 982"/>
                <a:gd name="T8" fmla="*/ 2147483647 w 519"/>
                <a:gd name="T9" fmla="*/ 2147483647 h 982"/>
                <a:gd name="T10" fmla="*/ 2147483647 w 519"/>
                <a:gd name="T11" fmla="*/ 2147483647 h 98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19"/>
                <a:gd name="T19" fmla="*/ 0 h 982"/>
                <a:gd name="T20" fmla="*/ 519 w 519"/>
                <a:gd name="T21" fmla="*/ 982 h 982"/>
                <a:gd name="connsiteX0" fmla="*/ 2119 w 9634"/>
                <a:gd name="connsiteY0" fmla="*/ 10000 h 10000"/>
                <a:gd name="connsiteX1" fmla="*/ 0 w 9634"/>
                <a:gd name="connsiteY1" fmla="*/ 0 h 10000"/>
                <a:gd name="connsiteX2" fmla="*/ 9634 w 9634"/>
                <a:gd name="connsiteY2" fmla="*/ 4990 h 10000"/>
                <a:gd name="connsiteX3" fmla="*/ 9268 w 9634"/>
                <a:gd name="connsiteY3" fmla="*/ 7067 h 10000"/>
                <a:gd name="connsiteX4" fmla="*/ 2119 w 9634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4" h="10000">
                  <a:moveTo>
                    <a:pt x="2119" y="10000"/>
                  </a:moveTo>
                  <a:lnTo>
                    <a:pt x="0" y="0"/>
                  </a:lnTo>
                  <a:lnTo>
                    <a:pt x="9634" y="4990"/>
                  </a:lnTo>
                  <a:lnTo>
                    <a:pt x="9268" y="7067"/>
                  </a:lnTo>
                  <a:lnTo>
                    <a:pt x="2119" y="1000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3579550" y="2536837"/>
              <a:ext cx="2121824" cy="2375762"/>
            </a:xfrm>
            <a:custGeom>
              <a:avLst/>
              <a:gdLst>
                <a:gd name="T0" fmla="*/ 0 w 901"/>
                <a:gd name="T1" fmla="*/ 2147483647 h 994"/>
                <a:gd name="T2" fmla="*/ 2147483647 w 901"/>
                <a:gd name="T3" fmla="*/ 2147483647 h 994"/>
                <a:gd name="T4" fmla="*/ 2147483647 w 901"/>
                <a:gd name="T5" fmla="*/ 0 h 994"/>
                <a:gd name="T6" fmla="*/ 2147483647 w 901"/>
                <a:gd name="T7" fmla="*/ 2147483647 h 994"/>
                <a:gd name="T8" fmla="*/ 2147483647 w 901"/>
                <a:gd name="T9" fmla="*/ 2147483647 h 994"/>
                <a:gd name="T10" fmla="*/ 0 w 901"/>
                <a:gd name="T11" fmla="*/ 2147483647 h 99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01"/>
                <a:gd name="T19" fmla="*/ 0 h 994"/>
                <a:gd name="T20" fmla="*/ 901 w 901"/>
                <a:gd name="T21" fmla="*/ 994 h 99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01" h="994">
                  <a:moveTo>
                    <a:pt x="0" y="984"/>
                  </a:moveTo>
                  <a:lnTo>
                    <a:pt x="78" y="24"/>
                  </a:lnTo>
                  <a:lnTo>
                    <a:pt x="901" y="0"/>
                  </a:lnTo>
                  <a:lnTo>
                    <a:pt x="901" y="167"/>
                  </a:lnTo>
                  <a:lnTo>
                    <a:pt x="139" y="994"/>
                  </a:lnTo>
                  <a:lnTo>
                    <a:pt x="0" y="984"/>
                  </a:lnTo>
                  <a:close/>
                </a:path>
              </a:pathLst>
            </a:custGeom>
            <a:noFill/>
            <a:ln w="28575" cap="flat" cmpd="sng">
              <a:solidFill>
                <a:srgbClr val="35C955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28" name="Line 26"/>
            <p:cNvSpPr>
              <a:spLocks noChangeShapeType="1"/>
            </p:cNvSpPr>
            <p:nvPr/>
          </p:nvSpPr>
          <p:spPr bwMode="auto">
            <a:xfrm flipV="1">
              <a:off x="4321364" y="1774395"/>
              <a:ext cx="0" cy="357798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29" name="Line 27"/>
            <p:cNvSpPr>
              <a:spLocks noChangeShapeType="1"/>
            </p:cNvSpPr>
            <p:nvPr/>
          </p:nvSpPr>
          <p:spPr bwMode="auto">
            <a:xfrm>
              <a:off x="2825961" y="3617163"/>
              <a:ext cx="320510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30" name="Line 28"/>
            <p:cNvSpPr>
              <a:spLocks noChangeShapeType="1"/>
            </p:cNvSpPr>
            <p:nvPr/>
          </p:nvSpPr>
          <p:spPr bwMode="auto">
            <a:xfrm>
              <a:off x="2981389" y="2493815"/>
              <a:ext cx="0" cy="229449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2981389" y="2264365"/>
              <a:ext cx="2712922" cy="263867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32" name="Oval 37"/>
            <p:cNvSpPr>
              <a:spLocks noChangeArrowheads="1"/>
            </p:cNvSpPr>
            <p:nvPr/>
          </p:nvSpPr>
          <p:spPr bwMode="auto">
            <a:xfrm>
              <a:off x="3680813" y="2534447"/>
              <a:ext cx="320275" cy="215109"/>
            </a:xfrm>
            <a:prstGeom prst="ellipse">
              <a:avLst/>
            </a:prstGeom>
            <a:solidFill>
              <a:srgbClr val="35C955"/>
            </a:solidFill>
            <a:ln w="127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hu-HU"/>
            </a:p>
          </p:txBody>
        </p:sp>
        <p:sp>
          <p:nvSpPr>
            <p:cNvPr id="33" name="Oval 38"/>
            <p:cNvSpPr>
              <a:spLocks noChangeArrowheads="1"/>
            </p:cNvSpPr>
            <p:nvPr/>
          </p:nvSpPr>
          <p:spPr bwMode="auto">
            <a:xfrm>
              <a:off x="5548303" y="2869062"/>
              <a:ext cx="320275" cy="215109"/>
            </a:xfrm>
            <a:prstGeom prst="ellipse">
              <a:avLst/>
            </a:prstGeom>
            <a:solidFill>
              <a:srgbClr val="35C955"/>
            </a:solidFill>
            <a:ln w="127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hu-HU"/>
            </a:p>
          </p:txBody>
        </p:sp>
        <p:sp>
          <p:nvSpPr>
            <p:cNvPr id="34" name="Oval 39"/>
            <p:cNvSpPr>
              <a:spLocks noChangeArrowheads="1"/>
            </p:cNvSpPr>
            <p:nvPr/>
          </p:nvSpPr>
          <p:spPr bwMode="auto">
            <a:xfrm>
              <a:off x="4641640" y="4821775"/>
              <a:ext cx="320275" cy="217500"/>
            </a:xfrm>
            <a:prstGeom prst="ellipse">
              <a:avLst/>
            </a:prstGeom>
            <a:solidFill>
              <a:schemeClr val="accent2"/>
            </a:solidFill>
            <a:ln w="127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hu-HU"/>
            </a:p>
          </p:txBody>
        </p:sp>
        <p:sp>
          <p:nvSpPr>
            <p:cNvPr id="35" name="Oval 40"/>
            <p:cNvSpPr>
              <a:spLocks noChangeArrowheads="1"/>
            </p:cNvSpPr>
            <p:nvPr/>
          </p:nvSpPr>
          <p:spPr bwMode="auto">
            <a:xfrm>
              <a:off x="4429693" y="2319338"/>
              <a:ext cx="320275" cy="217499"/>
            </a:xfrm>
            <a:prstGeom prst="ellipse">
              <a:avLst/>
            </a:prstGeom>
            <a:solidFill>
              <a:schemeClr val="accent2"/>
            </a:solidFill>
            <a:ln w="127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hu-HU"/>
            </a:p>
          </p:txBody>
        </p:sp>
        <p:sp>
          <p:nvSpPr>
            <p:cNvPr id="36" name="Oval 41"/>
            <p:cNvSpPr>
              <a:spLocks noChangeArrowheads="1"/>
            </p:cNvSpPr>
            <p:nvPr/>
          </p:nvSpPr>
          <p:spPr bwMode="auto">
            <a:xfrm>
              <a:off x="5548303" y="3519170"/>
              <a:ext cx="320275" cy="217499"/>
            </a:xfrm>
            <a:prstGeom prst="ellipse">
              <a:avLst/>
            </a:prstGeom>
            <a:solidFill>
              <a:schemeClr val="accent2"/>
            </a:solidFill>
            <a:ln w="127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hu-HU"/>
            </a:p>
          </p:txBody>
        </p:sp>
        <p:sp>
          <p:nvSpPr>
            <p:cNvPr id="37" name="Oval 58"/>
            <p:cNvSpPr>
              <a:spLocks noChangeArrowheads="1"/>
            </p:cNvSpPr>
            <p:nvPr/>
          </p:nvSpPr>
          <p:spPr bwMode="auto">
            <a:xfrm>
              <a:off x="5548303" y="2436453"/>
              <a:ext cx="320275" cy="215109"/>
            </a:xfrm>
            <a:prstGeom prst="ellipse">
              <a:avLst/>
            </a:prstGeom>
            <a:solidFill>
              <a:srgbClr val="35C955"/>
            </a:solidFill>
            <a:ln w="127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hu-HU"/>
            </a:p>
          </p:txBody>
        </p:sp>
        <p:sp>
          <p:nvSpPr>
            <p:cNvPr id="38" name="Oval 59"/>
            <p:cNvSpPr>
              <a:spLocks noChangeArrowheads="1"/>
            </p:cNvSpPr>
            <p:nvPr/>
          </p:nvSpPr>
          <p:spPr bwMode="auto">
            <a:xfrm>
              <a:off x="5548303" y="4061722"/>
              <a:ext cx="320275" cy="217500"/>
            </a:xfrm>
            <a:prstGeom prst="ellipse">
              <a:avLst/>
            </a:prstGeom>
            <a:solidFill>
              <a:schemeClr val="accent2"/>
            </a:solidFill>
            <a:ln w="127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hu-HU"/>
            </a:p>
          </p:txBody>
        </p:sp>
        <p:sp>
          <p:nvSpPr>
            <p:cNvPr id="39" name="Oval 60"/>
            <p:cNvSpPr>
              <a:spLocks noChangeArrowheads="1"/>
            </p:cNvSpPr>
            <p:nvPr/>
          </p:nvSpPr>
          <p:spPr bwMode="auto">
            <a:xfrm>
              <a:off x="3732623" y="4824165"/>
              <a:ext cx="320275" cy="215109"/>
            </a:xfrm>
            <a:prstGeom prst="ellipse">
              <a:avLst/>
            </a:prstGeom>
            <a:solidFill>
              <a:srgbClr val="35C955"/>
            </a:solidFill>
            <a:ln w="127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hu-HU"/>
            </a:p>
          </p:txBody>
        </p:sp>
        <p:sp>
          <p:nvSpPr>
            <p:cNvPr id="40" name="Oval 61"/>
            <p:cNvSpPr>
              <a:spLocks noChangeArrowheads="1"/>
            </p:cNvSpPr>
            <p:nvPr/>
          </p:nvSpPr>
          <p:spPr bwMode="auto">
            <a:xfrm>
              <a:off x="3412347" y="4824165"/>
              <a:ext cx="320275" cy="215109"/>
            </a:xfrm>
            <a:prstGeom prst="ellipse">
              <a:avLst/>
            </a:prstGeom>
            <a:solidFill>
              <a:srgbClr val="35C955"/>
            </a:solidFill>
            <a:ln w="127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hu-HU"/>
            </a:p>
          </p:txBody>
        </p:sp>
        <p:sp>
          <p:nvSpPr>
            <p:cNvPr id="44" name="Text Box 81"/>
            <p:cNvSpPr txBox="1">
              <a:spLocks noChangeArrowheads="1"/>
            </p:cNvSpPr>
            <p:nvPr/>
          </p:nvSpPr>
          <p:spPr bwMode="auto">
            <a:xfrm>
              <a:off x="1447800" y="4876800"/>
              <a:ext cx="1931073" cy="68834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2400" dirty="0"/>
                <a:t>(-1,-1,-1)</a:t>
              </a:r>
              <a:endParaRPr lang="hu-HU" sz="2400" dirty="0"/>
            </a:p>
          </p:txBody>
        </p:sp>
        <p:sp>
          <p:nvSpPr>
            <p:cNvPr id="45" name="Text Box 82"/>
            <p:cNvSpPr txBox="1">
              <a:spLocks noChangeArrowheads="1"/>
            </p:cNvSpPr>
            <p:nvPr/>
          </p:nvSpPr>
          <p:spPr bwMode="auto">
            <a:xfrm>
              <a:off x="5762604" y="1676400"/>
              <a:ext cx="1704996" cy="68834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2400"/>
                <a:t>(1, 1, 1)</a:t>
              </a:r>
              <a:endParaRPr lang="hu-HU" sz="2400"/>
            </a:p>
          </p:txBody>
        </p:sp>
      </p:grpSp>
      <p:sp>
        <p:nvSpPr>
          <p:cNvPr id="47" name="Jobbra nyíl 46"/>
          <p:cNvSpPr/>
          <p:nvPr/>
        </p:nvSpPr>
        <p:spPr>
          <a:xfrm>
            <a:off x="4419600" y="2971800"/>
            <a:ext cx="11430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Szövegdoboz 47"/>
          <p:cNvSpPr txBox="1"/>
          <p:nvPr/>
        </p:nvSpPr>
        <p:spPr>
          <a:xfrm>
            <a:off x="1981200" y="5486400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dirty="0" smtClean="0"/>
              <a:t>Z(-1,1)</a:t>
            </a:r>
            <a:endParaRPr lang="hu-HU" sz="3200" dirty="0"/>
          </a:p>
        </p:txBody>
      </p:sp>
      <p:sp>
        <p:nvSpPr>
          <p:cNvPr id="49" name="Szövegdoboz 48"/>
          <p:cNvSpPr txBox="1"/>
          <p:nvPr/>
        </p:nvSpPr>
        <p:spPr>
          <a:xfrm>
            <a:off x="6248400" y="5486400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dirty="0" smtClean="0"/>
              <a:t>(0,1)</a:t>
            </a:r>
            <a:endParaRPr lang="hu-HU" sz="3200" dirty="0"/>
          </a:p>
        </p:txBody>
      </p:sp>
    </p:spTree>
    <p:extLst>
      <p:ext uri="{BB962C8B-B14F-4D97-AF65-F5344CB8AC3E}">
        <p14:creationId xmlns:p14="http://schemas.microsoft.com/office/powerpoint/2010/main" val="242019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834" y="3531710"/>
            <a:ext cx="5226943" cy="304800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74638"/>
            <a:ext cx="5259143" cy="3074511"/>
          </a:xfrm>
          <a:prstGeom prst="rect">
            <a:avLst/>
          </a:prstGeom>
        </p:spPr>
      </p:pic>
      <p:sp>
        <p:nvSpPr>
          <p:cNvPr id="6" name="Szövegdoboz 5"/>
          <p:cNvSpPr txBox="1"/>
          <p:nvPr/>
        </p:nvSpPr>
        <p:spPr>
          <a:xfrm>
            <a:off x="472440" y="2943241"/>
            <a:ext cx="1690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 smtClean="0">
                <a:solidFill>
                  <a:srgbClr val="FF0000"/>
                </a:solidFill>
              </a:rPr>
              <a:t>Forward</a:t>
            </a:r>
            <a:r>
              <a:rPr lang="hu-HU" dirty="0" smtClean="0">
                <a:solidFill>
                  <a:srgbClr val="FF0000"/>
                </a:solidFill>
              </a:rPr>
              <a:t>, 61 FPS</a:t>
            </a:r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7" name="Szövegdoboz 6"/>
          <p:cNvSpPr txBox="1"/>
          <p:nvPr/>
        </p:nvSpPr>
        <p:spPr>
          <a:xfrm>
            <a:off x="3733800" y="6168270"/>
            <a:ext cx="1860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 smtClean="0">
                <a:solidFill>
                  <a:srgbClr val="FF0000"/>
                </a:solidFill>
              </a:rPr>
              <a:t>Deferred</a:t>
            </a:r>
            <a:r>
              <a:rPr lang="hu-HU" dirty="0" smtClean="0">
                <a:solidFill>
                  <a:srgbClr val="FF0000"/>
                </a:solidFill>
              </a:rPr>
              <a:t>, 424 FPS</a:t>
            </a:r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8" name="Téglalap 7"/>
          <p:cNvSpPr/>
          <p:nvPr/>
        </p:nvSpPr>
        <p:spPr>
          <a:xfrm flipV="1">
            <a:off x="8305801" y="3886200"/>
            <a:ext cx="457200" cy="762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9" name="Kép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077" y="5334000"/>
            <a:ext cx="3224190" cy="1245710"/>
          </a:xfrm>
          <a:prstGeom prst="rect">
            <a:avLst/>
          </a:prstGeom>
        </p:spPr>
      </p:pic>
      <p:sp>
        <p:nvSpPr>
          <p:cNvPr id="10" name="Téglalap 9"/>
          <p:cNvSpPr/>
          <p:nvPr/>
        </p:nvSpPr>
        <p:spPr>
          <a:xfrm flipV="1">
            <a:off x="5065776" y="637032"/>
            <a:ext cx="457200" cy="762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053051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Shader</a:t>
            </a:r>
            <a:r>
              <a:rPr lang="en-US" dirty="0" smtClean="0"/>
              <a:t> </a:t>
            </a:r>
            <a:r>
              <a:rPr lang="en-US" dirty="0" err="1" smtClean="0"/>
              <a:t>programok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143000" y="3886200"/>
            <a:ext cx="6934200" cy="1752600"/>
          </a:xfrm>
        </p:spPr>
        <p:txBody>
          <a:bodyPr/>
          <a:lstStyle/>
          <a:p>
            <a:r>
              <a:rPr lang="en-US" dirty="0" smtClean="0"/>
              <a:t>GPU </a:t>
            </a:r>
            <a:r>
              <a:rPr lang="en-US" dirty="0" err="1" smtClean="0"/>
              <a:t>grafikus</a:t>
            </a:r>
            <a:r>
              <a:rPr lang="en-US" dirty="0" smtClean="0"/>
              <a:t> </a:t>
            </a:r>
            <a:r>
              <a:rPr lang="en-US" dirty="0" err="1" smtClean="0"/>
              <a:t>programozás</a:t>
            </a:r>
            <a:r>
              <a:rPr lang="en-US" dirty="0" smtClean="0"/>
              <a:t>, CG </a:t>
            </a:r>
            <a:r>
              <a:rPr lang="en-US" dirty="0" err="1" smtClean="0"/>
              <a:t>nyelv</a:t>
            </a:r>
            <a:r>
              <a:rPr lang="en-US" dirty="0" smtClean="0"/>
              <a:t>, Environment mapping, PBS, Cell shading</a:t>
            </a:r>
            <a:endParaRPr lang="hu-H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Shader</a:t>
            </a:r>
            <a:r>
              <a:rPr lang="en-US" dirty="0" smtClean="0"/>
              <a:t> program a </a:t>
            </a:r>
            <a:r>
              <a:rPr lang="en-US" dirty="0" err="1" smtClean="0"/>
              <a:t>shaderben</a:t>
            </a:r>
            <a:endParaRPr lang="hu-HU" dirty="0"/>
          </a:p>
        </p:txBody>
      </p:sp>
      <p:sp>
        <p:nvSpPr>
          <p:cNvPr id="5" name="Téglalap 4"/>
          <p:cNvSpPr/>
          <p:nvPr/>
        </p:nvSpPr>
        <p:spPr>
          <a:xfrm>
            <a:off x="457200" y="1143000"/>
            <a:ext cx="7162800" cy="5638800"/>
          </a:xfrm>
          <a:prstGeom prst="rect">
            <a:avLst/>
          </a:prstGeom>
        </p:spPr>
        <p:txBody>
          <a:bodyPr wrap="square">
            <a:normAutofit fontScale="92500" lnSpcReduction="10000"/>
          </a:bodyPr>
          <a:lstStyle/>
          <a:p>
            <a:pPr defTabSz="274320">
              <a:tabLst>
                <a:tab pos="274320" algn="l"/>
              </a:tabLst>
            </a:pPr>
            <a:r>
              <a:rPr lang="en-US" sz="1400" dirty="0" err="1"/>
              <a:t>Shader</a:t>
            </a:r>
            <a:r>
              <a:rPr lang="en-US" sz="1400" dirty="0"/>
              <a:t> "Custom/</a:t>
            </a:r>
            <a:r>
              <a:rPr lang="en-US" sz="1400" dirty="0" err="1"/>
              <a:t>TestShader</a:t>
            </a:r>
            <a:r>
              <a:rPr lang="en-US" sz="1400" dirty="0"/>
              <a:t>"{</a:t>
            </a:r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Properties{</a:t>
            </a:r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	_Color("Color", Color) = (1,1,1,1)</a:t>
            </a:r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	_Emissive("Emissive", Color) = (0,0,0,1)</a:t>
            </a:r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	_Specular("Specular", Color) = (1,1,1,1)</a:t>
            </a:r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	_Smoothness("Smoothness", Range(0,1)) = 0.1</a:t>
            </a:r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}</a:t>
            </a:r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</a:t>
            </a:r>
            <a:r>
              <a:rPr lang="en-US" sz="1400" dirty="0" err="1"/>
              <a:t>SubShader</a:t>
            </a:r>
            <a:r>
              <a:rPr lang="en-US" sz="1400" dirty="0"/>
              <a:t> {</a:t>
            </a:r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	</a:t>
            </a:r>
            <a:r>
              <a:rPr lang="en-US" sz="1400" dirty="0" smtClean="0"/>
              <a:t>Pass</a:t>
            </a:r>
            <a:r>
              <a:rPr lang="hu-HU" sz="1400" dirty="0" smtClean="0"/>
              <a:t> </a:t>
            </a:r>
            <a:r>
              <a:rPr lang="en-US" sz="1400" dirty="0" smtClean="0"/>
              <a:t>{</a:t>
            </a:r>
            <a:endParaRPr lang="en-US" sz="1400" dirty="0"/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		</a:t>
            </a:r>
            <a:r>
              <a:rPr lang="en-US" sz="1400" dirty="0">
                <a:solidFill>
                  <a:srgbClr val="FF0000"/>
                </a:solidFill>
              </a:rPr>
              <a:t>CGPROGRAM</a:t>
            </a:r>
          </a:p>
          <a:p>
            <a:pPr defTabSz="274320">
              <a:tabLst>
                <a:tab pos="274320" algn="l"/>
              </a:tabLst>
            </a:pPr>
            <a:endParaRPr lang="en-US" sz="1400" dirty="0">
              <a:solidFill>
                <a:srgbClr val="FF0000"/>
              </a:solidFill>
            </a:endParaRPr>
          </a:p>
          <a:p>
            <a:pPr defTabSz="274320">
              <a:tabLst>
                <a:tab pos="274320" algn="l"/>
              </a:tabLst>
            </a:pPr>
            <a:r>
              <a:rPr lang="en-US" sz="1400" dirty="0">
                <a:solidFill>
                  <a:srgbClr val="FF0000"/>
                </a:solidFill>
              </a:rPr>
              <a:t>			#pragma target 3.0</a:t>
            </a:r>
          </a:p>
          <a:p>
            <a:pPr defTabSz="274320">
              <a:tabLst>
                <a:tab pos="274320" algn="l"/>
              </a:tabLst>
            </a:pPr>
            <a:endParaRPr lang="en-US" sz="1400" dirty="0">
              <a:solidFill>
                <a:srgbClr val="FF0000"/>
              </a:solidFill>
            </a:endParaRPr>
          </a:p>
          <a:p>
            <a:pPr defTabSz="274320">
              <a:tabLst>
                <a:tab pos="274320" algn="l"/>
              </a:tabLst>
            </a:pPr>
            <a:r>
              <a:rPr lang="en-US" sz="1400" dirty="0">
                <a:solidFill>
                  <a:srgbClr val="FF0000"/>
                </a:solidFill>
              </a:rPr>
              <a:t>			#pragma vertex </a:t>
            </a:r>
            <a:r>
              <a:rPr lang="en-US" sz="1400" dirty="0" err="1">
                <a:solidFill>
                  <a:srgbClr val="FF0000"/>
                </a:solidFill>
              </a:rPr>
              <a:t>mainVS</a:t>
            </a:r>
            <a:endParaRPr lang="en-US" sz="1400" dirty="0">
              <a:solidFill>
                <a:srgbClr val="FF0000"/>
              </a:solidFill>
            </a:endParaRPr>
          </a:p>
          <a:p>
            <a:pPr defTabSz="274320">
              <a:tabLst>
                <a:tab pos="274320" algn="l"/>
              </a:tabLst>
            </a:pPr>
            <a:r>
              <a:rPr lang="en-US" sz="1400" dirty="0">
                <a:solidFill>
                  <a:srgbClr val="FF0000"/>
                </a:solidFill>
              </a:rPr>
              <a:t>			#pragma fragment </a:t>
            </a:r>
            <a:r>
              <a:rPr lang="en-US" sz="1400" dirty="0" err="1">
                <a:solidFill>
                  <a:srgbClr val="FF0000"/>
                </a:solidFill>
              </a:rPr>
              <a:t>mainPS</a:t>
            </a:r>
            <a:endParaRPr lang="en-US" sz="1400" dirty="0">
              <a:solidFill>
                <a:srgbClr val="FF0000"/>
              </a:solidFill>
            </a:endParaRPr>
          </a:p>
          <a:p>
            <a:pPr defTabSz="274320">
              <a:tabLst>
                <a:tab pos="274320" algn="l"/>
              </a:tabLst>
            </a:pPr>
            <a:endParaRPr lang="en-US" sz="1400" dirty="0">
              <a:solidFill>
                <a:srgbClr val="FF0000"/>
              </a:solidFill>
            </a:endParaRPr>
          </a:p>
          <a:p>
            <a:pPr defTabSz="274320">
              <a:tabLst>
                <a:tab pos="274320" algn="l"/>
              </a:tabLst>
            </a:pPr>
            <a:r>
              <a:rPr lang="en-US" sz="1400" dirty="0">
                <a:solidFill>
                  <a:srgbClr val="FF0000"/>
                </a:solidFill>
              </a:rPr>
              <a:t>			void </a:t>
            </a:r>
            <a:r>
              <a:rPr lang="en-US" sz="1400" dirty="0" err="1">
                <a:solidFill>
                  <a:srgbClr val="FF0000"/>
                </a:solidFill>
              </a:rPr>
              <a:t>mainVS</a:t>
            </a:r>
            <a:r>
              <a:rPr lang="en-US" sz="1400" dirty="0">
                <a:solidFill>
                  <a:srgbClr val="FF0000"/>
                </a:solidFill>
              </a:rPr>
              <a:t>(float4 position : POSITION,</a:t>
            </a:r>
          </a:p>
          <a:p>
            <a:pPr defTabSz="274320">
              <a:tabLst>
                <a:tab pos="274320" algn="l"/>
              </a:tabLst>
            </a:pPr>
            <a:r>
              <a:rPr lang="en-US" sz="1400" dirty="0">
                <a:solidFill>
                  <a:srgbClr val="FF0000"/>
                </a:solidFill>
              </a:rPr>
              <a:t>						out float4 </a:t>
            </a:r>
            <a:r>
              <a:rPr lang="en-US" sz="1400" dirty="0" err="1">
                <a:solidFill>
                  <a:srgbClr val="FF0000"/>
                </a:solidFill>
              </a:rPr>
              <a:t>hPos</a:t>
            </a:r>
            <a:r>
              <a:rPr lang="en-US" sz="1400" dirty="0">
                <a:solidFill>
                  <a:srgbClr val="FF0000"/>
                </a:solidFill>
              </a:rPr>
              <a:t> : </a:t>
            </a:r>
            <a:r>
              <a:rPr lang="en-US" sz="1400" dirty="0" err="1">
                <a:solidFill>
                  <a:srgbClr val="FF0000"/>
                </a:solidFill>
              </a:rPr>
              <a:t>SV_Position</a:t>
            </a:r>
            <a:r>
              <a:rPr lang="en-US" sz="1400" dirty="0" smtClean="0">
                <a:solidFill>
                  <a:srgbClr val="FF0000"/>
                </a:solidFill>
              </a:rPr>
              <a:t>)</a:t>
            </a:r>
            <a:r>
              <a:rPr lang="hu-HU" sz="1400" dirty="0" smtClean="0">
                <a:solidFill>
                  <a:srgbClr val="FF0000"/>
                </a:solidFill>
              </a:rPr>
              <a:t> </a:t>
            </a:r>
            <a:r>
              <a:rPr lang="en-US" sz="1400" dirty="0" smtClean="0">
                <a:solidFill>
                  <a:srgbClr val="FF0000"/>
                </a:solidFill>
              </a:rPr>
              <a:t>{</a:t>
            </a:r>
            <a:endParaRPr lang="en-US" sz="1400" dirty="0">
              <a:solidFill>
                <a:srgbClr val="FF0000"/>
              </a:solidFill>
            </a:endParaRPr>
          </a:p>
          <a:p>
            <a:pPr defTabSz="274320">
              <a:tabLst>
                <a:tab pos="274320" algn="l"/>
              </a:tabLst>
            </a:pPr>
            <a:r>
              <a:rPr lang="en-US" sz="1400" dirty="0">
                <a:solidFill>
                  <a:srgbClr val="FF0000"/>
                </a:solidFill>
              </a:rPr>
              <a:t>				</a:t>
            </a:r>
            <a:r>
              <a:rPr lang="en-US" sz="1400" dirty="0" err="1">
                <a:solidFill>
                  <a:srgbClr val="FF0000"/>
                </a:solidFill>
              </a:rPr>
              <a:t>hPos</a:t>
            </a:r>
            <a:r>
              <a:rPr lang="en-US" sz="1400" dirty="0">
                <a:solidFill>
                  <a:srgbClr val="FF0000"/>
                </a:solidFill>
              </a:rPr>
              <a:t> = position;</a:t>
            </a:r>
          </a:p>
          <a:p>
            <a:pPr defTabSz="274320">
              <a:tabLst>
                <a:tab pos="274320" algn="l"/>
              </a:tabLst>
            </a:pPr>
            <a:r>
              <a:rPr lang="en-US" sz="1400" dirty="0">
                <a:solidFill>
                  <a:srgbClr val="FF0000"/>
                </a:solidFill>
              </a:rPr>
              <a:t>			}</a:t>
            </a:r>
          </a:p>
          <a:p>
            <a:pPr defTabSz="274320">
              <a:tabLst>
                <a:tab pos="274320" algn="l"/>
              </a:tabLst>
            </a:pPr>
            <a:endParaRPr lang="en-US" sz="1400" dirty="0">
              <a:solidFill>
                <a:srgbClr val="FF0000"/>
              </a:solidFill>
            </a:endParaRPr>
          </a:p>
          <a:p>
            <a:pPr defTabSz="274320">
              <a:tabLst>
                <a:tab pos="274320" algn="l"/>
              </a:tabLst>
            </a:pPr>
            <a:r>
              <a:rPr lang="en-US" sz="1400" dirty="0">
                <a:solidFill>
                  <a:srgbClr val="FF0000"/>
                </a:solidFill>
              </a:rPr>
              <a:t>			float4 </a:t>
            </a:r>
            <a:r>
              <a:rPr lang="en-US" sz="1400" dirty="0" err="1">
                <a:solidFill>
                  <a:srgbClr val="FF0000"/>
                </a:solidFill>
              </a:rPr>
              <a:t>mainPS</a:t>
            </a:r>
            <a:r>
              <a:rPr lang="en-US" sz="1400" dirty="0">
                <a:solidFill>
                  <a:srgbClr val="FF0000"/>
                </a:solidFill>
              </a:rPr>
              <a:t>() : </a:t>
            </a:r>
            <a:r>
              <a:rPr lang="en-US" sz="1400" dirty="0" err="1" smtClean="0">
                <a:solidFill>
                  <a:srgbClr val="FF0000"/>
                </a:solidFill>
              </a:rPr>
              <a:t>SV_Target</a:t>
            </a:r>
            <a:r>
              <a:rPr lang="hu-HU" sz="1400" dirty="0" smtClean="0">
                <a:solidFill>
                  <a:srgbClr val="FF0000"/>
                </a:solidFill>
              </a:rPr>
              <a:t> </a:t>
            </a:r>
            <a:r>
              <a:rPr lang="en-US" sz="1400" dirty="0" smtClean="0">
                <a:solidFill>
                  <a:srgbClr val="FF0000"/>
                </a:solidFill>
              </a:rPr>
              <a:t>{</a:t>
            </a:r>
            <a:endParaRPr lang="en-US" sz="1400" dirty="0">
              <a:solidFill>
                <a:srgbClr val="FF0000"/>
              </a:solidFill>
            </a:endParaRPr>
          </a:p>
          <a:p>
            <a:pPr defTabSz="274320">
              <a:tabLst>
                <a:tab pos="274320" algn="l"/>
              </a:tabLst>
            </a:pPr>
            <a:r>
              <a:rPr lang="en-US" sz="1400" dirty="0">
                <a:solidFill>
                  <a:srgbClr val="FF0000"/>
                </a:solidFill>
              </a:rPr>
              <a:t>				return float4(1,1,1,1);</a:t>
            </a:r>
          </a:p>
          <a:p>
            <a:pPr defTabSz="274320">
              <a:tabLst>
                <a:tab pos="274320" algn="l"/>
              </a:tabLst>
            </a:pPr>
            <a:r>
              <a:rPr lang="en-US" sz="1400" dirty="0">
                <a:solidFill>
                  <a:srgbClr val="FF0000"/>
                </a:solidFill>
              </a:rPr>
              <a:t>			}</a:t>
            </a:r>
          </a:p>
          <a:p>
            <a:pPr defTabSz="274320">
              <a:tabLst>
                <a:tab pos="274320" algn="l"/>
              </a:tabLst>
            </a:pPr>
            <a:endParaRPr lang="en-US" sz="1400" dirty="0">
              <a:solidFill>
                <a:srgbClr val="FF0000"/>
              </a:solidFill>
            </a:endParaRPr>
          </a:p>
          <a:p>
            <a:pPr defTabSz="274320">
              <a:tabLst>
                <a:tab pos="274320" algn="l"/>
              </a:tabLst>
            </a:pPr>
            <a:r>
              <a:rPr lang="en-US" sz="1400" dirty="0">
                <a:solidFill>
                  <a:srgbClr val="FF0000"/>
                </a:solidFill>
              </a:rPr>
              <a:t>			ENDCG</a:t>
            </a:r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	}</a:t>
            </a:r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}</a:t>
            </a:r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</a:t>
            </a:r>
            <a:r>
              <a:rPr lang="en-US" sz="1400" dirty="0" err="1"/>
              <a:t>FallBack</a:t>
            </a:r>
            <a:r>
              <a:rPr lang="en-US" sz="1400" dirty="0"/>
              <a:t> "Diffuse"</a:t>
            </a:r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}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Transzformáció</a:t>
            </a:r>
            <a:endParaRPr lang="hu-H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0600" y="3276600"/>
            <a:ext cx="39909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églalap 4"/>
          <p:cNvSpPr/>
          <p:nvPr/>
        </p:nvSpPr>
        <p:spPr>
          <a:xfrm>
            <a:off x="457200" y="1143000"/>
            <a:ext cx="7162800" cy="5638800"/>
          </a:xfrm>
          <a:prstGeom prst="rect">
            <a:avLst/>
          </a:prstGeom>
        </p:spPr>
        <p:txBody>
          <a:bodyPr wrap="square">
            <a:normAutofit fontScale="92500" lnSpcReduction="10000"/>
          </a:bodyPr>
          <a:lstStyle/>
          <a:p>
            <a:pPr defTabSz="274320">
              <a:tabLst>
                <a:tab pos="274320" algn="l"/>
              </a:tabLst>
            </a:pPr>
            <a:r>
              <a:rPr lang="en-US" sz="1400" dirty="0" err="1"/>
              <a:t>Shader</a:t>
            </a:r>
            <a:r>
              <a:rPr lang="en-US" sz="1400" dirty="0"/>
              <a:t> "Custom/</a:t>
            </a:r>
            <a:r>
              <a:rPr lang="en-US" sz="1400" dirty="0" err="1"/>
              <a:t>TestShader</a:t>
            </a:r>
            <a:r>
              <a:rPr lang="en-US" sz="1400" dirty="0"/>
              <a:t>"{</a:t>
            </a:r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Properties{</a:t>
            </a:r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	_Color("Color", Color) = (1,1,1,1)</a:t>
            </a:r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	_Emissive("Emissive", Color) = (0,0,0,1)</a:t>
            </a:r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	_Specular("Specular", Color) = (1,1,1,1)</a:t>
            </a:r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	_Smoothness("Smoothness", Range(0,1)) = </a:t>
            </a:r>
            <a:r>
              <a:rPr lang="en-US" sz="1400" dirty="0" smtClean="0"/>
              <a:t>0.1</a:t>
            </a:r>
            <a:endParaRPr lang="en-US" sz="1400" dirty="0"/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}</a:t>
            </a:r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</a:t>
            </a:r>
            <a:r>
              <a:rPr lang="en-US" sz="1400" dirty="0" err="1"/>
              <a:t>SubShader</a:t>
            </a:r>
            <a:r>
              <a:rPr lang="en-US" sz="1400" dirty="0"/>
              <a:t> {</a:t>
            </a:r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	</a:t>
            </a:r>
            <a:r>
              <a:rPr lang="en-US" sz="1400" dirty="0" smtClean="0"/>
              <a:t>Pass</a:t>
            </a:r>
            <a:r>
              <a:rPr lang="hu-HU" sz="1400" dirty="0" smtClean="0"/>
              <a:t> </a:t>
            </a:r>
            <a:r>
              <a:rPr lang="en-US" sz="1400" dirty="0" smtClean="0"/>
              <a:t>{</a:t>
            </a:r>
            <a:endParaRPr lang="en-US" sz="1400" dirty="0"/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		CGPROGRAM</a:t>
            </a:r>
          </a:p>
          <a:p>
            <a:pPr defTabSz="274320">
              <a:tabLst>
                <a:tab pos="274320" algn="l"/>
              </a:tabLst>
            </a:pPr>
            <a:endParaRPr lang="en-US" sz="1400" dirty="0"/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		#pragma target 3.0</a:t>
            </a:r>
          </a:p>
          <a:p>
            <a:pPr defTabSz="274320">
              <a:tabLst>
                <a:tab pos="274320" algn="l"/>
              </a:tabLst>
            </a:pPr>
            <a:endParaRPr lang="en-US" sz="1400" dirty="0"/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		#pragma vertex </a:t>
            </a:r>
            <a:r>
              <a:rPr lang="en-US" sz="1400" dirty="0" err="1"/>
              <a:t>mainVS</a:t>
            </a:r>
            <a:endParaRPr lang="en-US" sz="1400" dirty="0"/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		#pragma fragment </a:t>
            </a:r>
            <a:r>
              <a:rPr lang="en-US" sz="1400" dirty="0" err="1"/>
              <a:t>mainPS</a:t>
            </a:r>
            <a:endParaRPr lang="en-US" sz="1400" dirty="0"/>
          </a:p>
          <a:p>
            <a:pPr defTabSz="274320">
              <a:tabLst>
                <a:tab pos="274320" algn="l"/>
              </a:tabLst>
            </a:pPr>
            <a:endParaRPr lang="en-US" sz="1400" dirty="0"/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		void </a:t>
            </a:r>
            <a:r>
              <a:rPr lang="en-US" sz="1400" dirty="0" err="1"/>
              <a:t>mainVS</a:t>
            </a:r>
            <a:r>
              <a:rPr lang="en-US" sz="1400" dirty="0"/>
              <a:t>(float4 position : POSITION,</a:t>
            </a:r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					out float4 </a:t>
            </a:r>
            <a:r>
              <a:rPr lang="en-US" sz="1400" dirty="0" err="1"/>
              <a:t>hPos</a:t>
            </a:r>
            <a:r>
              <a:rPr lang="en-US" sz="1400" dirty="0"/>
              <a:t> : </a:t>
            </a:r>
            <a:r>
              <a:rPr lang="en-US" sz="1400" dirty="0" err="1"/>
              <a:t>SV_Position</a:t>
            </a:r>
            <a:r>
              <a:rPr lang="en-US" sz="1400" dirty="0" smtClean="0"/>
              <a:t>)</a:t>
            </a:r>
            <a:r>
              <a:rPr lang="hu-HU" sz="1400" dirty="0" smtClean="0"/>
              <a:t> </a:t>
            </a:r>
            <a:r>
              <a:rPr lang="en-US" sz="1400" dirty="0" smtClean="0"/>
              <a:t>{</a:t>
            </a:r>
            <a:endParaRPr lang="en-US" sz="1400" dirty="0"/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			</a:t>
            </a:r>
            <a:r>
              <a:rPr lang="en-US" sz="1400" dirty="0" err="1">
                <a:solidFill>
                  <a:srgbClr val="FF0000"/>
                </a:solidFill>
              </a:rPr>
              <a:t>hPos</a:t>
            </a:r>
            <a:r>
              <a:rPr lang="en-US" sz="1400" dirty="0">
                <a:solidFill>
                  <a:srgbClr val="FF0000"/>
                </a:solidFill>
              </a:rPr>
              <a:t> = </a:t>
            </a:r>
            <a:r>
              <a:rPr lang="en-US" sz="1400" dirty="0" err="1" smtClean="0">
                <a:solidFill>
                  <a:srgbClr val="FF0000"/>
                </a:solidFill>
              </a:rPr>
              <a:t>mul</a:t>
            </a:r>
            <a:r>
              <a:rPr lang="en-US" sz="1400" dirty="0" smtClean="0">
                <a:solidFill>
                  <a:srgbClr val="FF0000"/>
                </a:solidFill>
              </a:rPr>
              <a:t>(UNITY_MATRIX_MVP,</a:t>
            </a:r>
            <a:r>
              <a:rPr lang="hu-HU" sz="1400" dirty="0" smtClean="0">
                <a:solidFill>
                  <a:srgbClr val="FF0000"/>
                </a:solidFill>
              </a:rPr>
              <a:t> </a:t>
            </a:r>
            <a:r>
              <a:rPr lang="en-US" sz="1400" dirty="0" smtClean="0">
                <a:solidFill>
                  <a:srgbClr val="FF0000"/>
                </a:solidFill>
              </a:rPr>
              <a:t>position</a:t>
            </a:r>
            <a:r>
              <a:rPr lang="en-US" sz="1400" dirty="0">
                <a:solidFill>
                  <a:srgbClr val="FF0000"/>
                </a:solidFill>
              </a:rPr>
              <a:t>);</a:t>
            </a:r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		}</a:t>
            </a:r>
          </a:p>
          <a:p>
            <a:pPr defTabSz="274320">
              <a:tabLst>
                <a:tab pos="274320" algn="l"/>
              </a:tabLst>
            </a:pPr>
            <a:endParaRPr lang="en-US" sz="1400" dirty="0"/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		float4 </a:t>
            </a:r>
            <a:r>
              <a:rPr lang="en-US" sz="1400" dirty="0" err="1"/>
              <a:t>mainPS</a:t>
            </a:r>
            <a:r>
              <a:rPr lang="en-US" sz="1400" dirty="0"/>
              <a:t>() : </a:t>
            </a:r>
            <a:r>
              <a:rPr lang="en-US" sz="1400" dirty="0" err="1" smtClean="0"/>
              <a:t>SV_Target</a:t>
            </a:r>
            <a:r>
              <a:rPr lang="hu-HU" sz="1400" dirty="0" smtClean="0"/>
              <a:t> </a:t>
            </a:r>
            <a:r>
              <a:rPr lang="en-US" sz="1400" dirty="0" smtClean="0"/>
              <a:t>{</a:t>
            </a:r>
            <a:endParaRPr lang="en-US" sz="1400" dirty="0"/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			return float4(1,1,1,1);</a:t>
            </a:r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		}</a:t>
            </a:r>
          </a:p>
          <a:p>
            <a:pPr defTabSz="274320">
              <a:tabLst>
                <a:tab pos="274320" algn="l"/>
              </a:tabLst>
            </a:pPr>
            <a:endParaRPr lang="en-US" sz="1400" dirty="0"/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		ENDCG</a:t>
            </a:r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	}</a:t>
            </a:r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}</a:t>
            </a:r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</a:t>
            </a:r>
            <a:r>
              <a:rPr lang="en-US" sz="1400" dirty="0" err="1"/>
              <a:t>FallBack</a:t>
            </a:r>
            <a:r>
              <a:rPr lang="en-US" sz="1400" dirty="0"/>
              <a:t> "Diffuse"</a:t>
            </a:r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}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Shader</a:t>
            </a:r>
            <a:r>
              <a:rPr lang="en-US" dirty="0" smtClean="0"/>
              <a:t> </a:t>
            </a:r>
            <a:r>
              <a:rPr lang="en-US" dirty="0" err="1" smtClean="0"/>
              <a:t>paraméter</a:t>
            </a:r>
            <a:r>
              <a:rPr lang="en-US" dirty="0" smtClean="0"/>
              <a:t> </a:t>
            </a:r>
            <a:r>
              <a:rPr lang="en-US" dirty="0" err="1" smtClean="0"/>
              <a:t>használata</a:t>
            </a:r>
            <a:endParaRPr lang="hu-HU" dirty="0"/>
          </a:p>
        </p:txBody>
      </p:sp>
      <p:sp>
        <p:nvSpPr>
          <p:cNvPr id="7" name="Téglalap 6"/>
          <p:cNvSpPr/>
          <p:nvPr/>
        </p:nvSpPr>
        <p:spPr>
          <a:xfrm>
            <a:off x="457200" y="1143000"/>
            <a:ext cx="7162800" cy="5638800"/>
          </a:xfrm>
          <a:prstGeom prst="rect">
            <a:avLst/>
          </a:prstGeom>
        </p:spPr>
        <p:txBody>
          <a:bodyPr wrap="square">
            <a:normAutofit fontScale="92500" lnSpcReduction="20000"/>
          </a:bodyPr>
          <a:lstStyle/>
          <a:p>
            <a:pPr defTabSz="274320">
              <a:tabLst>
                <a:tab pos="274320" algn="l"/>
              </a:tabLst>
            </a:pPr>
            <a:r>
              <a:rPr lang="en-US" sz="1400" dirty="0" err="1"/>
              <a:t>Shader</a:t>
            </a:r>
            <a:r>
              <a:rPr lang="en-US" sz="1400" dirty="0"/>
              <a:t> "Custom/</a:t>
            </a:r>
            <a:r>
              <a:rPr lang="en-US" sz="1400" dirty="0" err="1"/>
              <a:t>TestShader</a:t>
            </a:r>
            <a:r>
              <a:rPr lang="en-US" sz="1400" dirty="0"/>
              <a:t>"{</a:t>
            </a:r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Properties{</a:t>
            </a:r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	_Color("Color", Color) = (1,1,1,1)</a:t>
            </a:r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	_Emissive("Emissive", Color) = (0,0,0,1)</a:t>
            </a:r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	_Specular("Specular", Color) = (1,1,1,1)</a:t>
            </a:r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	_Smoothness("Smoothness", Range(0,1)) = </a:t>
            </a:r>
            <a:r>
              <a:rPr lang="en-US" sz="1400" dirty="0" smtClean="0"/>
              <a:t>0.1</a:t>
            </a:r>
            <a:endParaRPr lang="en-US" sz="1400" dirty="0"/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}</a:t>
            </a:r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</a:t>
            </a:r>
            <a:r>
              <a:rPr lang="en-US" sz="1400" dirty="0" err="1"/>
              <a:t>SubShader</a:t>
            </a:r>
            <a:r>
              <a:rPr lang="en-US" sz="1400" dirty="0"/>
              <a:t> {</a:t>
            </a:r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	</a:t>
            </a:r>
            <a:r>
              <a:rPr lang="en-US" sz="1400" dirty="0" smtClean="0"/>
              <a:t>Pass</a:t>
            </a:r>
            <a:r>
              <a:rPr lang="hu-HU" sz="1400" dirty="0" smtClean="0"/>
              <a:t> </a:t>
            </a:r>
            <a:r>
              <a:rPr lang="en-US" sz="1400" dirty="0" smtClean="0"/>
              <a:t>{</a:t>
            </a:r>
            <a:endParaRPr lang="en-US" sz="1400" dirty="0"/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		CGPROGRAM</a:t>
            </a:r>
          </a:p>
          <a:p>
            <a:pPr defTabSz="274320">
              <a:tabLst>
                <a:tab pos="274320" algn="l"/>
              </a:tabLst>
            </a:pPr>
            <a:endParaRPr lang="en-US" sz="1400" dirty="0"/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		#pragma target 3.0</a:t>
            </a:r>
          </a:p>
          <a:p>
            <a:pPr defTabSz="274320">
              <a:tabLst>
                <a:tab pos="274320" algn="l"/>
              </a:tabLst>
            </a:pPr>
            <a:endParaRPr lang="en-US" sz="1400" dirty="0"/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		#pragma vertex </a:t>
            </a:r>
            <a:r>
              <a:rPr lang="en-US" sz="1400" dirty="0" err="1"/>
              <a:t>mainVS</a:t>
            </a:r>
            <a:endParaRPr lang="en-US" sz="1400" dirty="0"/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		#pragma fragment </a:t>
            </a:r>
            <a:r>
              <a:rPr lang="en-US" sz="1400" dirty="0" err="1"/>
              <a:t>mainPS</a:t>
            </a:r>
            <a:endParaRPr lang="en-US" sz="1400" dirty="0"/>
          </a:p>
          <a:p>
            <a:pPr defTabSz="274320">
              <a:tabLst>
                <a:tab pos="274320" algn="l"/>
              </a:tabLst>
            </a:pPr>
            <a:endParaRPr lang="hu-HU" sz="1400" dirty="0" smtClean="0"/>
          </a:p>
          <a:p>
            <a:pPr defTabSz="274320">
              <a:tabLst>
                <a:tab pos="274320" algn="l"/>
              </a:tabLst>
            </a:pPr>
            <a:r>
              <a:rPr lang="hu-HU" sz="1400" dirty="0" smtClean="0"/>
              <a:t>			</a:t>
            </a:r>
            <a:r>
              <a:rPr lang="hu-HU" sz="1400" dirty="0" smtClean="0">
                <a:solidFill>
                  <a:srgbClr val="FF0000"/>
                </a:solidFill>
              </a:rPr>
              <a:t>float4 _</a:t>
            </a:r>
            <a:r>
              <a:rPr lang="hu-HU" sz="1400" dirty="0" err="1" smtClean="0">
                <a:solidFill>
                  <a:srgbClr val="FF0000"/>
                </a:solidFill>
              </a:rPr>
              <a:t>Color</a:t>
            </a:r>
            <a:r>
              <a:rPr lang="hu-HU" sz="1400" dirty="0" smtClean="0">
                <a:solidFill>
                  <a:srgbClr val="FF0000"/>
                </a:solidFill>
              </a:rPr>
              <a:t>;</a:t>
            </a:r>
            <a:endParaRPr lang="hu-HU" sz="1400" dirty="0">
              <a:solidFill>
                <a:srgbClr val="FF0000"/>
              </a:solidFill>
            </a:endParaRPr>
          </a:p>
          <a:p>
            <a:pPr defTabSz="274320">
              <a:tabLst>
                <a:tab pos="274320" algn="l"/>
              </a:tabLst>
            </a:pPr>
            <a:endParaRPr lang="en-US" sz="1400" dirty="0"/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		void </a:t>
            </a:r>
            <a:r>
              <a:rPr lang="en-US" sz="1400" dirty="0" err="1"/>
              <a:t>mainVS</a:t>
            </a:r>
            <a:r>
              <a:rPr lang="en-US" sz="1400" dirty="0"/>
              <a:t>(float4 position : POSITION,</a:t>
            </a:r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					out float4 </a:t>
            </a:r>
            <a:r>
              <a:rPr lang="en-US" sz="1400" dirty="0" err="1"/>
              <a:t>hPos</a:t>
            </a:r>
            <a:r>
              <a:rPr lang="en-US" sz="1400" dirty="0"/>
              <a:t> : </a:t>
            </a:r>
            <a:r>
              <a:rPr lang="en-US" sz="1400" dirty="0" err="1"/>
              <a:t>SV_Position</a:t>
            </a:r>
            <a:r>
              <a:rPr lang="en-US" sz="1400" dirty="0" smtClean="0"/>
              <a:t>)</a:t>
            </a:r>
            <a:r>
              <a:rPr lang="hu-HU" sz="1400" dirty="0" smtClean="0"/>
              <a:t> </a:t>
            </a:r>
            <a:r>
              <a:rPr lang="en-US" sz="1400" dirty="0" smtClean="0"/>
              <a:t>{</a:t>
            </a:r>
            <a:endParaRPr lang="en-US" sz="1400" dirty="0"/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			</a:t>
            </a:r>
            <a:r>
              <a:rPr lang="en-US" sz="1400" dirty="0" err="1"/>
              <a:t>hPos</a:t>
            </a:r>
            <a:r>
              <a:rPr lang="en-US" sz="1400" dirty="0"/>
              <a:t> = </a:t>
            </a:r>
            <a:r>
              <a:rPr lang="en-US" sz="1400" dirty="0" err="1" smtClean="0"/>
              <a:t>mul</a:t>
            </a:r>
            <a:r>
              <a:rPr lang="en-US" sz="1400" dirty="0" smtClean="0"/>
              <a:t>(UNITY_MATRIX_MVP,</a:t>
            </a:r>
            <a:r>
              <a:rPr lang="hu-HU" sz="1400" dirty="0" smtClean="0"/>
              <a:t> </a:t>
            </a:r>
            <a:r>
              <a:rPr lang="en-US" sz="1400" dirty="0" smtClean="0"/>
              <a:t>position</a:t>
            </a:r>
            <a:r>
              <a:rPr lang="en-US" sz="1400" dirty="0"/>
              <a:t>);</a:t>
            </a:r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		}</a:t>
            </a:r>
          </a:p>
          <a:p>
            <a:pPr defTabSz="274320">
              <a:tabLst>
                <a:tab pos="274320" algn="l"/>
              </a:tabLst>
            </a:pPr>
            <a:endParaRPr lang="en-US" sz="1400" dirty="0"/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		float4 </a:t>
            </a:r>
            <a:r>
              <a:rPr lang="en-US" sz="1400" dirty="0" err="1"/>
              <a:t>mainPS</a:t>
            </a:r>
            <a:r>
              <a:rPr lang="en-US" sz="1400" dirty="0"/>
              <a:t>() : </a:t>
            </a:r>
            <a:r>
              <a:rPr lang="en-US" sz="1400" dirty="0" err="1" smtClean="0"/>
              <a:t>SV_Target</a:t>
            </a:r>
            <a:r>
              <a:rPr lang="hu-HU" sz="1400" dirty="0" smtClean="0"/>
              <a:t> </a:t>
            </a:r>
            <a:r>
              <a:rPr lang="en-US" sz="1400" dirty="0" smtClean="0"/>
              <a:t>{</a:t>
            </a:r>
            <a:endParaRPr lang="en-US" sz="1400" dirty="0"/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			</a:t>
            </a:r>
            <a:r>
              <a:rPr lang="en-US" sz="1400" dirty="0">
                <a:solidFill>
                  <a:srgbClr val="FF0000"/>
                </a:solidFill>
              </a:rPr>
              <a:t>return </a:t>
            </a:r>
            <a:r>
              <a:rPr lang="hu-HU" sz="1400" dirty="0" smtClean="0">
                <a:solidFill>
                  <a:srgbClr val="FF0000"/>
                </a:solidFill>
              </a:rPr>
              <a:t>_</a:t>
            </a:r>
            <a:r>
              <a:rPr lang="hu-HU" sz="1400" dirty="0" err="1" smtClean="0">
                <a:solidFill>
                  <a:srgbClr val="FF0000"/>
                </a:solidFill>
              </a:rPr>
              <a:t>Color</a:t>
            </a:r>
            <a:r>
              <a:rPr lang="en-US" sz="1400" dirty="0" smtClean="0">
                <a:solidFill>
                  <a:srgbClr val="FF0000"/>
                </a:solidFill>
              </a:rPr>
              <a:t>;</a:t>
            </a:r>
            <a:endParaRPr lang="en-US" sz="1400" dirty="0">
              <a:solidFill>
                <a:srgbClr val="FF0000"/>
              </a:solidFill>
            </a:endParaRPr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		}</a:t>
            </a:r>
          </a:p>
          <a:p>
            <a:pPr defTabSz="274320">
              <a:tabLst>
                <a:tab pos="274320" algn="l"/>
              </a:tabLst>
            </a:pPr>
            <a:endParaRPr lang="en-US" sz="1400" dirty="0"/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		ENDCG</a:t>
            </a:r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	}</a:t>
            </a:r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}</a:t>
            </a:r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</a:t>
            </a:r>
            <a:r>
              <a:rPr lang="en-US" sz="1400" dirty="0" err="1"/>
              <a:t>FallBack</a:t>
            </a:r>
            <a:r>
              <a:rPr lang="en-US" sz="1400" dirty="0"/>
              <a:t> "Diffuse"</a:t>
            </a:r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}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97509" y="3355596"/>
            <a:ext cx="3994066" cy="2813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Inputok</a:t>
            </a:r>
            <a:r>
              <a:rPr lang="en-US" dirty="0" smtClean="0"/>
              <a:t> </a:t>
            </a:r>
            <a:r>
              <a:rPr lang="en-US" dirty="0" err="1" smtClean="0"/>
              <a:t>tesztelése</a:t>
            </a:r>
            <a:endParaRPr lang="hu-HU" dirty="0"/>
          </a:p>
        </p:txBody>
      </p:sp>
      <p:sp>
        <p:nvSpPr>
          <p:cNvPr id="6" name="Téglalap 5"/>
          <p:cNvSpPr/>
          <p:nvPr/>
        </p:nvSpPr>
        <p:spPr>
          <a:xfrm>
            <a:off x="457200" y="1524000"/>
            <a:ext cx="7162800" cy="4876800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defTabSz="274320">
              <a:tabLst>
                <a:tab pos="274320" algn="l"/>
              </a:tabLst>
            </a:pPr>
            <a:r>
              <a:rPr lang="en-US" sz="2000" dirty="0"/>
              <a:t>void </a:t>
            </a:r>
            <a:r>
              <a:rPr lang="en-US" sz="2000" dirty="0" err="1"/>
              <a:t>mainVS</a:t>
            </a:r>
            <a:r>
              <a:rPr lang="en-US" sz="2000" dirty="0"/>
              <a:t>(float4 position : POSITION,</a:t>
            </a:r>
          </a:p>
          <a:p>
            <a:pPr defTabSz="274320">
              <a:tabLst>
                <a:tab pos="274320" algn="l"/>
              </a:tabLst>
            </a:pPr>
            <a:r>
              <a:rPr lang="en-US" sz="2000" dirty="0">
                <a:solidFill>
                  <a:srgbClr val="FF0000"/>
                </a:solidFill>
              </a:rPr>
              <a:t>				float3 normal : NORMAL,</a:t>
            </a:r>
          </a:p>
          <a:p>
            <a:pPr defTabSz="274320">
              <a:tabLst>
                <a:tab pos="274320" algn="l"/>
              </a:tabLst>
            </a:pPr>
            <a:r>
              <a:rPr lang="en-US" sz="2000" dirty="0">
                <a:solidFill>
                  <a:srgbClr val="FF0000"/>
                </a:solidFill>
              </a:rPr>
              <a:t>				out float3 </a:t>
            </a:r>
            <a:r>
              <a:rPr lang="en-US" sz="2000" dirty="0" err="1">
                <a:solidFill>
                  <a:srgbClr val="FF0000"/>
                </a:solidFill>
              </a:rPr>
              <a:t>oNormal</a:t>
            </a:r>
            <a:r>
              <a:rPr lang="en-US" sz="2000" dirty="0">
                <a:solidFill>
                  <a:srgbClr val="FF0000"/>
                </a:solidFill>
              </a:rPr>
              <a:t> : NORMAL,</a:t>
            </a:r>
          </a:p>
          <a:p>
            <a:pPr defTabSz="274320">
              <a:tabLst>
                <a:tab pos="274320" algn="l"/>
              </a:tabLst>
            </a:pPr>
            <a:r>
              <a:rPr lang="en-US" sz="2000" dirty="0"/>
              <a:t>				out float4 </a:t>
            </a:r>
            <a:r>
              <a:rPr lang="en-US" sz="2000" dirty="0" err="1"/>
              <a:t>hPos</a:t>
            </a:r>
            <a:r>
              <a:rPr lang="en-US" sz="2000" dirty="0"/>
              <a:t> : </a:t>
            </a:r>
            <a:r>
              <a:rPr lang="en-US" sz="2000" dirty="0" err="1"/>
              <a:t>SV_Position</a:t>
            </a:r>
            <a:r>
              <a:rPr lang="en-US" sz="2000" dirty="0"/>
              <a:t>) {</a:t>
            </a:r>
          </a:p>
          <a:p>
            <a:pPr defTabSz="274320">
              <a:tabLst>
                <a:tab pos="274320" algn="l"/>
              </a:tabLst>
            </a:pPr>
            <a:r>
              <a:rPr lang="en-US" sz="2000" dirty="0"/>
              <a:t>	</a:t>
            </a:r>
            <a:r>
              <a:rPr lang="en-US" sz="2000" dirty="0" err="1"/>
              <a:t>hPos</a:t>
            </a:r>
            <a:r>
              <a:rPr lang="en-US" sz="2000" dirty="0"/>
              <a:t> = </a:t>
            </a:r>
            <a:r>
              <a:rPr lang="en-US" sz="2000" dirty="0" err="1"/>
              <a:t>mul</a:t>
            </a:r>
            <a:r>
              <a:rPr lang="en-US" sz="2000" dirty="0"/>
              <a:t>(UNITY_MATRIX_MVP, position);</a:t>
            </a:r>
          </a:p>
          <a:p>
            <a:pPr defTabSz="274320">
              <a:tabLst>
                <a:tab pos="274320" algn="l"/>
              </a:tabLst>
            </a:pPr>
            <a:r>
              <a:rPr lang="en-US" sz="2000" dirty="0"/>
              <a:t>	</a:t>
            </a:r>
            <a:r>
              <a:rPr lang="en-US" sz="2000" dirty="0" err="1">
                <a:solidFill>
                  <a:srgbClr val="FF0000"/>
                </a:solidFill>
              </a:rPr>
              <a:t>oNormal</a:t>
            </a:r>
            <a:r>
              <a:rPr lang="en-US" sz="2000" dirty="0">
                <a:solidFill>
                  <a:srgbClr val="FF0000"/>
                </a:solidFill>
              </a:rPr>
              <a:t> = normal;</a:t>
            </a:r>
          </a:p>
          <a:p>
            <a:pPr defTabSz="274320">
              <a:tabLst>
                <a:tab pos="274320" algn="l"/>
              </a:tabLst>
            </a:pPr>
            <a:r>
              <a:rPr lang="en-US" sz="2000" dirty="0" smtClean="0"/>
              <a:t>}</a:t>
            </a:r>
            <a:endParaRPr lang="en-US" sz="2000" dirty="0"/>
          </a:p>
          <a:p>
            <a:pPr defTabSz="274320">
              <a:tabLst>
                <a:tab pos="274320" algn="l"/>
              </a:tabLst>
            </a:pPr>
            <a:endParaRPr lang="en-US" sz="2000" dirty="0"/>
          </a:p>
          <a:p>
            <a:pPr defTabSz="274320">
              <a:tabLst>
                <a:tab pos="274320" algn="l"/>
              </a:tabLst>
            </a:pPr>
            <a:r>
              <a:rPr lang="en-US" sz="2000" dirty="0" smtClean="0"/>
              <a:t>float4 </a:t>
            </a:r>
            <a:r>
              <a:rPr lang="en-US" sz="2000" dirty="0" err="1" smtClean="0"/>
              <a:t>mainPS</a:t>
            </a:r>
            <a:r>
              <a:rPr lang="en-US" sz="2000" dirty="0" smtClean="0"/>
              <a:t>(</a:t>
            </a:r>
            <a:r>
              <a:rPr lang="hu-HU" sz="2000" dirty="0" smtClean="0">
                <a:solidFill>
                  <a:srgbClr val="FF0000"/>
                </a:solidFill>
              </a:rPr>
              <a:t>float3 </a:t>
            </a:r>
            <a:r>
              <a:rPr lang="hu-HU" sz="2000" dirty="0" err="1" smtClean="0">
                <a:solidFill>
                  <a:srgbClr val="FF0000"/>
                </a:solidFill>
              </a:rPr>
              <a:t>normal</a:t>
            </a:r>
            <a:r>
              <a:rPr lang="hu-HU" sz="2000" dirty="0" smtClean="0">
                <a:solidFill>
                  <a:srgbClr val="FF0000"/>
                </a:solidFill>
              </a:rPr>
              <a:t> : NORMAL</a:t>
            </a:r>
            <a:r>
              <a:rPr lang="en-US" sz="2000" dirty="0" smtClean="0"/>
              <a:t>) </a:t>
            </a:r>
            <a:endParaRPr lang="hu-HU" sz="2000" dirty="0" smtClean="0"/>
          </a:p>
          <a:p>
            <a:pPr defTabSz="274320">
              <a:tabLst>
                <a:tab pos="274320" algn="l"/>
              </a:tabLst>
            </a:pPr>
            <a:r>
              <a:rPr lang="hu-HU" sz="2000" dirty="0"/>
              <a:t>	</a:t>
            </a:r>
            <a:r>
              <a:rPr lang="hu-HU" sz="2000" dirty="0" smtClean="0"/>
              <a:t>		</a:t>
            </a:r>
            <a:r>
              <a:rPr lang="en-US" sz="2000" dirty="0" smtClean="0"/>
              <a:t>: </a:t>
            </a:r>
            <a:r>
              <a:rPr lang="en-US" sz="2000" dirty="0" err="1"/>
              <a:t>SV_Target</a:t>
            </a:r>
            <a:r>
              <a:rPr lang="en-US" sz="2000" dirty="0"/>
              <a:t> {</a:t>
            </a:r>
          </a:p>
          <a:p>
            <a:pPr defTabSz="274320">
              <a:tabLst>
                <a:tab pos="274320" algn="l"/>
              </a:tabLst>
            </a:pPr>
            <a:r>
              <a:rPr lang="en-US" sz="2000" dirty="0"/>
              <a:t>	</a:t>
            </a:r>
            <a:r>
              <a:rPr lang="en-US" sz="2000" dirty="0">
                <a:solidFill>
                  <a:srgbClr val="FF0000"/>
                </a:solidFill>
              </a:rPr>
              <a:t>return float4(normal, 1);</a:t>
            </a:r>
          </a:p>
          <a:p>
            <a:pPr defTabSz="274320">
              <a:tabLst>
                <a:tab pos="274320" algn="l"/>
              </a:tabLst>
            </a:pPr>
            <a:r>
              <a:rPr lang="en-US" sz="2000" dirty="0" smtClean="0"/>
              <a:t>}</a:t>
            </a:r>
            <a:endParaRPr lang="en-US" sz="20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3355597"/>
            <a:ext cx="3835527" cy="2818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98463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 err="1" smtClean="0"/>
              <a:t>Lokális</a:t>
            </a:r>
            <a:r>
              <a:rPr lang="en-US" dirty="0" smtClean="0"/>
              <a:t> </a:t>
            </a:r>
            <a:r>
              <a:rPr lang="en-US" dirty="0" err="1" smtClean="0"/>
              <a:t>Illumináció</a:t>
            </a:r>
            <a:endParaRPr lang="hu-HU" dirty="0" smtClean="0"/>
          </a:p>
        </p:txBody>
      </p:sp>
      <p:pic>
        <p:nvPicPr>
          <p:cNvPr id="22533" name="Picture 6" descr="locillumamb"/>
          <p:cNvPicPr>
            <a:picLocks noChangeAspect="1" noChangeArrowheads="1"/>
          </p:cNvPicPr>
          <p:nvPr/>
        </p:nvPicPr>
        <p:blipFill>
          <a:blip r:embed="rId3">
            <a:lum bright="20000"/>
          </a:blip>
          <a:srcRect/>
          <a:stretch>
            <a:fillRect/>
          </a:stretch>
        </p:blipFill>
        <p:spPr bwMode="auto">
          <a:xfrm>
            <a:off x="2667000" y="1524000"/>
            <a:ext cx="3810000" cy="391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9" name="Rectangle 13"/>
          <p:cNvSpPr>
            <a:spLocks noChangeArrowheads="1"/>
          </p:cNvSpPr>
          <p:nvPr/>
        </p:nvSpPr>
        <p:spPr bwMode="auto">
          <a:xfrm>
            <a:off x="684213" y="5715000"/>
            <a:ext cx="7022500" cy="830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sz="3200" i="1" dirty="0"/>
              <a:t>L</a:t>
            </a:r>
            <a:r>
              <a:rPr lang="hu-HU" sz="3200" baseline="-25000" dirty="0"/>
              <a:t> </a:t>
            </a:r>
            <a:r>
              <a:rPr lang="hu-HU" sz="3200" dirty="0"/>
              <a:t>(</a:t>
            </a:r>
            <a:r>
              <a:rPr lang="en-GB" sz="3200" b="1" dirty="0"/>
              <a:t>V</a:t>
            </a:r>
            <a:r>
              <a:rPr lang="hu-HU" sz="3200" dirty="0"/>
              <a:t>) </a:t>
            </a:r>
            <a:r>
              <a:rPr lang="hu-HU" sz="3200" dirty="0">
                <a:sym typeface="Symbol" pitchFamily="18" charset="2"/>
              </a:rPr>
              <a:t></a:t>
            </a:r>
            <a:r>
              <a:rPr lang="hu-HU" sz="3200" dirty="0"/>
              <a:t> </a:t>
            </a:r>
            <a:r>
              <a:rPr lang="hu-HU" sz="4800" dirty="0" err="1">
                <a:latin typeface="Symbol" pitchFamily="18" charset="2"/>
              </a:rPr>
              <a:t>S</a:t>
            </a:r>
            <a:r>
              <a:rPr lang="hu-HU" sz="3200" i="1" baseline="-25000" dirty="0" err="1"/>
              <a:t>l</a:t>
            </a:r>
            <a:r>
              <a:rPr lang="hu-HU" sz="4800" dirty="0">
                <a:latin typeface="Symbol" pitchFamily="18" charset="2"/>
              </a:rPr>
              <a:t> </a:t>
            </a:r>
            <a:r>
              <a:rPr lang="hu-HU" sz="3200" i="1" dirty="0" err="1"/>
              <a:t>L</a:t>
            </a:r>
            <a:r>
              <a:rPr lang="hu-HU" sz="3200" i="1" baseline="-25000" dirty="0" err="1"/>
              <a:t>l</a:t>
            </a:r>
            <a:r>
              <a:rPr lang="hu-HU" sz="3200" i="1" baseline="-25000" dirty="0"/>
              <a:t> </a:t>
            </a:r>
            <a:r>
              <a:rPr lang="hu-HU" sz="3200" dirty="0"/>
              <a:t>(</a:t>
            </a:r>
            <a:r>
              <a:rPr lang="en-GB" sz="3200" b="1" dirty="0"/>
              <a:t>L</a:t>
            </a:r>
            <a:r>
              <a:rPr lang="hu-HU" sz="3200" i="1" baseline="-25000" dirty="0"/>
              <a:t>l</a:t>
            </a:r>
            <a:r>
              <a:rPr lang="hu-HU" sz="3200" dirty="0"/>
              <a:t>)</a:t>
            </a:r>
            <a:r>
              <a:rPr lang="en-GB" sz="3200" dirty="0"/>
              <a:t>*</a:t>
            </a:r>
            <a:r>
              <a:rPr lang="en-GB" sz="3200" baseline="-25000" dirty="0">
                <a:sym typeface="Symbol" pitchFamily="18" charset="2"/>
              </a:rPr>
              <a:t> </a:t>
            </a:r>
            <a:r>
              <a:rPr lang="hu-HU" sz="3200" i="1" dirty="0" err="1"/>
              <a:t>f</a:t>
            </a:r>
            <a:r>
              <a:rPr lang="hu-HU" sz="3200" i="1" baseline="-25000" dirty="0" err="1"/>
              <a:t>r</a:t>
            </a:r>
            <a:r>
              <a:rPr lang="hu-HU" sz="3200" dirty="0"/>
              <a:t> (</a:t>
            </a:r>
            <a:r>
              <a:rPr lang="en-GB" sz="3200" b="1" dirty="0"/>
              <a:t>L</a:t>
            </a:r>
            <a:r>
              <a:rPr lang="hu-HU" sz="3200" i="1" baseline="-25000" dirty="0"/>
              <a:t>l</a:t>
            </a:r>
            <a:r>
              <a:rPr lang="hu-HU" sz="3200" baseline="-25000" dirty="0">
                <a:sym typeface="Symbol" pitchFamily="18" charset="2"/>
              </a:rPr>
              <a:t> </a:t>
            </a:r>
            <a:r>
              <a:rPr lang="hu-HU" sz="3200" dirty="0"/>
              <a:t>,</a:t>
            </a:r>
            <a:r>
              <a:rPr lang="hu-HU" sz="3200" b="1" dirty="0"/>
              <a:t>N</a:t>
            </a:r>
            <a:r>
              <a:rPr lang="hu-HU" sz="3200" dirty="0"/>
              <a:t>,</a:t>
            </a:r>
            <a:r>
              <a:rPr lang="en-GB" sz="3200" b="1" dirty="0"/>
              <a:t>V</a:t>
            </a:r>
            <a:r>
              <a:rPr lang="hu-HU" sz="3200" dirty="0"/>
              <a:t>)</a:t>
            </a:r>
            <a:r>
              <a:rPr lang="hu-HU" sz="3200" dirty="0">
                <a:sym typeface="Symbol" pitchFamily="18" charset="2"/>
              </a:rPr>
              <a:t></a:t>
            </a:r>
            <a:r>
              <a:rPr lang="hu-HU" sz="3200" dirty="0"/>
              <a:t>cos </a:t>
            </a:r>
            <a:r>
              <a:rPr lang="hu-HU" sz="3200" dirty="0" smtClean="0">
                <a:sym typeface="Symbol" pitchFamily="18" charset="2"/>
              </a:rPr>
              <a:t></a:t>
            </a:r>
            <a:r>
              <a:rPr lang="en-US" sz="3200" i="1" baseline="-25000" dirty="0" smtClean="0"/>
              <a:t>l</a:t>
            </a:r>
            <a:r>
              <a:rPr lang="hu-HU" sz="3200" dirty="0" smtClean="0">
                <a:sym typeface="Symbol" pitchFamily="18" charset="2"/>
              </a:rPr>
              <a:t>’</a:t>
            </a:r>
            <a:r>
              <a:rPr lang="en-GB" sz="3200" dirty="0" smtClean="0">
                <a:sym typeface="Symbol" pitchFamily="18" charset="2"/>
              </a:rPr>
              <a:t> </a:t>
            </a:r>
            <a:r>
              <a:rPr lang="hu-HU" sz="3200" dirty="0" smtClean="0"/>
              <a:t>+</a:t>
            </a:r>
            <a:r>
              <a:rPr lang="hu-HU" sz="3200" baseline="-25000" dirty="0" smtClean="0">
                <a:sym typeface="Symbol" pitchFamily="18" charset="2"/>
              </a:rPr>
              <a:t> </a:t>
            </a:r>
            <a:r>
              <a:rPr lang="hu-HU" sz="3200" i="1" dirty="0" err="1" smtClean="0"/>
              <a:t>k</a:t>
            </a:r>
            <a:r>
              <a:rPr lang="hu-HU" sz="3200" i="1" baseline="-25000" dirty="0" err="1" smtClean="0"/>
              <a:t>a</a:t>
            </a:r>
            <a:r>
              <a:rPr lang="en-GB" sz="3200" dirty="0" smtClean="0"/>
              <a:t>*</a:t>
            </a:r>
            <a:r>
              <a:rPr lang="hu-HU" sz="3200" i="1" dirty="0" smtClean="0"/>
              <a:t>L</a:t>
            </a:r>
            <a:r>
              <a:rPr lang="hu-HU" sz="3200" i="1" baseline="-25000" dirty="0" smtClean="0"/>
              <a:t>a</a:t>
            </a:r>
            <a:endParaRPr lang="hu-HU" sz="3200" i="1" baseline="-25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Phong.cg</a:t>
            </a:r>
            <a:r>
              <a:rPr lang="hu-HU" dirty="0" err="1" smtClean="0"/>
              <a:t>inc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shader</a:t>
            </a:r>
            <a:r>
              <a:rPr lang="en-US" dirty="0" smtClean="0"/>
              <a:t> program </a:t>
            </a:r>
            <a:r>
              <a:rPr lang="en-US" dirty="0" err="1" smtClean="0"/>
              <a:t>kódot</a:t>
            </a:r>
            <a:r>
              <a:rPr lang="en-US" dirty="0" smtClean="0"/>
              <a:t> </a:t>
            </a:r>
            <a:r>
              <a:rPr lang="en-US" dirty="0" err="1" smtClean="0"/>
              <a:t>rakjuk</a:t>
            </a:r>
            <a:r>
              <a:rPr lang="en-US" dirty="0" smtClean="0"/>
              <a:t> </a:t>
            </a:r>
            <a:r>
              <a:rPr lang="en-US" dirty="0" err="1" smtClean="0"/>
              <a:t>át</a:t>
            </a:r>
            <a:r>
              <a:rPr lang="en-US" dirty="0" smtClean="0"/>
              <a:t> </a:t>
            </a:r>
            <a:r>
              <a:rPr lang="en-US" dirty="0" err="1" smtClean="0"/>
              <a:t>egy</a:t>
            </a:r>
            <a:r>
              <a:rPr lang="en-US" dirty="0" smtClean="0"/>
              <a:t> </a:t>
            </a:r>
            <a:r>
              <a:rPr lang="en-US" dirty="0" err="1" smtClean="0"/>
              <a:t>külön</a:t>
            </a:r>
            <a:r>
              <a:rPr lang="en-US" dirty="0" smtClean="0"/>
              <a:t> </a:t>
            </a:r>
            <a:r>
              <a:rPr lang="en-US" dirty="0" err="1" smtClean="0"/>
              <a:t>fájlba</a:t>
            </a:r>
            <a:r>
              <a:rPr lang="en-US" dirty="0" smtClean="0"/>
              <a:t>: </a:t>
            </a:r>
            <a:r>
              <a:rPr lang="en-US" dirty="0" err="1" smtClean="0"/>
              <a:t>Phong.cginc</a:t>
            </a:r>
            <a:endParaRPr lang="en-US" dirty="0" smtClean="0"/>
          </a:p>
          <a:p>
            <a:r>
              <a:rPr lang="en-US" dirty="0" err="1" smtClean="0"/>
              <a:t>Ezzel</a:t>
            </a:r>
            <a:r>
              <a:rPr lang="en-US" dirty="0" smtClean="0"/>
              <a:t> </a:t>
            </a:r>
            <a:r>
              <a:rPr lang="en-US" dirty="0" err="1" smtClean="0"/>
              <a:t>bizonyos</a:t>
            </a:r>
            <a:r>
              <a:rPr lang="en-US" dirty="0" smtClean="0"/>
              <a:t> </a:t>
            </a:r>
            <a:r>
              <a:rPr lang="en-US" dirty="0" err="1" smtClean="0"/>
              <a:t>dolgokat</a:t>
            </a:r>
            <a:r>
              <a:rPr lang="en-US" dirty="0" smtClean="0"/>
              <a:t> </a:t>
            </a:r>
            <a:r>
              <a:rPr lang="en-US" dirty="0" err="1" smtClean="0"/>
              <a:t>megkönnyítünk</a:t>
            </a:r>
            <a:r>
              <a:rPr lang="en-US" dirty="0" smtClean="0"/>
              <a:t> :</a:t>
            </a:r>
          </a:p>
          <a:p>
            <a:pPr lvl="1"/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lesz</a:t>
            </a:r>
            <a:r>
              <a:rPr lang="en-US" dirty="0" smtClean="0"/>
              <a:t> </a:t>
            </a:r>
            <a:r>
              <a:rPr lang="en-US" dirty="0" err="1" smtClean="0"/>
              <a:t>kód</a:t>
            </a:r>
            <a:r>
              <a:rPr lang="en-US" dirty="0" smtClean="0"/>
              <a:t> </a:t>
            </a:r>
            <a:r>
              <a:rPr lang="en-US" dirty="0" err="1" smtClean="0"/>
              <a:t>duplikáció</a:t>
            </a:r>
            <a:r>
              <a:rPr lang="en-US" dirty="0" smtClean="0"/>
              <a:t> (</a:t>
            </a:r>
            <a:r>
              <a:rPr lang="en-US" dirty="0" err="1" smtClean="0"/>
              <a:t>lásd</a:t>
            </a:r>
            <a:r>
              <a:rPr lang="en-US" dirty="0" smtClean="0"/>
              <a:t> </a:t>
            </a:r>
            <a:r>
              <a:rPr lang="en-US" dirty="0" err="1" smtClean="0"/>
              <a:t>köv</a:t>
            </a:r>
            <a:r>
              <a:rPr lang="en-US" dirty="0" smtClean="0"/>
              <a:t>. </a:t>
            </a:r>
            <a:r>
              <a:rPr lang="en-US" dirty="0" err="1"/>
              <a:t>d</a:t>
            </a:r>
            <a:r>
              <a:rPr lang="en-US" dirty="0" err="1" smtClean="0"/>
              <a:t>ia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Mások</a:t>
            </a:r>
            <a:r>
              <a:rPr lang="en-US" dirty="0" smtClean="0"/>
              <a:t> </a:t>
            </a:r>
            <a:r>
              <a:rPr lang="en-US" dirty="0" err="1" smtClean="0"/>
              <a:t>nehezebbek</a:t>
            </a:r>
            <a:r>
              <a:rPr lang="en-US" dirty="0" smtClean="0"/>
              <a:t> </a:t>
            </a:r>
            <a:r>
              <a:rPr lang="en-US" dirty="0" err="1" smtClean="0"/>
              <a:t>lesznek</a:t>
            </a:r>
            <a:r>
              <a:rPr lang="en-US" dirty="0" smtClean="0"/>
              <a:t>???</a:t>
            </a:r>
          </a:p>
          <a:p>
            <a:pPr lvl="1"/>
            <a:r>
              <a:rPr lang="en-US" dirty="0" smtClean="0"/>
              <a:t>A </a:t>
            </a:r>
            <a:r>
              <a:rPr lang="hu-HU" dirty="0" smtClean="0"/>
              <a:t>régebbi </a:t>
            </a:r>
            <a:r>
              <a:rPr lang="en-US" dirty="0" smtClean="0"/>
              <a:t>Unity </a:t>
            </a:r>
            <a:r>
              <a:rPr lang="hu-HU" dirty="0" smtClean="0"/>
              <a:t>verziók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fogj</a:t>
            </a:r>
            <a:r>
              <a:rPr lang="hu-HU" dirty="0" err="1" smtClean="0"/>
              <a:t>ák</a:t>
            </a:r>
            <a:r>
              <a:rPr lang="en-US" dirty="0" smtClean="0"/>
              <a:t> </a:t>
            </a:r>
            <a:r>
              <a:rPr lang="en-US" dirty="0" err="1" smtClean="0"/>
              <a:t>észrevenni</a:t>
            </a:r>
            <a:r>
              <a:rPr lang="en-US" dirty="0" smtClean="0"/>
              <a:t>, ha a .cg</a:t>
            </a:r>
            <a:r>
              <a:rPr lang="hu-HU" dirty="0" err="1" smtClean="0"/>
              <a:t>inc</a:t>
            </a:r>
            <a:r>
              <a:rPr lang="en-US" dirty="0" smtClean="0"/>
              <a:t> </a:t>
            </a:r>
            <a:r>
              <a:rPr lang="en-US" dirty="0" err="1" smtClean="0"/>
              <a:t>frissül</a:t>
            </a:r>
            <a:r>
              <a:rPr lang="en-US" dirty="0" smtClean="0"/>
              <a:t>, a </a:t>
            </a:r>
            <a:r>
              <a:rPr lang="en-US" dirty="0" err="1" smtClean="0"/>
              <a:t>shader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fog </a:t>
            </a:r>
            <a:r>
              <a:rPr lang="en-US" dirty="0" err="1" smtClean="0"/>
              <a:t>frissülni</a:t>
            </a:r>
            <a:endParaRPr lang="hu-HU" dirty="0" smtClean="0"/>
          </a:p>
          <a:p>
            <a:pPr lvl="2"/>
            <a:r>
              <a:rPr lang="hu-HU" b="1" dirty="0" smtClean="0"/>
              <a:t>Az </a:t>
            </a:r>
            <a:r>
              <a:rPr lang="hu-HU" b="1" dirty="0" smtClean="0"/>
              <a:t>újabb </a:t>
            </a:r>
            <a:r>
              <a:rPr lang="hu-HU" b="1" dirty="0" err="1" smtClean="0"/>
              <a:t>Unitykben</a:t>
            </a:r>
            <a:r>
              <a:rPr lang="hu-HU" b="1" dirty="0" smtClean="0"/>
              <a:t> már </a:t>
            </a:r>
            <a:r>
              <a:rPr lang="hu-HU" b="1" dirty="0" smtClean="0"/>
              <a:t>automatikusan frissül</a:t>
            </a:r>
            <a:endParaRPr lang="en-US" b="1" dirty="0" smtClean="0"/>
          </a:p>
          <a:p>
            <a:pPr lvl="1"/>
            <a:r>
              <a:rPr lang="en-US" dirty="0" err="1" smtClean="0"/>
              <a:t>Megoldás</a:t>
            </a:r>
            <a:r>
              <a:rPr lang="en-US" dirty="0" smtClean="0"/>
              <a:t>: a </a:t>
            </a:r>
            <a:r>
              <a:rPr lang="en-US" dirty="0" err="1" smtClean="0"/>
              <a:t>shader</a:t>
            </a:r>
            <a:r>
              <a:rPr lang="en-US" dirty="0" smtClean="0"/>
              <a:t> asset-re </a:t>
            </a:r>
            <a:r>
              <a:rPr lang="en-US" dirty="0" err="1" smtClean="0"/>
              <a:t>jobb-klikk</a:t>
            </a:r>
            <a:r>
              <a:rPr lang="en-US" dirty="0" smtClean="0"/>
              <a:t>, </a:t>
            </a:r>
            <a:r>
              <a:rPr lang="en-US" dirty="0" err="1" smtClean="0"/>
              <a:t>reimport</a:t>
            </a:r>
            <a:endParaRPr lang="hu-H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724400" y="274638"/>
            <a:ext cx="3962400" cy="1143000"/>
          </a:xfrm>
        </p:spPr>
        <p:txBody>
          <a:bodyPr>
            <a:normAutofit fontScale="90000"/>
          </a:bodyPr>
          <a:lstStyle/>
          <a:p>
            <a:r>
              <a:rPr lang="hu-HU" dirty="0" err="1" smtClean="0"/>
              <a:t>TestShader.shader</a:t>
            </a:r>
            <a:endParaRPr lang="hu-HU" dirty="0"/>
          </a:p>
        </p:txBody>
      </p:sp>
      <p:sp>
        <p:nvSpPr>
          <p:cNvPr id="5" name="Téglalap 4"/>
          <p:cNvSpPr/>
          <p:nvPr/>
        </p:nvSpPr>
        <p:spPr>
          <a:xfrm>
            <a:off x="381000" y="457200"/>
            <a:ext cx="7162800" cy="6324600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defTabSz="274320">
              <a:tabLst>
                <a:tab pos="274320" algn="l"/>
              </a:tabLst>
            </a:pPr>
            <a:r>
              <a:rPr lang="hu-HU" sz="1400" dirty="0" smtClean="0"/>
              <a:t>	</a:t>
            </a:r>
            <a:r>
              <a:rPr lang="en-US" sz="1400" dirty="0" err="1" smtClean="0"/>
              <a:t>SubShader</a:t>
            </a:r>
            <a:r>
              <a:rPr lang="en-US" sz="1400" dirty="0" smtClean="0"/>
              <a:t> </a:t>
            </a:r>
            <a:r>
              <a:rPr lang="en-US" sz="1400" dirty="0"/>
              <a:t>{</a:t>
            </a:r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	</a:t>
            </a:r>
            <a:r>
              <a:rPr lang="en-US" sz="1400" dirty="0">
                <a:solidFill>
                  <a:srgbClr val="FF0000"/>
                </a:solidFill>
              </a:rPr>
              <a:t>Tags{ "Queue" = "Geometry" }</a:t>
            </a:r>
          </a:p>
          <a:p>
            <a:pPr defTabSz="274320">
              <a:tabLst>
                <a:tab pos="274320" algn="l"/>
              </a:tabLst>
            </a:pPr>
            <a:endParaRPr lang="en-US" sz="1400" dirty="0"/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	Pass {</a:t>
            </a:r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		</a:t>
            </a:r>
            <a:r>
              <a:rPr lang="en-US" sz="1400" dirty="0">
                <a:solidFill>
                  <a:srgbClr val="FF0000"/>
                </a:solidFill>
              </a:rPr>
              <a:t>Tags{ "</a:t>
            </a:r>
            <a:r>
              <a:rPr lang="en-US" sz="1400" dirty="0" err="1">
                <a:solidFill>
                  <a:srgbClr val="FF0000"/>
                </a:solidFill>
              </a:rPr>
              <a:t>LightMode</a:t>
            </a:r>
            <a:r>
              <a:rPr lang="en-US" sz="1400" dirty="0">
                <a:solidFill>
                  <a:srgbClr val="FF0000"/>
                </a:solidFill>
              </a:rPr>
              <a:t>" = "</a:t>
            </a:r>
            <a:r>
              <a:rPr lang="en-US" sz="1400" dirty="0" err="1">
                <a:solidFill>
                  <a:srgbClr val="FF0000"/>
                </a:solidFill>
              </a:rPr>
              <a:t>ForwardBase</a:t>
            </a:r>
            <a:r>
              <a:rPr lang="en-US" sz="1400" dirty="0">
                <a:solidFill>
                  <a:srgbClr val="FF0000"/>
                </a:solidFill>
              </a:rPr>
              <a:t>" }</a:t>
            </a:r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		CGPROGRAM</a:t>
            </a:r>
          </a:p>
          <a:p>
            <a:pPr defTabSz="274320">
              <a:tabLst>
                <a:tab pos="274320" algn="l"/>
              </a:tabLst>
            </a:pPr>
            <a:endParaRPr lang="en-US" sz="1400" dirty="0"/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		#pragma target 3.0</a:t>
            </a:r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		#pragma vertex </a:t>
            </a:r>
            <a:r>
              <a:rPr lang="en-US" sz="1400" dirty="0" err="1"/>
              <a:t>mainVS</a:t>
            </a:r>
            <a:endParaRPr lang="en-US" sz="1400" dirty="0"/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		#pragma fragment </a:t>
            </a:r>
            <a:r>
              <a:rPr lang="en-US" sz="1400" dirty="0" err="1"/>
              <a:t>mainPS</a:t>
            </a:r>
            <a:endParaRPr lang="en-US" sz="1400" dirty="0"/>
          </a:p>
          <a:p>
            <a:pPr defTabSz="274320">
              <a:tabLst>
                <a:tab pos="274320" algn="l"/>
              </a:tabLst>
            </a:pPr>
            <a:endParaRPr lang="en-US" sz="1400" dirty="0"/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		</a:t>
            </a:r>
            <a:r>
              <a:rPr lang="en-US" sz="1400" dirty="0">
                <a:solidFill>
                  <a:srgbClr val="FF0000"/>
                </a:solidFill>
              </a:rPr>
              <a:t>#include "</a:t>
            </a:r>
            <a:r>
              <a:rPr lang="en-US" sz="1400" dirty="0" err="1">
                <a:solidFill>
                  <a:srgbClr val="FF0000"/>
                </a:solidFill>
              </a:rPr>
              <a:t>Phong.cginc</a:t>
            </a:r>
            <a:r>
              <a:rPr lang="en-US" sz="1400" dirty="0">
                <a:solidFill>
                  <a:srgbClr val="FF0000"/>
                </a:solidFill>
              </a:rPr>
              <a:t>"</a:t>
            </a:r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		ENDCG</a:t>
            </a:r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	</a:t>
            </a:r>
            <a:r>
              <a:rPr lang="en-US" sz="1400" dirty="0" smtClean="0"/>
              <a:t>}</a:t>
            </a:r>
            <a:endParaRPr lang="hu-HU" sz="1400" dirty="0" smtClean="0"/>
          </a:p>
          <a:p>
            <a:pPr defTabSz="274320">
              <a:tabLst>
                <a:tab pos="274320" algn="l"/>
              </a:tabLst>
            </a:pPr>
            <a:endParaRPr lang="en-US" sz="1400" dirty="0"/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	</a:t>
            </a:r>
            <a:r>
              <a:rPr lang="en-US" sz="1400" dirty="0">
                <a:solidFill>
                  <a:srgbClr val="FF0000"/>
                </a:solidFill>
              </a:rPr>
              <a:t>Pass {</a:t>
            </a:r>
          </a:p>
          <a:p>
            <a:pPr defTabSz="274320">
              <a:tabLst>
                <a:tab pos="274320" algn="l"/>
              </a:tabLst>
            </a:pPr>
            <a:r>
              <a:rPr lang="en-US" sz="1400" dirty="0">
                <a:solidFill>
                  <a:srgbClr val="FF0000"/>
                </a:solidFill>
              </a:rPr>
              <a:t>			Tags{ "</a:t>
            </a:r>
            <a:r>
              <a:rPr lang="en-US" sz="1400" dirty="0" err="1">
                <a:solidFill>
                  <a:srgbClr val="FF0000"/>
                </a:solidFill>
              </a:rPr>
              <a:t>LightMode</a:t>
            </a:r>
            <a:r>
              <a:rPr lang="en-US" sz="1400" dirty="0">
                <a:solidFill>
                  <a:srgbClr val="FF0000"/>
                </a:solidFill>
              </a:rPr>
              <a:t>" = "</a:t>
            </a:r>
            <a:r>
              <a:rPr lang="en-US" sz="1400" dirty="0" err="1">
                <a:solidFill>
                  <a:srgbClr val="FF0000"/>
                </a:solidFill>
              </a:rPr>
              <a:t>ForwardAdd</a:t>
            </a:r>
            <a:r>
              <a:rPr lang="en-US" sz="1400" dirty="0">
                <a:solidFill>
                  <a:srgbClr val="FF0000"/>
                </a:solidFill>
              </a:rPr>
              <a:t>" }</a:t>
            </a:r>
          </a:p>
          <a:p>
            <a:pPr defTabSz="274320">
              <a:tabLst>
                <a:tab pos="274320" algn="l"/>
              </a:tabLst>
            </a:pPr>
            <a:r>
              <a:rPr lang="en-US" sz="1400" dirty="0">
                <a:solidFill>
                  <a:srgbClr val="FF0000"/>
                </a:solidFill>
              </a:rPr>
              <a:t>			Blend One </a:t>
            </a:r>
            <a:r>
              <a:rPr lang="en-US" sz="1400" dirty="0" err="1">
                <a:solidFill>
                  <a:srgbClr val="FF0000"/>
                </a:solidFill>
              </a:rPr>
              <a:t>One</a:t>
            </a:r>
            <a:endParaRPr lang="en-US" sz="1400" dirty="0">
              <a:solidFill>
                <a:srgbClr val="FF0000"/>
              </a:solidFill>
            </a:endParaRPr>
          </a:p>
          <a:p>
            <a:pPr defTabSz="274320">
              <a:tabLst>
                <a:tab pos="274320" algn="l"/>
              </a:tabLst>
            </a:pPr>
            <a:r>
              <a:rPr lang="en-US" sz="1400" dirty="0">
                <a:solidFill>
                  <a:srgbClr val="FF0000"/>
                </a:solidFill>
              </a:rPr>
              <a:t>			CGPROGRAM</a:t>
            </a:r>
          </a:p>
          <a:p>
            <a:pPr defTabSz="274320">
              <a:tabLst>
                <a:tab pos="274320" algn="l"/>
              </a:tabLst>
            </a:pPr>
            <a:endParaRPr lang="en-US" sz="1400" dirty="0">
              <a:solidFill>
                <a:srgbClr val="FF0000"/>
              </a:solidFill>
            </a:endParaRPr>
          </a:p>
          <a:p>
            <a:pPr defTabSz="274320">
              <a:tabLst>
                <a:tab pos="274320" algn="l"/>
              </a:tabLst>
            </a:pPr>
            <a:r>
              <a:rPr lang="en-US" sz="1400" dirty="0">
                <a:solidFill>
                  <a:srgbClr val="FF0000"/>
                </a:solidFill>
              </a:rPr>
              <a:t>			#pragma target 3.0</a:t>
            </a:r>
          </a:p>
          <a:p>
            <a:pPr defTabSz="274320">
              <a:tabLst>
                <a:tab pos="274320" algn="l"/>
              </a:tabLst>
            </a:pPr>
            <a:r>
              <a:rPr lang="en-US" sz="1400" dirty="0">
                <a:solidFill>
                  <a:srgbClr val="FF0000"/>
                </a:solidFill>
              </a:rPr>
              <a:t>			#pragma vertex </a:t>
            </a:r>
            <a:r>
              <a:rPr lang="en-US" sz="1400" dirty="0" err="1">
                <a:solidFill>
                  <a:srgbClr val="FF0000"/>
                </a:solidFill>
              </a:rPr>
              <a:t>mainVS</a:t>
            </a:r>
            <a:endParaRPr lang="en-US" sz="1400" dirty="0">
              <a:solidFill>
                <a:srgbClr val="FF0000"/>
              </a:solidFill>
            </a:endParaRPr>
          </a:p>
          <a:p>
            <a:pPr defTabSz="274320">
              <a:tabLst>
                <a:tab pos="274320" algn="l"/>
              </a:tabLst>
            </a:pPr>
            <a:r>
              <a:rPr lang="en-US" sz="1400" dirty="0">
                <a:solidFill>
                  <a:srgbClr val="FF0000"/>
                </a:solidFill>
              </a:rPr>
              <a:t>			#pragma fragment </a:t>
            </a:r>
            <a:r>
              <a:rPr lang="en-US" sz="1400" dirty="0" err="1">
                <a:solidFill>
                  <a:srgbClr val="FF0000"/>
                </a:solidFill>
              </a:rPr>
              <a:t>mainPS</a:t>
            </a:r>
            <a:endParaRPr lang="en-US" sz="1400" dirty="0">
              <a:solidFill>
                <a:srgbClr val="FF0000"/>
              </a:solidFill>
            </a:endParaRPr>
          </a:p>
          <a:p>
            <a:pPr defTabSz="274320">
              <a:tabLst>
                <a:tab pos="274320" algn="l"/>
              </a:tabLst>
            </a:pPr>
            <a:endParaRPr lang="en-US" sz="1400" dirty="0">
              <a:solidFill>
                <a:srgbClr val="FF0000"/>
              </a:solidFill>
            </a:endParaRPr>
          </a:p>
          <a:p>
            <a:pPr defTabSz="274320">
              <a:tabLst>
                <a:tab pos="274320" algn="l"/>
              </a:tabLst>
            </a:pPr>
            <a:r>
              <a:rPr lang="en-US" sz="1400" dirty="0">
                <a:solidFill>
                  <a:srgbClr val="FF0000"/>
                </a:solidFill>
              </a:rPr>
              <a:t>			#include "</a:t>
            </a:r>
            <a:r>
              <a:rPr lang="en-US" sz="1400" dirty="0" err="1">
                <a:solidFill>
                  <a:srgbClr val="FF0000"/>
                </a:solidFill>
              </a:rPr>
              <a:t>Phong.cginc</a:t>
            </a:r>
            <a:r>
              <a:rPr lang="en-US" sz="1400" dirty="0">
                <a:solidFill>
                  <a:srgbClr val="FF0000"/>
                </a:solidFill>
              </a:rPr>
              <a:t>"</a:t>
            </a:r>
          </a:p>
          <a:p>
            <a:pPr defTabSz="274320">
              <a:tabLst>
                <a:tab pos="274320" algn="l"/>
              </a:tabLst>
            </a:pPr>
            <a:r>
              <a:rPr lang="en-US" sz="1400" dirty="0">
                <a:solidFill>
                  <a:srgbClr val="FF0000"/>
                </a:solidFill>
              </a:rPr>
              <a:t>			ENDCG</a:t>
            </a:r>
          </a:p>
          <a:p>
            <a:pPr defTabSz="274320">
              <a:tabLst>
                <a:tab pos="274320" algn="l"/>
              </a:tabLst>
            </a:pPr>
            <a:r>
              <a:rPr lang="en-US" sz="1400" dirty="0">
                <a:solidFill>
                  <a:srgbClr val="FF0000"/>
                </a:solidFill>
              </a:rPr>
              <a:t>		}</a:t>
            </a:r>
          </a:p>
          <a:p>
            <a:pPr defTabSz="274320">
              <a:tabLst>
                <a:tab pos="274320" algn="l"/>
              </a:tabLst>
            </a:pPr>
            <a:r>
              <a:rPr lang="en-US" sz="1400" dirty="0"/>
              <a:t>	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0"/>
            <a:ext cx="8229600" cy="6858000"/>
          </a:xfrm>
        </p:spPr>
        <p:txBody>
          <a:bodyPr>
            <a:normAutofit fontScale="40000" lnSpcReduction="20000"/>
          </a:bodyPr>
          <a:lstStyle/>
          <a:p>
            <a:pPr>
              <a:buNone/>
            </a:pPr>
            <a:r>
              <a:rPr lang="en-US" dirty="0" smtClean="0"/>
              <a:t>float4 _Color;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err="1" smtClean="0">
                <a:solidFill>
                  <a:srgbClr val="FF0000"/>
                </a:solidFill>
              </a:rPr>
              <a:t>struct</a:t>
            </a:r>
            <a:r>
              <a:rPr lang="en-US" dirty="0" smtClean="0">
                <a:solidFill>
                  <a:srgbClr val="FF0000"/>
                </a:solidFill>
              </a:rPr>
              <a:t> VS_OUT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{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	float4 </a:t>
            </a:r>
            <a:r>
              <a:rPr lang="en-US" dirty="0" err="1" smtClean="0">
                <a:solidFill>
                  <a:srgbClr val="FF0000"/>
                </a:solidFill>
              </a:rPr>
              <a:t>hPos</a:t>
            </a:r>
            <a:r>
              <a:rPr lang="en-US" dirty="0" smtClean="0">
                <a:solidFill>
                  <a:srgbClr val="FF0000"/>
                </a:solidFill>
              </a:rPr>
              <a:t> : </a:t>
            </a:r>
            <a:r>
              <a:rPr lang="en-US" dirty="0" err="1" smtClean="0">
                <a:solidFill>
                  <a:srgbClr val="FF0000"/>
                </a:solidFill>
              </a:rPr>
              <a:t>SV_Position</a:t>
            </a:r>
            <a:r>
              <a:rPr lang="en-US" dirty="0" smtClean="0">
                <a:solidFill>
                  <a:srgbClr val="FF0000"/>
                </a:solidFill>
              </a:rPr>
              <a:t>;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	float3 N : NORMAL;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	float2 </a:t>
            </a:r>
            <a:r>
              <a:rPr lang="en-US" dirty="0" err="1" smtClean="0">
                <a:solidFill>
                  <a:srgbClr val="FF0000"/>
                </a:solidFill>
              </a:rPr>
              <a:t>texCoord</a:t>
            </a:r>
            <a:r>
              <a:rPr lang="en-US" dirty="0" smtClean="0">
                <a:solidFill>
                  <a:srgbClr val="FF0000"/>
                </a:solidFill>
              </a:rPr>
              <a:t> : TEXCOORD0;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	float3 L : TEXCOORD1;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	float3 V : TEXCOORD2;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};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VS_OUT</a:t>
            </a:r>
            <a:r>
              <a:rPr lang="en-US" dirty="0" smtClean="0"/>
              <a:t> </a:t>
            </a:r>
            <a:r>
              <a:rPr lang="en-US" dirty="0" err="1" smtClean="0"/>
              <a:t>mainVS</a:t>
            </a:r>
            <a:r>
              <a:rPr lang="en-US" dirty="0" smtClean="0"/>
              <a:t>(float4 position : POSITION,</a:t>
            </a:r>
          </a:p>
          <a:p>
            <a:pPr>
              <a:buNone/>
            </a:pPr>
            <a:r>
              <a:rPr lang="en-US" dirty="0" smtClean="0"/>
              <a:t>			float3 normal : NORMAL</a:t>
            </a:r>
          </a:p>
          <a:p>
            <a:pPr>
              <a:buNone/>
            </a:pPr>
            <a:r>
              <a:rPr lang="en-US" dirty="0" smtClean="0"/>
              <a:t>)</a:t>
            </a:r>
          </a:p>
          <a:p>
            <a:pPr>
              <a:buNone/>
            </a:pPr>
            <a:r>
              <a:rPr lang="en-US" dirty="0" smtClean="0"/>
              <a:t>{</a:t>
            </a:r>
          </a:p>
          <a:p>
            <a:pPr>
              <a:buNone/>
            </a:pPr>
            <a:r>
              <a:rPr lang="en-US" dirty="0" smtClean="0"/>
              <a:t>	VS_OUT OUT = (VS_OUT) 0;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err="1" smtClean="0"/>
              <a:t>OUT.hPos</a:t>
            </a:r>
            <a:r>
              <a:rPr lang="en-US" dirty="0" smtClean="0"/>
              <a:t> = </a:t>
            </a:r>
            <a:r>
              <a:rPr lang="en-US" dirty="0" err="1"/>
              <a:t>UnityObjectToClipPos</a:t>
            </a:r>
            <a:r>
              <a:rPr lang="en-US" dirty="0"/>
              <a:t>(position</a:t>
            </a:r>
            <a:r>
              <a:rPr lang="en-US" dirty="0" smtClean="0"/>
              <a:t>);</a:t>
            </a:r>
            <a:r>
              <a:rPr lang="hu-HU" dirty="0" smtClean="0"/>
              <a:t> // = </a:t>
            </a:r>
            <a:r>
              <a:rPr lang="hu-HU" dirty="0" err="1" smtClean="0"/>
              <a:t>mul</a:t>
            </a:r>
            <a:r>
              <a:rPr lang="hu-HU" dirty="0" smtClean="0"/>
              <a:t> MVP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	float3 </a:t>
            </a:r>
            <a:r>
              <a:rPr lang="en-US" dirty="0" err="1" smtClean="0"/>
              <a:t>wPos</a:t>
            </a:r>
            <a:r>
              <a:rPr lang="en-US" dirty="0" smtClean="0"/>
              <a:t> = </a:t>
            </a:r>
            <a:r>
              <a:rPr lang="en-US" dirty="0" err="1"/>
              <a:t>mul</a:t>
            </a:r>
            <a:r>
              <a:rPr lang="en-US" dirty="0"/>
              <a:t>(</a:t>
            </a:r>
            <a:r>
              <a:rPr lang="en-US" dirty="0" err="1"/>
              <a:t>unity_ObjectToWorld</a:t>
            </a:r>
            <a:r>
              <a:rPr lang="en-US" dirty="0"/>
              <a:t>, </a:t>
            </a:r>
            <a:r>
              <a:rPr lang="en-US" dirty="0" smtClean="0"/>
              <a:t>position).xyz;</a:t>
            </a:r>
          </a:p>
          <a:p>
            <a:pPr>
              <a:buNone/>
            </a:pPr>
            <a:r>
              <a:rPr lang="en-US" dirty="0" smtClean="0"/>
              <a:t>	float3 </a:t>
            </a:r>
            <a:r>
              <a:rPr lang="en-US" dirty="0" err="1" smtClean="0"/>
              <a:t>wNormal</a:t>
            </a:r>
            <a:r>
              <a:rPr lang="en-US" dirty="0" smtClean="0"/>
              <a:t> = </a:t>
            </a:r>
            <a:r>
              <a:rPr lang="en-US" dirty="0" err="1" smtClean="0"/>
              <a:t>mul</a:t>
            </a:r>
            <a:r>
              <a:rPr lang="en-US" dirty="0" smtClean="0"/>
              <a:t>(float4(normal, 0), </a:t>
            </a:r>
            <a:r>
              <a:rPr lang="en-US" dirty="0" err="1"/>
              <a:t>unity_WorldToObject</a:t>
            </a:r>
            <a:r>
              <a:rPr lang="en-US" dirty="0" smtClean="0"/>
              <a:t>).xyz;</a:t>
            </a:r>
          </a:p>
          <a:p>
            <a:pPr>
              <a:buNone/>
            </a:pPr>
            <a:r>
              <a:rPr lang="en-US" dirty="0" smtClean="0"/>
              <a:t>	OUT.N = normalize(</a:t>
            </a:r>
            <a:r>
              <a:rPr lang="en-US" dirty="0" err="1" smtClean="0"/>
              <a:t>wNormal</a:t>
            </a:r>
            <a:r>
              <a:rPr lang="en-US" dirty="0" smtClean="0"/>
              <a:t>);</a:t>
            </a:r>
          </a:p>
          <a:p>
            <a:pPr>
              <a:buNone/>
            </a:pPr>
            <a:r>
              <a:rPr lang="en-US" dirty="0" smtClean="0"/>
              <a:t>	OUT.L = normalize(_WorldSpaceLightPos0.xyz - </a:t>
            </a:r>
            <a:r>
              <a:rPr lang="en-US" dirty="0" err="1" smtClean="0"/>
              <a:t>wPos</a:t>
            </a:r>
            <a:r>
              <a:rPr lang="en-US" dirty="0" smtClean="0"/>
              <a:t> * _WorldSpaceLightPos0.w);</a:t>
            </a:r>
          </a:p>
          <a:p>
            <a:pPr>
              <a:buNone/>
            </a:pPr>
            <a:r>
              <a:rPr lang="en-US" dirty="0" smtClean="0"/>
              <a:t>	OUT.V = normalize(_WorldSpaceCameraPos.xyz - </a:t>
            </a:r>
            <a:r>
              <a:rPr lang="en-US" dirty="0" err="1" smtClean="0"/>
              <a:t>wPos</a:t>
            </a:r>
            <a:r>
              <a:rPr lang="en-US" dirty="0" smtClean="0"/>
              <a:t>);</a:t>
            </a:r>
          </a:p>
          <a:p>
            <a:pPr>
              <a:buNone/>
            </a:pPr>
            <a:r>
              <a:rPr lang="en-US" dirty="0" smtClean="0"/>
              <a:t>	return OUT;</a:t>
            </a:r>
          </a:p>
          <a:p>
            <a:pPr>
              <a:buNone/>
            </a:pPr>
            <a:r>
              <a:rPr lang="en-US" dirty="0" smtClean="0"/>
              <a:t>}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float4 </a:t>
            </a:r>
            <a:r>
              <a:rPr lang="en-US" dirty="0" err="1" smtClean="0"/>
              <a:t>mainPS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VS_OUT IN</a:t>
            </a:r>
            <a:r>
              <a:rPr lang="en-US" dirty="0" smtClean="0"/>
              <a:t>) : </a:t>
            </a:r>
            <a:r>
              <a:rPr lang="en-US" dirty="0" err="1" smtClean="0"/>
              <a:t>SV_Target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{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	float3 N = normalize(IN.N);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	float3 L = normalize(IN.L);	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	float3 V = normalize(IN.V);</a:t>
            </a:r>
          </a:p>
          <a:p>
            <a:pPr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	return float4(L, 1);</a:t>
            </a:r>
          </a:p>
          <a:p>
            <a:pPr>
              <a:buNone/>
            </a:pPr>
            <a:r>
              <a:rPr lang="en-US" dirty="0" smtClean="0"/>
              <a:t>}</a:t>
            </a:r>
            <a:br>
              <a:rPr lang="en-US" dirty="0" smtClean="0"/>
            </a:br>
            <a:endParaRPr lang="hu-HU" dirty="0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err="1" smtClean="0"/>
              <a:t>Phong.cginc</a:t>
            </a:r>
            <a:endParaRPr lang="hu-H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62600" y="1143000"/>
            <a:ext cx="3133725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838200"/>
          </a:xfrm>
        </p:spPr>
        <p:txBody>
          <a:bodyPr>
            <a:normAutofit/>
          </a:bodyPr>
          <a:lstStyle/>
          <a:p>
            <a:r>
              <a:rPr lang="hu-HU" dirty="0" err="1" smtClean="0"/>
              <a:t>Raszterizáció</a:t>
            </a:r>
            <a:endParaRPr lang="hu-HU" dirty="0"/>
          </a:p>
        </p:txBody>
      </p:sp>
      <p:sp>
        <p:nvSpPr>
          <p:cNvPr id="14" name="Freeform 15"/>
          <p:cNvSpPr>
            <a:spLocks/>
          </p:cNvSpPr>
          <p:nvPr/>
        </p:nvSpPr>
        <p:spPr bwMode="auto">
          <a:xfrm>
            <a:off x="3227504" y="1686580"/>
            <a:ext cx="2438400" cy="3733800"/>
          </a:xfrm>
          <a:custGeom>
            <a:avLst/>
            <a:gdLst>
              <a:gd name="T0" fmla="*/ 2147483647 w 1536"/>
              <a:gd name="T1" fmla="*/ 2147483647 h 2352"/>
              <a:gd name="T2" fmla="*/ 0 w 1536"/>
              <a:gd name="T3" fmla="*/ 2147483647 h 2352"/>
              <a:gd name="T4" fmla="*/ 2147483647 w 1536"/>
              <a:gd name="T5" fmla="*/ 0 h 2352"/>
              <a:gd name="T6" fmla="*/ 2147483647 w 1536"/>
              <a:gd name="T7" fmla="*/ 2147483647 h 2352"/>
              <a:gd name="T8" fmla="*/ 0 60000 65536"/>
              <a:gd name="T9" fmla="*/ 0 60000 65536"/>
              <a:gd name="T10" fmla="*/ 0 60000 65536"/>
              <a:gd name="T11" fmla="*/ 0 60000 65536"/>
              <a:gd name="T12" fmla="*/ 0 w 1536"/>
              <a:gd name="T13" fmla="*/ 0 h 2352"/>
              <a:gd name="T14" fmla="*/ 1536 w 1536"/>
              <a:gd name="T15" fmla="*/ 2352 h 235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36" h="2352">
                <a:moveTo>
                  <a:pt x="912" y="2352"/>
                </a:moveTo>
                <a:lnTo>
                  <a:pt x="0" y="1440"/>
                </a:lnTo>
                <a:lnTo>
                  <a:pt x="1536" y="0"/>
                </a:lnTo>
                <a:lnTo>
                  <a:pt x="912" y="2352"/>
                </a:lnTo>
                <a:close/>
              </a:path>
            </a:pathLst>
          </a:custGeom>
          <a:solidFill>
            <a:schemeClr val="accent1">
              <a:alpha val="50195"/>
            </a:schemeClr>
          </a:soli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15" name="Rectangle 16"/>
          <p:cNvSpPr>
            <a:spLocks noChangeArrowheads="1"/>
          </p:cNvSpPr>
          <p:nvPr/>
        </p:nvSpPr>
        <p:spPr bwMode="auto">
          <a:xfrm>
            <a:off x="3989504" y="3972580"/>
            <a:ext cx="304800" cy="304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16" name="Rectangle 17"/>
          <p:cNvSpPr>
            <a:spLocks noChangeArrowheads="1"/>
          </p:cNvSpPr>
          <p:nvPr/>
        </p:nvSpPr>
        <p:spPr bwMode="auto">
          <a:xfrm>
            <a:off x="4294304" y="3972580"/>
            <a:ext cx="304800" cy="304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17" name="Rectangle 18"/>
          <p:cNvSpPr>
            <a:spLocks noChangeArrowheads="1"/>
          </p:cNvSpPr>
          <p:nvPr/>
        </p:nvSpPr>
        <p:spPr bwMode="auto">
          <a:xfrm>
            <a:off x="3684704" y="3972580"/>
            <a:ext cx="304800" cy="304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18" name="Rectangle 19"/>
          <p:cNvSpPr>
            <a:spLocks noChangeArrowheads="1"/>
          </p:cNvSpPr>
          <p:nvPr/>
        </p:nvSpPr>
        <p:spPr bwMode="auto">
          <a:xfrm>
            <a:off x="4599104" y="3972580"/>
            <a:ext cx="304800" cy="304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3989504" y="4277380"/>
            <a:ext cx="304800" cy="304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20" name="Rectangle 21"/>
          <p:cNvSpPr>
            <a:spLocks noChangeArrowheads="1"/>
          </p:cNvSpPr>
          <p:nvPr/>
        </p:nvSpPr>
        <p:spPr bwMode="auto">
          <a:xfrm>
            <a:off x="4294304" y="4277380"/>
            <a:ext cx="304800" cy="304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23" name="Line 24"/>
          <p:cNvSpPr>
            <a:spLocks noChangeShapeType="1"/>
          </p:cNvSpPr>
          <p:nvPr/>
        </p:nvSpPr>
        <p:spPr bwMode="auto">
          <a:xfrm>
            <a:off x="2846504" y="4124980"/>
            <a:ext cx="2743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32" name="Rectangle 30"/>
          <p:cNvSpPr>
            <a:spLocks noChangeArrowheads="1"/>
          </p:cNvSpPr>
          <p:nvPr/>
        </p:nvSpPr>
        <p:spPr bwMode="auto">
          <a:xfrm>
            <a:off x="5715000" y="1371600"/>
            <a:ext cx="1268296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sz="2800" dirty="0"/>
              <a:t>(</a:t>
            </a:r>
            <a:r>
              <a:rPr lang="hu-HU" sz="2800" i="1" dirty="0" smtClean="0"/>
              <a:t>X</a:t>
            </a:r>
            <a:r>
              <a:rPr lang="hu-HU" sz="2800" baseline="-25000" dirty="0" smtClean="0"/>
              <a:t>3</a:t>
            </a:r>
            <a:r>
              <a:rPr lang="hu-HU" sz="2800" dirty="0" smtClean="0"/>
              <a:t>,</a:t>
            </a:r>
            <a:r>
              <a:rPr lang="hu-HU" sz="2800" i="1" dirty="0" smtClean="0"/>
              <a:t>Y</a:t>
            </a:r>
            <a:r>
              <a:rPr lang="hu-HU" sz="2800" baseline="-25000" dirty="0" smtClean="0"/>
              <a:t>3</a:t>
            </a:r>
            <a:r>
              <a:rPr lang="hu-HU" sz="2800" dirty="0" smtClean="0"/>
              <a:t>)</a:t>
            </a:r>
            <a:endParaRPr lang="hu-HU" sz="2800" dirty="0"/>
          </a:p>
        </p:txBody>
      </p:sp>
      <p:sp>
        <p:nvSpPr>
          <p:cNvPr id="33" name="Rectangle 30"/>
          <p:cNvSpPr>
            <a:spLocks noChangeArrowheads="1"/>
          </p:cNvSpPr>
          <p:nvPr/>
        </p:nvSpPr>
        <p:spPr bwMode="auto">
          <a:xfrm>
            <a:off x="4267200" y="5486400"/>
            <a:ext cx="1268296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sz="2800" dirty="0"/>
              <a:t>(</a:t>
            </a:r>
            <a:r>
              <a:rPr lang="hu-HU" sz="2800" i="1" dirty="0" smtClean="0"/>
              <a:t>X</a:t>
            </a:r>
            <a:r>
              <a:rPr lang="hu-HU" sz="2800" baseline="-25000" dirty="0" smtClean="0"/>
              <a:t>1</a:t>
            </a:r>
            <a:r>
              <a:rPr lang="hu-HU" sz="2800" dirty="0" smtClean="0"/>
              <a:t>,</a:t>
            </a:r>
            <a:r>
              <a:rPr lang="hu-HU" sz="2800" i="1" dirty="0" smtClean="0"/>
              <a:t>Y</a:t>
            </a:r>
            <a:r>
              <a:rPr lang="hu-HU" sz="2800" baseline="-25000" dirty="0" smtClean="0"/>
              <a:t>1</a:t>
            </a:r>
            <a:r>
              <a:rPr lang="hu-HU" sz="2800" dirty="0" smtClean="0"/>
              <a:t>)</a:t>
            </a:r>
            <a:endParaRPr lang="hu-HU" sz="2800" dirty="0"/>
          </a:p>
        </p:txBody>
      </p:sp>
      <p:sp>
        <p:nvSpPr>
          <p:cNvPr id="34" name="Rectangle 30"/>
          <p:cNvSpPr>
            <a:spLocks noChangeArrowheads="1"/>
          </p:cNvSpPr>
          <p:nvPr/>
        </p:nvSpPr>
        <p:spPr bwMode="auto">
          <a:xfrm>
            <a:off x="1981200" y="3505200"/>
            <a:ext cx="1268296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sz="2800" dirty="0"/>
              <a:t>(</a:t>
            </a:r>
            <a:r>
              <a:rPr lang="hu-HU" sz="2800" i="1" dirty="0" smtClean="0"/>
              <a:t>X</a:t>
            </a:r>
            <a:r>
              <a:rPr lang="hu-HU" sz="2800" baseline="-25000" dirty="0" smtClean="0"/>
              <a:t>2</a:t>
            </a:r>
            <a:r>
              <a:rPr lang="hu-HU" sz="2800" dirty="0" smtClean="0"/>
              <a:t>,</a:t>
            </a:r>
            <a:r>
              <a:rPr lang="hu-HU" sz="2800" i="1" dirty="0" smtClean="0"/>
              <a:t>Y</a:t>
            </a:r>
            <a:r>
              <a:rPr lang="hu-HU" sz="2800" baseline="-25000" dirty="0" smtClean="0"/>
              <a:t>2</a:t>
            </a:r>
            <a:r>
              <a:rPr lang="hu-HU" sz="2800" dirty="0" smtClean="0"/>
              <a:t>)</a:t>
            </a:r>
            <a:endParaRPr lang="hu-HU" sz="2800" dirty="0"/>
          </a:p>
        </p:txBody>
      </p:sp>
      <p:sp>
        <p:nvSpPr>
          <p:cNvPr id="35" name="Ellipszis 34"/>
          <p:cNvSpPr/>
          <p:nvPr/>
        </p:nvSpPr>
        <p:spPr>
          <a:xfrm>
            <a:off x="4980104" y="404878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Ellipszis 35"/>
          <p:cNvSpPr/>
          <p:nvPr/>
        </p:nvSpPr>
        <p:spPr>
          <a:xfrm>
            <a:off x="3303704" y="404878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0459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Beépített struktúrák, </a:t>
            </a:r>
            <a:r>
              <a:rPr lang="hu-HU" dirty="0" err="1" smtClean="0"/>
              <a:t>shaderek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000" dirty="0" smtClean="0"/>
              <a:t>Beépített </a:t>
            </a:r>
            <a:r>
              <a:rPr lang="hu-HU" sz="2000" dirty="0" err="1" smtClean="0"/>
              <a:t>shaderek</a:t>
            </a:r>
            <a:r>
              <a:rPr lang="hu-HU" sz="2000" dirty="0" smtClean="0"/>
              <a:t>: {</a:t>
            </a:r>
            <a:r>
              <a:rPr lang="hu-HU" sz="2000" dirty="0" err="1" smtClean="0"/>
              <a:t>UnityInstallDir</a:t>
            </a:r>
            <a:r>
              <a:rPr lang="hu-HU" sz="2000" dirty="0" smtClean="0"/>
              <a:t>}/</a:t>
            </a:r>
            <a:r>
              <a:rPr lang="en-US" sz="2000" dirty="0" smtClean="0"/>
              <a:t>Editor</a:t>
            </a:r>
            <a:r>
              <a:rPr lang="hu-HU" sz="2000" dirty="0" smtClean="0"/>
              <a:t>/</a:t>
            </a:r>
            <a:r>
              <a:rPr lang="en-US" sz="2000" dirty="0" smtClean="0"/>
              <a:t>Data</a:t>
            </a:r>
            <a:r>
              <a:rPr lang="hu-HU" sz="2000" dirty="0" smtClean="0"/>
              <a:t>/</a:t>
            </a:r>
            <a:r>
              <a:rPr lang="en-US" sz="2000" dirty="0" err="1" smtClean="0"/>
              <a:t>CGIncludes</a:t>
            </a:r>
            <a:endParaRPr lang="hu-HU" sz="2000" dirty="0" smtClean="0"/>
          </a:p>
          <a:p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docs.unity3d.com/Manual/SL-BuiltinIncludes.html</a:t>
            </a:r>
            <a:endParaRPr lang="hu-HU" sz="2000" dirty="0" smtClean="0"/>
          </a:p>
          <a:p>
            <a:r>
              <a:rPr lang="hu-HU" sz="2000" dirty="0" smtClean="0"/>
              <a:t>Pl. mit ad át a </a:t>
            </a:r>
            <a:r>
              <a:rPr lang="hu-HU" sz="2000" dirty="0" err="1" smtClean="0"/>
              <a:t>Unity</a:t>
            </a:r>
            <a:r>
              <a:rPr lang="hu-HU" sz="2000" dirty="0" smtClean="0"/>
              <a:t> a </a:t>
            </a:r>
            <a:r>
              <a:rPr lang="hu-HU" sz="2000" dirty="0" err="1" smtClean="0"/>
              <a:t>vertex</a:t>
            </a:r>
            <a:r>
              <a:rPr lang="hu-HU" sz="2000" dirty="0" smtClean="0"/>
              <a:t> </a:t>
            </a:r>
            <a:r>
              <a:rPr lang="hu-HU" sz="2000" dirty="0" err="1" smtClean="0"/>
              <a:t>shadernek</a:t>
            </a:r>
            <a:r>
              <a:rPr lang="hu-HU" sz="2000" dirty="0" smtClean="0"/>
              <a:t>: </a:t>
            </a:r>
          </a:p>
          <a:p>
            <a:pPr lvl="1"/>
            <a:r>
              <a:rPr lang="hu-HU" sz="1800" dirty="0" err="1" smtClean="0"/>
              <a:t>UnityCG.cginc</a:t>
            </a:r>
            <a:r>
              <a:rPr lang="hu-HU" sz="1800" dirty="0" smtClean="0"/>
              <a:t> : </a:t>
            </a:r>
            <a:r>
              <a:rPr lang="hu-HU" sz="1800" dirty="0" err="1" smtClean="0"/>
              <a:t>appdata_full</a:t>
            </a:r>
            <a:endParaRPr lang="hu-HU" sz="1800" dirty="0" smtClean="0"/>
          </a:p>
          <a:p>
            <a:pPr lvl="1"/>
            <a:endParaRPr lang="hu-HU" sz="1800" dirty="0" smtClean="0"/>
          </a:p>
          <a:p>
            <a:r>
              <a:rPr lang="hu-HU" sz="2200" dirty="0" err="1" smtClean="0"/>
              <a:t>Shaderváltozók</a:t>
            </a:r>
            <a:r>
              <a:rPr lang="hu-HU" sz="2200" dirty="0" smtClean="0"/>
              <a:t>:</a:t>
            </a:r>
            <a:r>
              <a:rPr lang="hu-HU" sz="2200" dirty="0"/>
              <a:t/>
            </a:r>
            <a:br>
              <a:rPr lang="hu-HU" sz="2200" dirty="0"/>
            </a:br>
            <a:r>
              <a:rPr lang="hu-HU" sz="2000" dirty="0" smtClean="0">
                <a:hlinkClick r:id="rId3"/>
              </a:rPr>
              <a:t>https</a:t>
            </a:r>
            <a:r>
              <a:rPr lang="hu-HU" sz="2000" dirty="0">
                <a:hlinkClick r:id="rId3"/>
              </a:rPr>
              <a:t>://</a:t>
            </a:r>
            <a:r>
              <a:rPr lang="hu-HU" sz="2000" dirty="0" smtClean="0">
                <a:hlinkClick r:id="rId3"/>
              </a:rPr>
              <a:t>docs.unity3d.com/Manual/SL-UnityShaderVariables.html</a:t>
            </a:r>
            <a:endParaRPr lang="hu-HU" sz="2000" dirty="0" smtClean="0"/>
          </a:p>
          <a:p>
            <a:endParaRPr lang="hu-HU" sz="2000" dirty="0" smtClean="0"/>
          </a:p>
          <a:p>
            <a:r>
              <a:rPr lang="hu-HU" sz="2000" dirty="0" smtClean="0"/>
              <a:t>Kulcsszavak összegyűjtve: </a:t>
            </a:r>
            <a:r>
              <a:rPr lang="en-US" sz="2000" dirty="0" smtClean="0">
                <a:hlinkClick r:id="rId4"/>
              </a:rPr>
              <a:t>https</a:t>
            </a:r>
            <a:r>
              <a:rPr lang="en-US" sz="2000" dirty="0">
                <a:hlinkClick r:id="rId4"/>
              </a:rPr>
              <a:t>://gist.github.com/Split82/d1651403ffb05e912d9c3786f11d6a44</a:t>
            </a:r>
            <a:endParaRPr lang="hu-HU" sz="2000" dirty="0"/>
          </a:p>
          <a:p>
            <a:endParaRPr lang="hu-HU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947856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Phong.cginc</a:t>
            </a:r>
            <a:r>
              <a:rPr lang="en-US" dirty="0" smtClean="0"/>
              <a:t> – </a:t>
            </a:r>
            <a:r>
              <a:rPr lang="en-US" dirty="0" err="1" smtClean="0"/>
              <a:t>Diffúz</a:t>
            </a:r>
            <a:r>
              <a:rPr lang="en-US" dirty="0" smtClean="0"/>
              <a:t> </a:t>
            </a:r>
            <a:r>
              <a:rPr lang="en-US" dirty="0" err="1" smtClean="0"/>
              <a:t>árnyalás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219201"/>
            <a:ext cx="8229600" cy="5181600"/>
          </a:xfrm>
        </p:spPr>
        <p:txBody>
          <a:bodyPr>
            <a:normAutofit fontScale="47500" lnSpcReduction="20000"/>
          </a:bodyPr>
          <a:lstStyle/>
          <a:p>
            <a:pPr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float4 _Color;</a:t>
            </a:r>
          </a:p>
          <a:p>
            <a:pPr>
              <a:buNone/>
            </a:pPr>
            <a:r>
              <a:rPr lang="en-US" dirty="0" smtClean="0"/>
              <a:t>fixed4 _LightColor0;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struct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VS_OUT</a:t>
            </a:r>
          </a:p>
          <a:p>
            <a:pPr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{</a:t>
            </a:r>
          </a:p>
          <a:p>
            <a:pPr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  <a:p>
            <a:pPr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};</a:t>
            </a:r>
          </a:p>
          <a:p>
            <a:pPr>
              <a:buNone/>
            </a:pP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float4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mainPS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(VS_OUT IN) :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SV_Target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{</a:t>
            </a:r>
          </a:p>
          <a:p>
            <a:pPr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	float3 N = normalize(IN.N);</a:t>
            </a:r>
          </a:p>
          <a:p>
            <a:pPr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	float3 L = normalize(IN.L);	</a:t>
            </a:r>
          </a:p>
          <a:p>
            <a:pPr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	float3 V = normalize(IN.V);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	float </a:t>
            </a:r>
            <a:r>
              <a:rPr lang="en-US" dirty="0" err="1" smtClean="0"/>
              <a:t>lambert</a:t>
            </a:r>
            <a:r>
              <a:rPr lang="en-US" dirty="0" smtClean="0"/>
              <a:t> = max(0,dot(L, N));</a:t>
            </a:r>
          </a:p>
          <a:p>
            <a:pPr>
              <a:buNone/>
            </a:pPr>
            <a:r>
              <a:rPr lang="en-US" dirty="0" smtClean="0"/>
              <a:t>	float3 H = normalize(L + V);</a:t>
            </a:r>
          </a:p>
          <a:p>
            <a:pPr>
              <a:buNone/>
            </a:pPr>
            <a:r>
              <a:rPr lang="en-US" dirty="0" smtClean="0"/>
              <a:t>	float3 </a:t>
            </a:r>
            <a:r>
              <a:rPr lang="en-US" dirty="0" err="1" smtClean="0"/>
              <a:t>finalColor</a:t>
            </a:r>
            <a:r>
              <a:rPr lang="en-US" dirty="0" smtClean="0"/>
              <a:t> = _LightColor0 * _Color * </a:t>
            </a:r>
            <a:r>
              <a:rPr lang="en-US" dirty="0" err="1" smtClean="0"/>
              <a:t>lambert</a:t>
            </a:r>
            <a:r>
              <a:rPr lang="en-US" dirty="0" smtClean="0"/>
              <a:t>;</a:t>
            </a:r>
          </a:p>
          <a:p>
            <a:pPr>
              <a:buNone/>
            </a:pPr>
            <a:r>
              <a:rPr lang="en-US" dirty="0" smtClean="0"/>
              <a:t>	return float4(</a:t>
            </a:r>
            <a:r>
              <a:rPr lang="en-US" dirty="0" err="1" smtClean="0"/>
              <a:t>finalColor</a:t>
            </a:r>
            <a:r>
              <a:rPr lang="en-US" dirty="0" smtClean="0"/>
              <a:t>, 1);</a:t>
            </a:r>
          </a:p>
          <a:p>
            <a:pPr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}</a:t>
            </a:r>
            <a:r>
              <a:rPr lang="en-US" dirty="0" smtClean="0"/>
              <a:t/>
            </a:r>
            <a:br>
              <a:rPr lang="en-US" dirty="0" smtClean="0"/>
            </a:br>
            <a:endParaRPr lang="hu-H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6800" y="2133600"/>
            <a:ext cx="39909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60"/>
              <p:cNvSpPr>
                <a:spLocks noChangeArrowheads="1"/>
              </p:cNvSpPr>
              <p:nvPr/>
            </p:nvSpPr>
            <p:spPr bwMode="auto">
              <a:xfrm>
                <a:off x="4779358" y="1500029"/>
                <a:ext cx="4185857" cy="6335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hu-HU" altLang="en-US" sz="3600" i="1" dirty="0" smtClean="0">
                          <a:latin typeface="Cambria Math"/>
                        </a:rPr>
                        <m:t>𝐿</m:t>
                      </m:r>
                      <m:r>
                        <a:rPr lang="hu-HU" altLang="en-US" sz="3600" i="1" baseline="30000" dirty="0" err="1">
                          <a:latin typeface="Cambria Math"/>
                        </a:rPr>
                        <m:t>𝑟𝑒</m:t>
                      </m:r>
                      <m:r>
                        <a:rPr lang="hu-HU" altLang="en-US" sz="3600" i="1" baseline="30000" dirty="0">
                          <a:latin typeface="Cambria Math"/>
                        </a:rPr>
                        <m:t>𝑓</m:t>
                      </m:r>
                      <m:r>
                        <a:rPr lang="hu-HU" altLang="en-US" sz="3600" i="1" dirty="0">
                          <a:latin typeface="Cambria Math"/>
                        </a:rPr>
                        <m:t>=</m:t>
                      </m:r>
                      <m:r>
                        <a:rPr lang="hu-HU" altLang="en-US" sz="3600" i="1" dirty="0" err="1">
                          <a:latin typeface="Cambria Math"/>
                        </a:rPr>
                        <m:t>𝐿</m:t>
                      </m:r>
                      <m:r>
                        <a:rPr lang="hu-HU" altLang="en-US" sz="3600" i="1" baseline="30000" dirty="0" err="1">
                          <a:latin typeface="Cambria Math"/>
                        </a:rPr>
                        <m:t>𝑖𝑛</m:t>
                      </m:r>
                      <m:r>
                        <a:rPr lang="en-US" altLang="en-US" sz="3600" i="1" baseline="30000" dirty="0">
                          <a:latin typeface="Cambria Math"/>
                        </a:rPr>
                        <m:t> </m:t>
                      </m:r>
                      <m:r>
                        <a:rPr lang="hu-HU" altLang="en-US" sz="3600" i="1" dirty="0" err="1">
                          <a:latin typeface="Cambria Math"/>
                        </a:rPr>
                        <m:t>𝑘</m:t>
                      </m:r>
                      <m:r>
                        <a:rPr lang="hu-HU" altLang="en-US" sz="3600" i="1" baseline="-25000" dirty="0" err="1">
                          <a:latin typeface="Cambria Math"/>
                        </a:rPr>
                        <m:t>𝑑</m:t>
                      </m:r>
                      <m:r>
                        <a:rPr lang="en-US" altLang="en-US" sz="3600" i="1" baseline="-25000" dirty="0">
                          <a:latin typeface="Cambria Math"/>
                        </a:rPr>
                        <m:t> </m:t>
                      </m:r>
                      <m:sSup>
                        <m:sSupPr>
                          <m:ctrlPr>
                            <a:rPr lang="hu-HU" altLang="en-US" sz="36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en-US" sz="3600" dirty="0">
                              <a:latin typeface="Cambria Math"/>
                            </a:rPr>
                            <m:t>cos</m:t>
                          </m:r>
                        </m:e>
                        <m:sup>
                          <m:r>
                            <a:rPr lang="en-US" altLang="en-US" sz="3600" i="1" dirty="0">
                              <a:latin typeface="Cambria Math"/>
                            </a:rPr>
                            <m:t>+</m:t>
                          </m:r>
                        </m:sup>
                      </m:sSup>
                      <m:r>
                        <a:rPr lang="hu-HU" altLang="en-US" sz="3600" i="1" dirty="0">
                          <a:latin typeface="Cambria Math"/>
                          <a:sym typeface="Symbol" pitchFamily="18" charset="2"/>
                        </a:rPr>
                        <m:t></m:t>
                      </m:r>
                      <m:r>
                        <a:rPr lang="hu-HU" altLang="en-US" sz="3600" i="1" baseline="30000" dirty="0" err="1">
                          <a:latin typeface="Cambria Math"/>
                          <a:sym typeface="Symbol" pitchFamily="18" charset="2"/>
                        </a:rPr>
                        <m:t>𝑖𝑛</m:t>
                      </m:r>
                    </m:oMath>
                  </m:oMathPara>
                </a14:m>
                <a:endParaRPr lang="hu-HU" altLang="en-US" sz="3600" baseline="30000" dirty="0">
                  <a:latin typeface="Times New Roman" pitchFamily="18" charset="0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5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79358" y="1500029"/>
                <a:ext cx="4185857" cy="6335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13"/>
          <p:cNvSpPr>
            <a:spLocks noChangeArrowheads="1"/>
          </p:cNvSpPr>
          <p:nvPr/>
        </p:nvSpPr>
        <p:spPr bwMode="auto">
          <a:xfrm>
            <a:off x="1664300" y="5943600"/>
            <a:ext cx="7022500" cy="830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sz="3200" i="1" dirty="0"/>
              <a:t>L</a:t>
            </a:r>
            <a:r>
              <a:rPr lang="hu-HU" sz="3200" baseline="-25000" dirty="0"/>
              <a:t> </a:t>
            </a:r>
            <a:r>
              <a:rPr lang="hu-HU" sz="3200" dirty="0"/>
              <a:t>(</a:t>
            </a:r>
            <a:r>
              <a:rPr lang="en-GB" sz="3200" b="1" dirty="0"/>
              <a:t>V</a:t>
            </a:r>
            <a:r>
              <a:rPr lang="hu-HU" sz="3200" dirty="0"/>
              <a:t>) </a:t>
            </a:r>
            <a:r>
              <a:rPr lang="hu-HU" sz="3200" dirty="0">
                <a:sym typeface="Symbol" pitchFamily="18" charset="2"/>
              </a:rPr>
              <a:t></a:t>
            </a:r>
            <a:r>
              <a:rPr lang="hu-HU" sz="3200" dirty="0"/>
              <a:t> </a:t>
            </a:r>
            <a:r>
              <a:rPr lang="hu-HU" sz="4800" dirty="0" err="1">
                <a:latin typeface="Symbol" pitchFamily="18" charset="2"/>
              </a:rPr>
              <a:t>S</a:t>
            </a:r>
            <a:r>
              <a:rPr lang="hu-HU" sz="3200" i="1" baseline="-25000" dirty="0" err="1"/>
              <a:t>l</a:t>
            </a:r>
            <a:r>
              <a:rPr lang="hu-HU" sz="4800" dirty="0">
                <a:latin typeface="Symbol" pitchFamily="18" charset="2"/>
              </a:rPr>
              <a:t> </a:t>
            </a:r>
            <a:r>
              <a:rPr lang="hu-HU" sz="3200" i="1" dirty="0" err="1"/>
              <a:t>L</a:t>
            </a:r>
            <a:r>
              <a:rPr lang="hu-HU" sz="3200" i="1" baseline="-25000" dirty="0" err="1"/>
              <a:t>l</a:t>
            </a:r>
            <a:r>
              <a:rPr lang="hu-HU" sz="3200" i="1" baseline="-25000" dirty="0"/>
              <a:t> </a:t>
            </a:r>
            <a:r>
              <a:rPr lang="hu-HU" sz="3200" dirty="0"/>
              <a:t>(</a:t>
            </a:r>
            <a:r>
              <a:rPr lang="en-GB" sz="3200" b="1" dirty="0"/>
              <a:t>L</a:t>
            </a:r>
            <a:r>
              <a:rPr lang="hu-HU" sz="3200" i="1" baseline="-25000" dirty="0"/>
              <a:t>l</a:t>
            </a:r>
            <a:r>
              <a:rPr lang="hu-HU" sz="3200" dirty="0"/>
              <a:t>)</a:t>
            </a:r>
            <a:r>
              <a:rPr lang="en-GB" sz="3200" dirty="0"/>
              <a:t>*</a:t>
            </a:r>
            <a:r>
              <a:rPr lang="en-GB" sz="3200" baseline="-25000" dirty="0">
                <a:sym typeface="Symbol" pitchFamily="18" charset="2"/>
              </a:rPr>
              <a:t> </a:t>
            </a:r>
            <a:r>
              <a:rPr lang="hu-HU" sz="3200" i="1" dirty="0" err="1"/>
              <a:t>f</a:t>
            </a:r>
            <a:r>
              <a:rPr lang="hu-HU" sz="3200" i="1" baseline="-25000" dirty="0" err="1"/>
              <a:t>r</a:t>
            </a:r>
            <a:r>
              <a:rPr lang="hu-HU" sz="3200" dirty="0"/>
              <a:t> (</a:t>
            </a:r>
            <a:r>
              <a:rPr lang="en-GB" sz="3200" b="1" dirty="0"/>
              <a:t>L</a:t>
            </a:r>
            <a:r>
              <a:rPr lang="hu-HU" sz="3200" i="1" baseline="-25000" dirty="0"/>
              <a:t>l</a:t>
            </a:r>
            <a:r>
              <a:rPr lang="hu-HU" sz="3200" baseline="-25000" dirty="0">
                <a:sym typeface="Symbol" pitchFamily="18" charset="2"/>
              </a:rPr>
              <a:t> </a:t>
            </a:r>
            <a:r>
              <a:rPr lang="hu-HU" sz="3200" dirty="0"/>
              <a:t>,</a:t>
            </a:r>
            <a:r>
              <a:rPr lang="hu-HU" sz="3200" b="1" dirty="0"/>
              <a:t>N</a:t>
            </a:r>
            <a:r>
              <a:rPr lang="hu-HU" sz="3200" dirty="0"/>
              <a:t>,</a:t>
            </a:r>
            <a:r>
              <a:rPr lang="en-GB" sz="3200" b="1" dirty="0"/>
              <a:t>V</a:t>
            </a:r>
            <a:r>
              <a:rPr lang="hu-HU" sz="3200" dirty="0"/>
              <a:t>)</a:t>
            </a:r>
            <a:r>
              <a:rPr lang="hu-HU" sz="3200" dirty="0">
                <a:sym typeface="Symbol" pitchFamily="18" charset="2"/>
              </a:rPr>
              <a:t></a:t>
            </a:r>
            <a:r>
              <a:rPr lang="hu-HU" sz="3200" dirty="0"/>
              <a:t>cos </a:t>
            </a:r>
            <a:r>
              <a:rPr lang="hu-HU" sz="3200" dirty="0" smtClean="0">
                <a:sym typeface="Symbol" pitchFamily="18" charset="2"/>
              </a:rPr>
              <a:t></a:t>
            </a:r>
            <a:r>
              <a:rPr lang="en-US" sz="3200" i="1" baseline="-25000" dirty="0" smtClean="0"/>
              <a:t>l</a:t>
            </a:r>
            <a:r>
              <a:rPr lang="hu-HU" sz="3200" dirty="0" smtClean="0">
                <a:sym typeface="Symbol" pitchFamily="18" charset="2"/>
              </a:rPr>
              <a:t>’</a:t>
            </a:r>
            <a:r>
              <a:rPr lang="en-GB" sz="3200" dirty="0" smtClean="0">
                <a:sym typeface="Symbol" pitchFamily="18" charset="2"/>
              </a:rPr>
              <a:t> </a:t>
            </a:r>
            <a:r>
              <a:rPr lang="hu-HU" sz="3200" dirty="0" smtClean="0"/>
              <a:t>+</a:t>
            </a:r>
            <a:r>
              <a:rPr lang="hu-HU" sz="3200" baseline="-25000" dirty="0" smtClean="0">
                <a:sym typeface="Symbol" pitchFamily="18" charset="2"/>
              </a:rPr>
              <a:t> </a:t>
            </a:r>
            <a:r>
              <a:rPr lang="hu-HU" sz="3200" i="1" dirty="0" err="1" smtClean="0"/>
              <a:t>k</a:t>
            </a:r>
            <a:r>
              <a:rPr lang="hu-HU" sz="3200" i="1" baseline="-25000" dirty="0" err="1" smtClean="0"/>
              <a:t>a</a:t>
            </a:r>
            <a:r>
              <a:rPr lang="en-GB" sz="3200" dirty="0" smtClean="0"/>
              <a:t>*</a:t>
            </a:r>
            <a:r>
              <a:rPr lang="hu-HU" sz="3200" i="1" dirty="0" smtClean="0"/>
              <a:t>L</a:t>
            </a:r>
            <a:r>
              <a:rPr lang="hu-HU" sz="3200" i="1" baseline="-25000" dirty="0" smtClean="0"/>
              <a:t>a</a:t>
            </a:r>
            <a:endParaRPr lang="hu-HU" sz="3200" i="1" baseline="-25000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</a:t>
            </a:r>
            <a:r>
              <a:rPr lang="en-GB" dirty="0" err="1" smtClean="0"/>
              <a:t>Phong-Blinn</a:t>
            </a:r>
            <a:r>
              <a:rPr lang="en-GB" dirty="0" smtClean="0"/>
              <a:t> </a:t>
            </a:r>
            <a:r>
              <a:rPr lang="en-GB" dirty="0" err="1" smtClean="0"/>
              <a:t>modellen</a:t>
            </a:r>
            <a:r>
              <a:rPr lang="en-GB" dirty="0" smtClean="0"/>
              <a:t> </a:t>
            </a:r>
            <a:r>
              <a:rPr lang="en-GB" dirty="0" err="1" smtClean="0"/>
              <a:t>túl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46" y="3489693"/>
            <a:ext cx="7122108" cy="3252366"/>
          </a:xfrm>
          <a:prstGeom prst="rect">
            <a:avLst/>
          </a:prstGeom>
        </p:spPr>
      </p:pic>
      <p:sp>
        <p:nvSpPr>
          <p:cNvPr id="7" name="AutoShape 3"/>
          <p:cNvSpPr>
            <a:spLocks noChangeArrowheads="1"/>
          </p:cNvSpPr>
          <p:nvPr/>
        </p:nvSpPr>
        <p:spPr bwMode="auto">
          <a:xfrm>
            <a:off x="4049759" y="3206750"/>
            <a:ext cx="3006725" cy="527050"/>
          </a:xfrm>
          <a:prstGeom prst="parallelogram">
            <a:avLst>
              <a:gd name="adj" fmla="val 142620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8" name="Line 4"/>
          <p:cNvSpPr>
            <a:spLocks noChangeShapeType="1"/>
          </p:cNvSpPr>
          <p:nvPr/>
        </p:nvSpPr>
        <p:spPr bwMode="auto">
          <a:xfrm flipH="1">
            <a:off x="5492797" y="1981200"/>
            <a:ext cx="1117600" cy="1330325"/>
          </a:xfrm>
          <a:prstGeom prst="line">
            <a:avLst/>
          </a:prstGeom>
          <a:noFill/>
          <a:ln w="73025">
            <a:solidFill>
              <a:schemeClr val="hlink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 flipH="1" flipV="1">
            <a:off x="5492797" y="1663700"/>
            <a:ext cx="0" cy="1647825"/>
          </a:xfrm>
          <a:prstGeom prst="line">
            <a:avLst/>
          </a:prstGeom>
          <a:noFill/>
          <a:ln w="73025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3266039" y="2463381"/>
            <a:ext cx="360362" cy="315913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5211809" y="2141538"/>
            <a:ext cx="266700" cy="55562"/>
          </a:xfrm>
          <a:custGeom>
            <a:avLst/>
            <a:gdLst>
              <a:gd name="T0" fmla="*/ 2147483647 w 168"/>
              <a:gd name="T1" fmla="*/ 2147483647 h 35"/>
              <a:gd name="T2" fmla="*/ 2147483647 w 168"/>
              <a:gd name="T3" fmla="*/ 2147483647 h 35"/>
              <a:gd name="T4" fmla="*/ 0 w 168"/>
              <a:gd name="T5" fmla="*/ 2147483647 h 35"/>
              <a:gd name="T6" fmla="*/ 0 60000 65536"/>
              <a:gd name="T7" fmla="*/ 0 60000 65536"/>
              <a:gd name="T8" fmla="*/ 0 60000 65536"/>
              <a:gd name="T9" fmla="*/ 0 w 168"/>
              <a:gd name="T10" fmla="*/ 0 h 35"/>
              <a:gd name="T11" fmla="*/ 168 w 168"/>
              <a:gd name="T12" fmla="*/ 35 h 3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8" h="35">
                <a:moveTo>
                  <a:pt x="168" y="5"/>
                </a:moveTo>
                <a:cubicBezTo>
                  <a:pt x="152" y="5"/>
                  <a:pt x="106" y="0"/>
                  <a:pt x="78" y="5"/>
                </a:cubicBezTo>
                <a:cubicBezTo>
                  <a:pt x="50" y="10"/>
                  <a:pt x="16" y="29"/>
                  <a:pt x="0" y="35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>
                <a:spLocks noChangeArrowheads="1"/>
              </p:cNvSpPr>
              <p:nvPr/>
            </p:nvSpPr>
            <p:spPr bwMode="auto">
              <a:xfrm>
                <a:off x="6028785" y="1748810"/>
                <a:ext cx="553357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hu-HU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altLang="en-US" b="1" i="1" dirty="0" smtClean="0">
                          <a:latin typeface="Cambria Math"/>
                        </a:rPr>
                        <m:t>𝑽</m:t>
                      </m:r>
                    </m:oMath>
                  </m:oMathPara>
                </a14:m>
                <a:endParaRPr lang="hu-HU" altLang="en-US" b="1" dirty="0"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28785" y="1748810"/>
                <a:ext cx="553357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>
                <a:spLocks noChangeArrowheads="1"/>
              </p:cNvSpPr>
              <p:nvPr/>
            </p:nvSpPr>
            <p:spPr bwMode="auto">
              <a:xfrm>
                <a:off x="3634338" y="2201179"/>
                <a:ext cx="519694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hu-HU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altLang="en-US" b="1" i="1" dirty="0" smtClean="0">
                          <a:latin typeface="Cambria Math"/>
                        </a:rPr>
                        <m:t>𝑳</m:t>
                      </m:r>
                    </m:oMath>
                  </m:oMathPara>
                </a14:m>
                <a:endParaRPr lang="hu-HU" altLang="en-US" b="1" dirty="0"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34338" y="2201179"/>
                <a:ext cx="51969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>
                <a:spLocks noChangeArrowheads="1"/>
              </p:cNvSpPr>
              <p:nvPr/>
            </p:nvSpPr>
            <p:spPr bwMode="auto">
              <a:xfrm>
                <a:off x="5500734" y="1462088"/>
                <a:ext cx="599843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hu-HU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en-US" b="1" i="1" dirty="0" smtClean="0">
                          <a:latin typeface="Cambria Math"/>
                        </a:rPr>
                        <m:t>𝑵</m:t>
                      </m:r>
                    </m:oMath>
                  </m:oMathPara>
                </a14:m>
                <a:endParaRPr lang="hu-HU" altLang="en-US" b="1" dirty="0"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00734" y="1462088"/>
                <a:ext cx="599843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Line 20"/>
          <p:cNvSpPr>
            <a:spLocks noChangeShapeType="1"/>
          </p:cNvSpPr>
          <p:nvPr/>
        </p:nvSpPr>
        <p:spPr bwMode="auto">
          <a:xfrm flipH="1" flipV="1">
            <a:off x="5011784" y="1624013"/>
            <a:ext cx="481013" cy="1687512"/>
          </a:xfrm>
          <a:prstGeom prst="line">
            <a:avLst/>
          </a:prstGeom>
          <a:noFill/>
          <a:ln w="730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Line 22"/>
          <p:cNvSpPr>
            <a:spLocks noChangeShapeType="1"/>
          </p:cNvSpPr>
          <p:nvPr/>
        </p:nvSpPr>
        <p:spPr bwMode="auto">
          <a:xfrm flipH="1" flipV="1">
            <a:off x="3705272" y="2714625"/>
            <a:ext cx="1787525" cy="596900"/>
          </a:xfrm>
          <a:prstGeom prst="line">
            <a:avLst/>
          </a:prstGeom>
          <a:noFill/>
          <a:ln w="73025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20" name="Group 19"/>
          <p:cNvGrpSpPr>
            <a:grpSpLocks/>
          </p:cNvGrpSpPr>
          <p:nvPr/>
        </p:nvGrpSpPr>
        <p:grpSpPr bwMode="auto">
          <a:xfrm rot="8213732">
            <a:off x="6462065" y="1168701"/>
            <a:ext cx="927773" cy="1012369"/>
            <a:chOff x="144" y="2184"/>
            <a:chExt cx="852" cy="984"/>
          </a:xfrm>
        </p:grpSpPr>
        <p:sp>
          <p:nvSpPr>
            <p:cNvPr id="22" name="Line 10"/>
            <p:cNvSpPr>
              <a:spLocks noChangeShapeType="1"/>
            </p:cNvSpPr>
            <p:nvPr/>
          </p:nvSpPr>
          <p:spPr bwMode="auto">
            <a:xfrm flipV="1">
              <a:off x="144" y="2400"/>
              <a:ext cx="624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hu-HU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" name="Line 11"/>
            <p:cNvSpPr>
              <a:spLocks noChangeShapeType="1"/>
            </p:cNvSpPr>
            <p:nvPr/>
          </p:nvSpPr>
          <p:spPr bwMode="auto">
            <a:xfrm>
              <a:off x="144" y="2688"/>
              <a:ext cx="624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hu-HU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" name="Oval 23"/>
            <p:cNvSpPr>
              <a:spLocks noChangeArrowheads="1"/>
            </p:cNvSpPr>
            <p:nvPr/>
          </p:nvSpPr>
          <p:spPr bwMode="auto">
            <a:xfrm>
              <a:off x="624" y="2448"/>
              <a:ext cx="192" cy="4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hu-HU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5" name="Oval 24"/>
            <p:cNvSpPr>
              <a:spLocks noChangeArrowheads="1"/>
            </p:cNvSpPr>
            <p:nvPr/>
          </p:nvSpPr>
          <p:spPr bwMode="auto">
            <a:xfrm>
              <a:off x="720" y="2544"/>
              <a:ext cx="96" cy="288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hu-HU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762" y="2208"/>
              <a:ext cx="144" cy="192"/>
            </a:xfrm>
            <a:custGeom>
              <a:avLst/>
              <a:gdLst>
                <a:gd name="T0" fmla="*/ 0 w 144"/>
                <a:gd name="T1" fmla="*/ 192 h 192"/>
                <a:gd name="T2" fmla="*/ 96 w 144"/>
                <a:gd name="T3" fmla="*/ 144 h 192"/>
                <a:gd name="T4" fmla="*/ 144 w 144"/>
                <a:gd name="T5" fmla="*/ 0 h 192"/>
                <a:gd name="T6" fmla="*/ 0 60000 65536"/>
                <a:gd name="T7" fmla="*/ 0 60000 65536"/>
                <a:gd name="T8" fmla="*/ 0 60000 65536"/>
                <a:gd name="T9" fmla="*/ 0 w 144"/>
                <a:gd name="T10" fmla="*/ 0 h 192"/>
                <a:gd name="T11" fmla="*/ 144 w 144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192">
                  <a:moveTo>
                    <a:pt x="0" y="192"/>
                  </a:moveTo>
                  <a:cubicBezTo>
                    <a:pt x="36" y="184"/>
                    <a:pt x="72" y="176"/>
                    <a:pt x="96" y="144"/>
                  </a:cubicBezTo>
                  <a:cubicBezTo>
                    <a:pt x="120" y="112"/>
                    <a:pt x="136" y="32"/>
                    <a:pt x="144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defPPr>
                <a:defRPr lang="hu-HU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740" y="2248"/>
              <a:ext cx="256" cy="156"/>
            </a:xfrm>
            <a:custGeom>
              <a:avLst/>
              <a:gdLst>
                <a:gd name="T0" fmla="*/ 0 w 192"/>
                <a:gd name="T1" fmla="*/ 156 h 156"/>
                <a:gd name="T2" fmla="*/ 741 w 192"/>
                <a:gd name="T3" fmla="*/ 120 h 156"/>
                <a:gd name="T4" fmla="*/ 1079 w 192"/>
                <a:gd name="T5" fmla="*/ 0 h 156"/>
                <a:gd name="T6" fmla="*/ 0 60000 65536"/>
                <a:gd name="T7" fmla="*/ 0 60000 65536"/>
                <a:gd name="T8" fmla="*/ 0 60000 65536"/>
                <a:gd name="T9" fmla="*/ 0 w 192"/>
                <a:gd name="T10" fmla="*/ 0 h 156"/>
                <a:gd name="T11" fmla="*/ 192 w 192"/>
                <a:gd name="T12" fmla="*/ 156 h 1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2" h="156">
                  <a:moveTo>
                    <a:pt x="0" y="156"/>
                  </a:moveTo>
                  <a:cubicBezTo>
                    <a:pt x="22" y="150"/>
                    <a:pt x="100" y="146"/>
                    <a:pt x="132" y="120"/>
                  </a:cubicBezTo>
                  <a:cubicBezTo>
                    <a:pt x="164" y="94"/>
                    <a:pt x="180" y="25"/>
                    <a:pt x="192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defPPr>
                <a:defRPr lang="hu-HU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720" y="2928"/>
              <a:ext cx="252" cy="144"/>
            </a:xfrm>
            <a:custGeom>
              <a:avLst/>
              <a:gdLst>
                <a:gd name="T0" fmla="*/ 0 w 252"/>
                <a:gd name="T1" fmla="*/ 0 h 144"/>
                <a:gd name="T2" fmla="*/ 144 w 252"/>
                <a:gd name="T3" fmla="*/ 48 h 144"/>
                <a:gd name="T4" fmla="*/ 252 w 252"/>
                <a:gd name="T5" fmla="*/ 144 h 144"/>
                <a:gd name="T6" fmla="*/ 0 60000 65536"/>
                <a:gd name="T7" fmla="*/ 0 60000 65536"/>
                <a:gd name="T8" fmla="*/ 0 60000 65536"/>
                <a:gd name="T9" fmla="*/ 0 w 252"/>
                <a:gd name="T10" fmla="*/ 0 h 144"/>
                <a:gd name="T11" fmla="*/ 252 w 252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2" h="144">
                  <a:moveTo>
                    <a:pt x="0" y="0"/>
                  </a:moveTo>
                  <a:cubicBezTo>
                    <a:pt x="56" y="8"/>
                    <a:pt x="102" y="24"/>
                    <a:pt x="144" y="48"/>
                  </a:cubicBezTo>
                  <a:cubicBezTo>
                    <a:pt x="186" y="72"/>
                    <a:pt x="230" y="124"/>
                    <a:pt x="252" y="144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defPPr>
                <a:defRPr lang="hu-HU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720" y="2928"/>
              <a:ext cx="144" cy="240"/>
            </a:xfrm>
            <a:custGeom>
              <a:avLst/>
              <a:gdLst>
                <a:gd name="T0" fmla="*/ 0 w 144"/>
                <a:gd name="T1" fmla="*/ 0 h 240"/>
                <a:gd name="T2" fmla="*/ 120 w 144"/>
                <a:gd name="T3" fmla="*/ 144 h 240"/>
                <a:gd name="T4" fmla="*/ 144 w 144"/>
                <a:gd name="T5" fmla="*/ 240 h 240"/>
                <a:gd name="T6" fmla="*/ 0 60000 65536"/>
                <a:gd name="T7" fmla="*/ 0 60000 65536"/>
                <a:gd name="T8" fmla="*/ 0 60000 65536"/>
                <a:gd name="T9" fmla="*/ 0 w 144"/>
                <a:gd name="T10" fmla="*/ 0 h 240"/>
                <a:gd name="T11" fmla="*/ 144 w 144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240">
                  <a:moveTo>
                    <a:pt x="0" y="0"/>
                  </a:moveTo>
                  <a:cubicBezTo>
                    <a:pt x="20" y="24"/>
                    <a:pt x="96" y="104"/>
                    <a:pt x="120" y="144"/>
                  </a:cubicBezTo>
                  <a:cubicBezTo>
                    <a:pt x="144" y="184"/>
                    <a:pt x="139" y="220"/>
                    <a:pt x="144" y="24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defPPr>
                <a:defRPr lang="hu-HU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720" y="2928"/>
              <a:ext cx="48" cy="240"/>
            </a:xfrm>
            <a:custGeom>
              <a:avLst/>
              <a:gdLst>
                <a:gd name="T0" fmla="*/ 0 w 48"/>
                <a:gd name="T1" fmla="*/ 0 h 240"/>
                <a:gd name="T2" fmla="*/ 48 w 48"/>
                <a:gd name="T3" fmla="*/ 144 h 240"/>
                <a:gd name="T4" fmla="*/ 0 w 48"/>
                <a:gd name="T5" fmla="*/ 240 h 240"/>
                <a:gd name="T6" fmla="*/ 0 60000 65536"/>
                <a:gd name="T7" fmla="*/ 0 60000 65536"/>
                <a:gd name="T8" fmla="*/ 0 60000 65536"/>
                <a:gd name="T9" fmla="*/ 0 w 48"/>
                <a:gd name="T10" fmla="*/ 0 h 240"/>
                <a:gd name="T11" fmla="*/ 48 w 48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8" h="240">
                  <a:moveTo>
                    <a:pt x="0" y="0"/>
                  </a:moveTo>
                  <a:cubicBezTo>
                    <a:pt x="24" y="52"/>
                    <a:pt x="48" y="104"/>
                    <a:pt x="48" y="144"/>
                  </a:cubicBezTo>
                  <a:cubicBezTo>
                    <a:pt x="48" y="184"/>
                    <a:pt x="24" y="212"/>
                    <a:pt x="0" y="24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defPPr>
                <a:defRPr lang="hu-HU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780" y="2184"/>
              <a:ext cx="52" cy="216"/>
            </a:xfrm>
            <a:custGeom>
              <a:avLst/>
              <a:gdLst>
                <a:gd name="T0" fmla="*/ 0 w 52"/>
                <a:gd name="T1" fmla="*/ 216 h 216"/>
                <a:gd name="T2" fmla="*/ 48 w 52"/>
                <a:gd name="T3" fmla="*/ 96 h 216"/>
                <a:gd name="T4" fmla="*/ 24 w 52"/>
                <a:gd name="T5" fmla="*/ 0 h 216"/>
                <a:gd name="T6" fmla="*/ 0 60000 65536"/>
                <a:gd name="T7" fmla="*/ 0 60000 65536"/>
                <a:gd name="T8" fmla="*/ 0 60000 65536"/>
                <a:gd name="T9" fmla="*/ 0 w 52"/>
                <a:gd name="T10" fmla="*/ 0 h 216"/>
                <a:gd name="T11" fmla="*/ 52 w 52"/>
                <a:gd name="T12" fmla="*/ 216 h 21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2" h="216">
                  <a:moveTo>
                    <a:pt x="0" y="216"/>
                  </a:moveTo>
                  <a:cubicBezTo>
                    <a:pt x="8" y="196"/>
                    <a:pt x="44" y="132"/>
                    <a:pt x="48" y="96"/>
                  </a:cubicBezTo>
                  <a:cubicBezTo>
                    <a:pt x="52" y="60"/>
                    <a:pt x="29" y="20"/>
                    <a:pt x="24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defPPr>
                <a:defRPr lang="hu-HU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>
                <a:spLocks noChangeArrowheads="1"/>
              </p:cNvSpPr>
              <p:nvPr/>
            </p:nvSpPr>
            <p:spPr bwMode="auto">
              <a:xfrm>
                <a:off x="4639910" y="1226851"/>
                <a:ext cx="503663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hu-HU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en-US" b="1" i="1" dirty="0" smtClean="0">
                          <a:latin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hu-HU" altLang="en-US" b="1" dirty="0"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39910" y="1226851"/>
                <a:ext cx="50366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Line 22"/>
          <p:cNvSpPr>
            <a:spLocks noChangeShapeType="1"/>
          </p:cNvSpPr>
          <p:nvPr/>
        </p:nvSpPr>
        <p:spPr bwMode="auto">
          <a:xfrm flipV="1">
            <a:off x="5492797" y="2248203"/>
            <a:ext cx="1385732" cy="1053222"/>
          </a:xfrm>
          <a:prstGeom prst="line">
            <a:avLst/>
          </a:prstGeom>
          <a:noFill/>
          <a:ln w="73025">
            <a:solidFill>
              <a:srgbClr val="FFC000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>
                <a:spLocks noChangeArrowheads="1"/>
              </p:cNvSpPr>
              <p:nvPr/>
            </p:nvSpPr>
            <p:spPr bwMode="auto">
              <a:xfrm>
                <a:off x="6802980" y="2100321"/>
                <a:ext cx="47641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hu-HU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en-US" b="1" i="1" dirty="0" smtClean="0"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hu-HU" altLang="en-US" b="1" dirty="0"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02980" y="2100321"/>
                <a:ext cx="47641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412926" y="1626861"/>
            <a:ext cx="111761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hu-HU" altLang="en-US" sz="3600" i="1" dirty="0" smtClean="0">
                <a:latin typeface="Symbol" pitchFamily="18" charset="2"/>
                <a:sym typeface="Symbol" panose="05050102010706020507" pitchFamily="18" charset="2"/>
              </a:rPr>
              <a:t></a:t>
            </a:r>
            <a:r>
              <a:rPr lang="en-GB" altLang="en-US" sz="3600" i="1" baseline="-25000" dirty="0" smtClean="0"/>
              <a:t>h</a:t>
            </a:r>
            <a:r>
              <a:rPr lang="en-GB" altLang="en-US" sz="3600" i="1" dirty="0" smtClean="0"/>
              <a:t>=</a:t>
            </a:r>
            <a:r>
              <a:rPr lang="hu-HU" altLang="en-US" sz="3600" dirty="0" smtClean="0">
                <a:latin typeface="Symbol" pitchFamily="18" charset="2"/>
              </a:rPr>
              <a:t>d</a:t>
            </a:r>
            <a:endParaRPr lang="hu-HU" altLang="en-US" sz="3600" dirty="0">
              <a:latin typeface="Symbol" pitchFamily="18" charset="2"/>
            </a:endParaRPr>
          </a:p>
        </p:txBody>
      </p:sp>
      <p:sp>
        <p:nvSpPr>
          <p:cNvPr id="35" name="Freeform 34"/>
          <p:cNvSpPr>
            <a:spLocks/>
          </p:cNvSpPr>
          <p:nvPr/>
        </p:nvSpPr>
        <p:spPr bwMode="auto">
          <a:xfrm>
            <a:off x="5143574" y="2956633"/>
            <a:ext cx="594604" cy="205255"/>
          </a:xfrm>
          <a:custGeom>
            <a:avLst/>
            <a:gdLst>
              <a:gd name="T0" fmla="*/ 2147483647 w 168"/>
              <a:gd name="T1" fmla="*/ 2147483647 h 35"/>
              <a:gd name="T2" fmla="*/ 2147483647 w 168"/>
              <a:gd name="T3" fmla="*/ 2147483647 h 35"/>
              <a:gd name="T4" fmla="*/ 0 w 168"/>
              <a:gd name="T5" fmla="*/ 2147483647 h 35"/>
              <a:gd name="T6" fmla="*/ 0 60000 65536"/>
              <a:gd name="T7" fmla="*/ 0 60000 65536"/>
              <a:gd name="T8" fmla="*/ 0 60000 65536"/>
              <a:gd name="T9" fmla="*/ 0 w 168"/>
              <a:gd name="T10" fmla="*/ 0 h 35"/>
              <a:gd name="T11" fmla="*/ 168 w 168"/>
              <a:gd name="T12" fmla="*/ 35 h 3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8" h="35">
                <a:moveTo>
                  <a:pt x="168" y="5"/>
                </a:moveTo>
                <a:cubicBezTo>
                  <a:pt x="152" y="5"/>
                  <a:pt x="106" y="0"/>
                  <a:pt x="78" y="5"/>
                </a:cubicBezTo>
                <a:cubicBezTo>
                  <a:pt x="50" y="10"/>
                  <a:pt x="16" y="29"/>
                  <a:pt x="0" y="35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4775006" y="2489623"/>
            <a:ext cx="57900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hu-HU" altLang="en-US" sz="3600" i="1" dirty="0" smtClean="0">
                <a:latin typeface="Symbol" pitchFamily="18" charset="2"/>
                <a:sym typeface="Symbol" panose="05050102010706020507" pitchFamily="18" charset="2"/>
              </a:rPr>
              <a:t></a:t>
            </a:r>
            <a:r>
              <a:rPr lang="en-GB" altLang="en-US" sz="3600" i="1" baseline="-25000" dirty="0" smtClean="0"/>
              <a:t>d</a:t>
            </a:r>
            <a:endParaRPr lang="hu-HU" altLang="en-US" sz="3600" dirty="0">
              <a:latin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404130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52400"/>
            <a:ext cx="8229600" cy="6629400"/>
          </a:xfrm>
        </p:spPr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float4 _Color;</a:t>
            </a:r>
          </a:p>
          <a:p>
            <a:pPr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fixed4 _LightColor0;</a:t>
            </a:r>
          </a:p>
          <a:p>
            <a:pPr>
              <a:buNone/>
            </a:pPr>
            <a:r>
              <a:rPr lang="en-US" dirty="0" smtClean="0"/>
              <a:t>float _Smoothness;</a:t>
            </a:r>
          </a:p>
          <a:p>
            <a:pPr>
              <a:buNone/>
            </a:pPr>
            <a:r>
              <a:rPr lang="en-US" dirty="0" smtClean="0"/>
              <a:t>fixed4 _</a:t>
            </a:r>
            <a:r>
              <a:rPr lang="en-US" dirty="0" err="1" smtClean="0"/>
              <a:t>Specular</a:t>
            </a:r>
            <a:r>
              <a:rPr lang="en-US" dirty="0" smtClean="0"/>
              <a:t>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float4 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mainPS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(VS_OUT IN) : SV_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Target</a:t>
            </a:r>
            <a:endParaRPr lang="hu-HU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None/>
            </a:pP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{</a:t>
            </a:r>
          </a:p>
          <a:p>
            <a:pPr>
              <a:buNone/>
            </a:pP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	float3 N = 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normalize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(IN.N);</a:t>
            </a:r>
          </a:p>
          <a:p>
            <a:pPr>
              <a:buNone/>
            </a:pP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	float3 L = 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normalize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(IN.L);	</a:t>
            </a:r>
          </a:p>
          <a:p>
            <a:pPr>
              <a:buNone/>
            </a:pP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	float3 V = 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normalize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(IN.V);</a:t>
            </a:r>
          </a:p>
          <a:p>
            <a:pPr>
              <a:buNone/>
            </a:pPr>
            <a:endParaRPr lang="hu-HU" dirty="0" smtClean="0"/>
          </a:p>
          <a:p>
            <a:pPr>
              <a:buNone/>
            </a:pPr>
            <a:r>
              <a:rPr lang="hu-HU" dirty="0" smtClean="0"/>
              <a:t>	</a:t>
            </a:r>
            <a:r>
              <a:rPr lang="hu-HU" dirty="0" err="1" smtClean="0"/>
              <a:t>float</a:t>
            </a:r>
            <a:r>
              <a:rPr lang="hu-HU" dirty="0" smtClean="0"/>
              <a:t> </a:t>
            </a:r>
            <a:r>
              <a:rPr lang="hu-HU" dirty="0" err="1" smtClean="0"/>
              <a:t>NdL</a:t>
            </a:r>
            <a:r>
              <a:rPr lang="hu-HU" dirty="0" smtClean="0"/>
              <a:t> = </a:t>
            </a:r>
            <a:r>
              <a:rPr lang="hu-HU" dirty="0" err="1" smtClean="0"/>
              <a:t>max</a:t>
            </a:r>
            <a:r>
              <a:rPr lang="hu-HU" dirty="0" smtClean="0"/>
              <a:t>(0,</a:t>
            </a:r>
            <a:r>
              <a:rPr lang="hu-HU" dirty="0" err="1" smtClean="0"/>
              <a:t>dot</a:t>
            </a:r>
            <a:r>
              <a:rPr lang="hu-HU" dirty="0" smtClean="0"/>
              <a:t>(L, N));</a:t>
            </a:r>
          </a:p>
          <a:p>
            <a:pPr>
              <a:buNone/>
            </a:pPr>
            <a:r>
              <a:rPr lang="hu-HU" dirty="0" smtClean="0"/>
              <a:t>	float3 H = </a:t>
            </a:r>
            <a:r>
              <a:rPr lang="hu-HU" dirty="0" err="1" smtClean="0"/>
              <a:t>normalize</a:t>
            </a:r>
            <a:r>
              <a:rPr lang="hu-HU" dirty="0" smtClean="0"/>
              <a:t>(L + V);</a:t>
            </a:r>
          </a:p>
          <a:p>
            <a:pPr>
              <a:buNone/>
            </a:pPr>
            <a:r>
              <a:rPr lang="hu-HU" dirty="0" smtClean="0"/>
              <a:t>	</a:t>
            </a:r>
            <a:r>
              <a:rPr lang="hu-HU" dirty="0" err="1" smtClean="0"/>
              <a:t>float</a:t>
            </a:r>
            <a:r>
              <a:rPr lang="hu-HU" dirty="0" smtClean="0"/>
              <a:t> </a:t>
            </a:r>
            <a:r>
              <a:rPr lang="hu-HU" dirty="0" err="1" smtClean="0"/>
              <a:t>specularPower</a:t>
            </a:r>
            <a:r>
              <a:rPr lang="hu-HU" dirty="0" smtClean="0"/>
              <a:t> = </a:t>
            </a:r>
            <a:r>
              <a:rPr lang="hu-HU" dirty="0" err="1" smtClean="0"/>
              <a:t>pow</a:t>
            </a:r>
            <a:r>
              <a:rPr lang="hu-HU" dirty="0" smtClean="0"/>
              <a:t>(2048.0, _</a:t>
            </a:r>
            <a:r>
              <a:rPr lang="hu-HU" dirty="0" err="1" smtClean="0"/>
              <a:t>Smoothness</a:t>
            </a:r>
            <a:r>
              <a:rPr lang="hu-HU" dirty="0" smtClean="0"/>
              <a:t>);</a:t>
            </a:r>
          </a:p>
          <a:p>
            <a:pPr>
              <a:buNone/>
            </a:pPr>
            <a:r>
              <a:rPr lang="hu-HU" dirty="0" smtClean="0"/>
              <a:t>	</a:t>
            </a:r>
          </a:p>
          <a:p>
            <a:pPr>
              <a:buNone/>
            </a:pPr>
            <a:r>
              <a:rPr lang="hu-HU" dirty="0" smtClean="0"/>
              <a:t>	float3 </a:t>
            </a:r>
            <a:r>
              <a:rPr lang="hu-HU" dirty="0" err="1" smtClean="0"/>
              <a:t>albedo</a:t>
            </a:r>
            <a:r>
              <a:rPr lang="hu-HU" dirty="0" smtClean="0"/>
              <a:t> = _</a:t>
            </a:r>
            <a:r>
              <a:rPr lang="hu-HU" dirty="0" err="1" smtClean="0"/>
              <a:t>Color</a:t>
            </a:r>
            <a:r>
              <a:rPr lang="hu-HU" dirty="0" smtClean="0"/>
              <a:t>;</a:t>
            </a:r>
          </a:p>
          <a:p>
            <a:pPr>
              <a:buNone/>
            </a:pPr>
            <a:r>
              <a:rPr lang="hu-HU" dirty="0" smtClean="0"/>
              <a:t>	</a:t>
            </a:r>
            <a:r>
              <a:rPr lang="hu-HU" dirty="0" err="1" smtClean="0"/>
              <a:t>float</a:t>
            </a:r>
            <a:r>
              <a:rPr lang="hu-HU" dirty="0" smtClean="0"/>
              <a:t> </a:t>
            </a:r>
            <a:r>
              <a:rPr lang="hu-HU" dirty="0" err="1" smtClean="0"/>
              <a:t>diffuse</a:t>
            </a:r>
            <a:r>
              <a:rPr lang="hu-HU" dirty="0" smtClean="0"/>
              <a:t> = 1.0; //Lambert</a:t>
            </a:r>
          </a:p>
          <a:p>
            <a:pPr>
              <a:buNone/>
            </a:pPr>
            <a:r>
              <a:rPr lang="hu-HU" dirty="0" smtClean="0"/>
              <a:t>	</a:t>
            </a:r>
            <a:r>
              <a:rPr lang="hu-HU" dirty="0" err="1" smtClean="0"/>
              <a:t>float</a:t>
            </a:r>
            <a:r>
              <a:rPr lang="hu-HU" dirty="0" smtClean="0"/>
              <a:t> </a:t>
            </a:r>
            <a:r>
              <a:rPr lang="hu-HU" dirty="0" err="1" smtClean="0"/>
              <a:t>specular</a:t>
            </a:r>
            <a:r>
              <a:rPr lang="hu-HU" dirty="0" smtClean="0"/>
              <a:t> = </a:t>
            </a:r>
            <a:r>
              <a:rPr lang="hu-HU" dirty="0" err="1" smtClean="0"/>
              <a:t>pow</a:t>
            </a:r>
            <a:r>
              <a:rPr lang="hu-HU" dirty="0" smtClean="0"/>
              <a:t>(</a:t>
            </a:r>
            <a:r>
              <a:rPr lang="hu-HU" dirty="0" err="1" smtClean="0"/>
              <a:t>max</a:t>
            </a:r>
            <a:r>
              <a:rPr lang="hu-HU" dirty="0" smtClean="0"/>
              <a:t>(0,</a:t>
            </a:r>
            <a:r>
              <a:rPr lang="hu-HU" dirty="0" err="1" smtClean="0"/>
              <a:t>dot</a:t>
            </a:r>
            <a:r>
              <a:rPr lang="hu-HU" dirty="0" smtClean="0"/>
              <a:t>(N,H)), </a:t>
            </a:r>
            <a:r>
              <a:rPr lang="hu-HU" dirty="0" err="1" smtClean="0"/>
              <a:t>specularPower</a:t>
            </a:r>
            <a:r>
              <a:rPr lang="hu-HU" dirty="0" smtClean="0"/>
              <a:t>); //</a:t>
            </a:r>
            <a:r>
              <a:rPr lang="hu-HU" dirty="0" err="1" smtClean="0"/>
              <a:t>Phong-Blinn</a:t>
            </a:r>
            <a:endParaRPr lang="hu-HU" dirty="0" smtClean="0"/>
          </a:p>
          <a:p>
            <a:pPr>
              <a:buNone/>
            </a:pPr>
            <a:r>
              <a:rPr lang="hu-HU" dirty="0" smtClean="0"/>
              <a:t>	float3 F = _</a:t>
            </a:r>
            <a:r>
              <a:rPr lang="hu-HU" dirty="0" err="1" smtClean="0"/>
              <a:t>Specular</a:t>
            </a:r>
            <a:r>
              <a:rPr lang="hu-HU" dirty="0" smtClean="0"/>
              <a:t> + (float3(1,1,1) - _</a:t>
            </a:r>
            <a:r>
              <a:rPr lang="hu-HU" dirty="0" err="1" smtClean="0"/>
              <a:t>Specular</a:t>
            </a:r>
            <a:r>
              <a:rPr lang="hu-HU" dirty="0" smtClean="0"/>
              <a:t>) * </a:t>
            </a:r>
            <a:r>
              <a:rPr lang="hu-HU" dirty="0" err="1" smtClean="0"/>
              <a:t>pow</a:t>
            </a:r>
            <a:r>
              <a:rPr lang="hu-HU" dirty="0" smtClean="0"/>
              <a:t>(1.0 - </a:t>
            </a:r>
            <a:r>
              <a:rPr lang="hu-HU" dirty="0" err="1" smtClean="0"/>
              <a:t>dot</a:t>
            </a:r>
            <a:r>
              <a:rPr lang="hu-HU" dirty="0" smtClean="0"/>
              <a:t>(L,H), 5); //</a:t>
            </a:r>
            <a:r>
              <a:rPr lang="hu-HU" dirty="0" err="1" smtClean="0"/>
              <a:t>Fresnel</a:t>
            </a:r>
            <a:endParaRPr lang="hu-HU" dirty="0" smtClean="0"/>
          </a:p>
          <a:p>
            <a:pPr>
              <a:buNone/>
            </a:pPr>
            <a:r>
              <a:rPr lang="hu-HU" dirty="0" smtClean="0"/>
              <a:t>	float3 </a:t>
            </a:r>
            <a:r>
              <a:rPr lang="hu-HU" dirty="0" err="1" smtClean="0"/>
              <a:t>finalColor</a:t>
            </a:r>
            <a:r>
              <a:rPr lang="hu-HU" dirty="0" smtClean="0"/>
              <a:t> = _LightColor0 * (</a:t>
            </a:r>
            <a:r>
              <a:rPr lang="hu-HU" dirty="0" err="1" smtClean="0"/>
              <a:t>albedo</a:t>
            </a:r>
            <a:r>
              <a:rPr lang="hu-HU" dirty="0" smtClean="0"/>
              <a:t> * </a:t>
            </a:r>
            <a:r>
              <a:rPr lang="hu-HU" dirty="0" err="1" smtClean="0"/>
              <a:t>diffuse</a:t>
            </a:r>
            <a:r>
              <a:rPr lang="hu-HU" dirty="0" smtClean="0"/>
              <a:t> + F * </a:t>
            </a:r>
            <a:r>
              <a:rPr lang="hu-HU" dirty="0" err="1" smtClean="0"/>
              <a:t>specular</a:t>
            </a:r>
            <a:r>
              <a:rPr lang="hu-HU" dirty="0" smtClean="0"/>
              <a:t>)  * </a:t>
            </a:r>
            <a:r>
              <a:rPr lang="hu-HU" dirty="0" err="1" smtClean="0"/>
              <a:t>NdL</a:t>
            </a:r>
            <a:r>
              <a:rPr lang="hu-HU" dirty="0" smtClean="0"/>
              <a:t>;	</a:t>
            </a:r>
          </a:p>
          <a:p>
            <a:pPr>
              <a:buNone/>
            </a:pPr>
            <a:r>
              <a:rPr lang="hu-HU" dirty="0" smtClean="0"/>
              <a:t>	</a:t>
            </a:r>
            <a:r>
              <a:rPr lang="hu-HU" dirty="0" err="1" smtClean="0"/>
              <a:t>return</a:t>
            </a:r>
            <a:r>
              <a:rPr lang="hu-HU" dirty="0" smtClean="0"/>
              <a:t> float4(</a:t>
            </a:r>
            <a:r>
              <a:rPr lang="hu-HU" dirty="0" err="1" smtClean="0"/>
              <a:t>finalColor</a:t>
            </a:r>
            <a:r>
              <a:rPr lang="hu-HU" dirty="0" smtClean="0"/>
              <a:t>, 1);</a:t>
            </a:r>
          </a:p>
          <a:p>
            <a:pPr>
              <a:buNone/>
            </a:pP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}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48200" y="1419225"/>
            <a:ext cx="4086225" cy="277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35"/>
              <p:cNvSpPr>
                <a:spLocks noChangeArrowheads="1"/>
              </p:cNvSpPr>
              <p:nvPr/>
            </p:nvSpPr>
            <p:spPr bwMode="auto">
              <a:xfrm>
                <a:off x="4724400" y="4724400"/>
                <a:ext cx="4147354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dirty="0" smtClean="0">
                          <a:latin typeface="Cambria Math"/>
                        </a:rPr>
                        <m:t>𝐹</m:t>
                      </m:r>
                      <m:r>
                        <a:rPr lang="hu-HU" altLang="en-US" sz="2000" i="1" dirty="0">
                          <a:latin typeface="Cambria Math"/>
                        </a:rPr>
                        <m:t>(</m:t>
                      </m:r>
                      <m:r>
                        <a:rPr lang="hu-HU" altLang="en-US" sz="2000" i="1" dirty="0">
                          <a:latin typeface="Cambria Math"/>
                          <a:ea typeface="Cambria Math"/>
                          <a:sym typeface="Symbol" pitchFamily="18" charset="2"/>
                        </a:rPr>
                        <m:t>𝛿</m:t>
                      </m:r>
                      <m:r>
                        <a:rPr lang="hu-HU" altLang="en-US" sz="2000" i="1" baseline="30000" dirty="0" err="1">
                          <a:latin typeface="Cambria Math"/>
                          <a:sym typeface="Symbol" pitchFamily="18" charset="2"/>
                        </a:rPr>
                        <m:t>𝑖𝑛</m:t>
                      </m:r>
                      <m:r>
                        <a:rPr lang="en-US" altLang="en-US" sz="2000" i="1" dirty="0">
                          <a:latin typeface="Cambria Math"/>
                          <a:sym typeface="Symbol" pitchFamily="18" charset="2"/>
                        </a:rPr>
                        <m:t>)</m:t>
                      </m:r>
                      <m:r>
                        <a:rPr lang="en-US" altLang="en-US" sz="2000" i="1" dirty="0" smtClean="0">
                          <a:latin typeface="Cambria Math"/>
                        </a:rPr>
                        <m:t> </m:t>
                      </m:r>
                      <m:r>
                        <a:rPr lang="en-US" altLang="en-US" sz="2000" i="1" dirty="0">
                          <a:latin typeface="Cambria Math"/>
                          <a:sym typeface="Symbol" pitchFamily="18" charset="2"/>
                        </a:rPr>
                        <m:t> </m:t>
                      </m:r>
                      <m:sSub>
                        <m:sSubPr>
                          <m:ctrlPr>
                            <a:rPr lang="en-US" altLang="en-US" sz="2000" i="1" dirty="0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sSubPr>
                        <m:e>
                          <m:r>
                            <a:rPr lang="hu-HU" altLang="en-US" sz="2000" b="0" i="1" dirty="0" smtClean="0">
                              <a:latin typeface="Cambria Math"/>
                              <a:sym typeface="Symbol" pitchFamily="18" charset="2"/>
                            </a:rPr>
                            <m:t>𝐹</m:t>
                          </m:r>
                        </m:e>
                        <m:sub>
                          <m:r>
                            <a:rPr lang="hu-HU" altLang="en-US" sz="2000" b="0" i="1" dirty="0" smtClean="0">
                              <a:latin typeface="Cambria Math"/>
                              <a:sym typeface="Symbol" pitchFamily="18" charset="2"/>
                            </a:rPr>
                            <m:t>0</m:t>
                          </m:r>
                        </m:sub>
                      </m:sSub>
                      <m:r>
                        <a:rPr lang="en-US" altLang="en-US" sz="2000" i="1" dirty="0" smtClean="0">
                          <a:latin typeface="Cambria Math"/>
                          <a:sym typeface="Symbol" pitchFamily="18" charset="2"/>
                        </a:rPr>
                        <m:t>+(</m:t>
                      </m:r>
                      <m:r>
                        <a:rPr lang="en-US" altLang="en-US" sz="2000" i="1" dirty="0">
                          <a:latin typeface="Cambria Math"/>
                          <a:sym typeface="Symbol" pitchFamily="18" charset="2"/>
                        </a:rPr>
                        <m:t>1−</m:t>
                      </m:r>
                      <m:sSub>
                        <m:sSubPr>
                          <m:ctrlPr>
                            <a:rPr lang="en-US" altLang="en-US" sz="2000" i="1" dirty="0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sSubPr>
                        <m:e>
                          <m:r>
                            <a:rPr lang="hu-HU" altLang="en-US" sz="2000" i="1" dirty="0">
                              <a:latin typeface="Cambria Math"/>
                              <a:sym typeface="Symbol" pitchFamily="18" charset="2"/>
                            </a:rPr>
                            <m:t>𝐹</m:t>
                          </m:r>
                        </m:e>
                        <m:sub>
                          <m:r>
                            <a:rPr lang="hu-HU" altLang="en-US" sz="2000" i="1" dirty="0">
                              <a:latin typeface="Cambria Math"/>
                              <a:sym typeface="Symbol" pitchFamily="18" charset="2"/>
                            </a:rPr>
                            <m:t>0</m:t>
                          </m:r>
                        </m:sub>
                      </m:sSub>
                      <m:r>
                        <a:rPr lang="en-US" altLang="en-US" sz="2000" i="1" dirty="0" smtClean="0">
                          <a:latin typeface="Cambria Math"/>
                          <a:sym typeface="Symbol" pitchFamily="18" charset="2"/>
                        </a:rPr>
                        <m:t>)(</m:t>
                      </m:r>
                      <m:r>
                        <a:rPr lang="en-US" altLang="en-US" sz="2000" i="1" dirty="0">
                          <a:latin typeface="Cambria Math"/>
                          <a:sym typeface="Symbol" pitchFamily="18" charset="2"/>
                        </a:rPr>
                        <m:t>1−</m:t>
                      </m:r>
                      <m:func>
                        <m:funcPr>
                          <m:ctrlPr>
                            <a:rPr lang="hu-HU" altLang="en-US" sz="2000" b="0" i="1" dirty="0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altLang="en-US" sz="2000" b="0" i="0" dirty="0" smtClean="0">
                              <a:latin typeface="Cambria Math"/>
                              <a:sym typeface="Symbol" pitchFamily="18" charset="2"/>
                            </a:rPr>
                            <m:t>cos</m:t>
                          </m:r>
                        </m:fName>
                        <m:e>
                          <m:r>
                            <a:rPr lang="hu-HU" altLang="en-US" sz="2000" i="1" dirty="0">
                              <a:latin typeface="Cambria Math"/>
                              <a:ea typeface="Cambria Math"/>
                              <a:sym typeface="Symbol" pitchFamily="18" charset="2"/>
                            </a:rPr>
                            <m:t>𝛿</m:t>
                          </m:r>
                          <m:r>
                            <a:rPr lang="hu-HU" altLang="en-US" sz="2000" i="1" baseline="30000" dirty="0" err="1">
                              <a:latin typeface="Cambria Math"/>
                              <a:sym typeface="Symbol" pitchFamily="18" charset="2"/>
                            </a:rPr>
                            <m:t>𝑖𝑛</m:t>
                          </m:r>
                        </m:e>
                      </m:func>
                      <m:r>
                        <a:rPr lang="en-US" altLang="en-US" sz="2000" i="1" dirty="0" smtClean="0">
                          <a:latin typeface="Cambria Math"/>
                          <a:sym typeface="Symbol" pitchFamily="18" charset="2"/>
                        </a:rPr>
                        <m:t>)</m:t>
                      </m:r>
                      <m:r>
                        <a:rPr lang="en-US" altLang="en-US" sz="2000" i="1" baseline="30000" dirty="0" smtClean="0">
                          <a:latin typeface="Cambria Math"/>
                          <a:sym typeface="Symbol" pitchFamily="18" charset="2"/>
                        </a:rPr>
                        <m:t>5</m:t>
                      </m:r>
                    </m:oMath>
                  </m:oMathPara>
                </a14:m>
                <a:endParaRPr lang="hu-HU" altLang="en-US" sz="2000" dirty="0">
                  <a:latin typeface="Times New Roman" pitchFamily="18" charset="0"/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4400" y="4724400"/>
                <a:ext cx="4147354" cy="40011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Egyenes összekötő nyíllal 3"/>
          <p:cNvCxnSpPr/>
          <p:nvPr/>
        </p:nvCxnSpPr>
        <p:spPr>
          <a:xfrm flipH="1" flipV="1">
            <a:off x="7848600" y="5124510"/>
            <a:ext cx="228600" cy="5142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2" name="Csoportba foglalás 11"/>
          <p:cNvGrpSpPr/>
          <p:nvPr/>
        </p:nvGrpSpPr>
        <p:grpSpPr>
          <a:xfrm>
            <a:off x="3276600" y="190080"/>
            <a:ext cx="5638800" cy="1029090"/>
            <a:chOff x="-2142365" y="5114765"/>
            <a:chExt cx="7721094" cy="22666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60"/>
                <p:cNvSpPr>
                  <a:spLocks noChangeArrowheads="1"/>
                </p:cNvSpPr>
                <p:nvPr/>
              </p:nvSpPr>
              <p:spPr bwMode="auto">
                <a:xfrm>
                  <a:off x="-2142365" y="5114765"/>
                  <a:ext cx="7721094" cy="22553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fontAlgn="base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lvl="0">
                    <a:spcBef>
                      <a:spcPts val="0"/>
                    </a:spcBef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u-HU" altLang="en-US" sz="2400" i="1" dirty="0" smtClean="0">
                            <a:latin typeface="Cambria Math"/>
                          </a:rPr>
                          <m:t>𝐿</m:t>
                        </m:r>
                        <m:r>
                          <a:rPr lang="hu-HU" altLang="en-US" sz="2400" i="1" baseline="30000" dirty="0" err="1">
                            <a:latin typeface="Cambria Math"/>
                          </a:rPr>
                          <m:t>𝑟𝑒</m:t>
                        </m:r>
                        <m:r>
                          <a:rPr lang="hu-HU" altLang="en-US" sz="2400" i="1" baseline="30000" dirty="0">
                            <a:latin typeface="Cambria Math"/>
                          </a:rPr>
                          <m:t>𝑓</m:t>
                        </m:r>
                        <m:r>
                          <a:rPr lang="hu-HU" altLang="en-US" sz="2400" i="1" dirty="0">
                            <a:latin typeface="Cambria Math"/>
                          </a:rPr>
                          <m:t>=</m:t>
                        </m:r>
                        <m:r>
                          <a:rPr lang="hu-HU" altLang="en-US" sz="2400" i="1" dirty="0" err="1">
                            <a:latin typeface="Cambria Math"/>
                          </a:rPr>
                          <m:t>𝐿</m:t>
                        </m:r>
                        <m:r>
                          <a:rPr lang="hu-HU" altLang="en-US" sz="2400" i="1" baseline="30000" dirty="0" err="1">
                            <a:latin typeface="Cambria Math"/>
                          </a:rPr>
                          <m:t>𝑖𝑛</m:t>
                        </m:r>
                        <m:r>
                          <a:rPr lang="en-US" altLang="en-US" sz="2400" i="1" baseline="30000" dirty="0">
                            <a:latin typeface="Cambria Math"/>
                          </a:rPr>
                          <m:t> </m:t>
                        </m:r>
                        <m:r>
                          <a:rPr lang="hu-HU" altLang="en-US" sz="2400" i="1" dirty="0" err="1">
                            <a:latin typeface="Cambria Math"/>
                          </a:rPr>
                          <m:t>𝑘</m:t>
                        </m:r>
                        <m:r>
                          <a:rPr lang="hu-HU" altLang="en-US" sz="2400" i="1" baseline="-25000" dirty="0" err="1">
                            <a:latin typeface="Cambria Math"/>
                          </a:rPr>
                          <m:t>𝑑</m:t>
                        </m:r>
                        <m:r>
                          <a:rPr lang="en-US" altLang="en-US" sz="2400" i="1" baseline="-25000" dirty="0">
                            <a:latin typeface="Cambria Math"/>
                          </a:rPr>
                          <m:t> </m:t>
                        </m:r>
                        <m:sSup>
                          <m:sSupPr>
                            <m:ctrlPr>
                              <a:rPr lang="hu-HU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en-US" sz="2400" dirty="0">
                                <a:latin typeface="Cambria Math"/>
                              </a:rPr>
                              <m:t>cos</m:t>
                            </m:r>
                          </m:e>
                          <m:sup>
                            <m:r>
                              <a:rPr lang="en-US" altLang="en-US" sz="2400" i="1" dirty="0">
                                <a:latin typeface="Cambria Math"/>
                              </a:rPr>
                              <m:t>+</m:t>
                            </m:r>
                          </m:sup>
                        </m:sSup>
                        <m:r>
                          <a:rPr lang="hu-HU" altLang="en-US" sz="2400" i="1" dirty="0">
                            <a:latin typeface="Cambria Math"/>
                            <a:sym typeface="Symbol" pitchFamily="18" charset="2"/>
                          </a:rPr>
                          <m:t></m:t>
                        </m:r>
                        <m:r>
                          <a:rPr lang="hu-HU" altLang="en-US" sz="2400" i="1" baseline="30000" dirty="0" err="1">
                            <a:latin typeface="Cambria Math"/>
                            <a:sym typeface="Symbol" pitchFamily="18" charset="2"/>
                          </a:rPr>
                          <m:t>𝑖𝑛</m:t>
                        </m:r>
                        <m:r>
                          <a:rPr lang="en-US" altLang="en-US" sz="2400" i="1" dirty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  <a:sym typeface="Symbol" pitchFamily="18" charset="2"/>
                          </a:rPr>
                          <m:t>+</m:t>
                        </m:r>
                        <m:r>
                          <a:rPr lang="hu-HU" altLang="en-US" sz="24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𝐿</m:t>
                        </m:r>
                        <m:r>
                          <a:rPr lang="hu-HU" altLang="en-US" sz="2400" i="1" baseline="30000" dirty="0" err="1">
                            <a:solidFill>
                              <a:prstClr val="black"/>
                            </a:solidFill>
                            <a:latin typeface="Cambria Math"/>
                          </a:rPr>
                          <m:t>𝑖𝑛</m:t>
                        </m:r>
                        <m:r>
                          <a:rPr lang="hu-HU" altLang="en-US" sz="2400" i="1" dirty="0" err="1">
                            <a:solidFill>
                              <a:prstClr val="black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hu-HU" altLang="en-US" sz="2400" i="1" baseline="-25000" dirty="0" err="1">
                            <a:solidFill>
                              <a:prstClr val="black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en-GB" altLang="en-US" sz="24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hu-HU" alt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en-US" sz="2400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cos</m:t>
                            </m:r>
                          </m:e>
                          <m:sup>
                            <m:r>
                              <a:rPr lang="en-US" altLang="en-US" sz="2400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</m:sup>
                        </m:sSup>
                        <m:r>
                          <a:rPr lang="hu-HU" altLang="en-US" sz="2400" i="1" dirty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  <a:sym typeface="Symbol" pitchFamily="18" charset="2"/>
                          </a:rPr>
                          <m:t>𝛿</m:t>
                        </m:r>
                        <m:r>
                          <a:rPr lang="en-GB" altLang="en-US" sz="24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)</m:t>
                        </m:r>
                        <m:r>
                          <a:rPr lang="en-US" altLang="en-US" sz="2400" i="1" baseline="30000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hu-HU" altLang="en-US" sz="2400" i="1" baseline="30000" dirty="0" err="1">
                            <a:solidFill>
                              <a:prstClr val="black"/>
                            </a:solidFill>
                            <a:latin typeface="Cambria Math"/>
                          </a:rPr>
                          <m:t>h𝑖𝑛𝑒</m:t>
                        </m:r>
                      </m:oMath>
                    </m:oMathPara>
                  </a14:m>
                  <a:endParaRPr lang="en-US" sz="2400" dirty="0">
                    <a:solidFill>
                      <a:prstClr val="black"/>
                    </a:solidFill>
                    <a:latin typeface="Calibri"/>
                  </a:endParaRPr>
                </a:p>
                <a:p>
                  <a:pPr>
                    <a:spcBef>
                      <a:spcPct val="0"/>
                    </a:spcBef>
                    <a:buNone/>
                  </a:pPr>
                  <a:endParaRPr lang="en-US" altLang="en-US" sz="1200" i="1" dirty="0">
                    <a:latin typeface="Times New Roman" pitchFamily="18" charset="0"/>
                  </a:endParaRPr>
                </a:p>
                <a:p>
                  <a:pPr>
                    <a:spcBef>
                      <a:spcPct val="0"/>
                    </a:spcBef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2400" b="0" i="1" dirty="0" smtClean="0">
                            <a:latin typeface="Cambria Math"/>
                          </a:rPr>
                          <m:t>=</m:t>
                        </m:r>
                        <m:r>
                          <a:rPr lang="hu-HU" altLang="en-US" sz="2400" i="1" dirty="0" smtClean="0">
                            <a:latin typeface="Cambria Math"/>
                          </a:rPr>
                          <m:t>𝐿</m:t>
                        </m:r>
                        <m:r>
                          <a:rPr lang="hu-HU" altLang="en-US" sz="2400" i="1" baseline="30000" dirty="0" err="1">
                            <a:latin typeface="Cambria Math"/>
                            <a:sym typeface="Symbol" pitchFamily="18" charset="2"/>
                          </a:rPr>
                          <m:t>𝑖𝑛</m:t>
                        </m:r>
                        <m:r>
                          <a:rPr lang="hu-HU" altLang="en-US" sz="2400" i="1" dirty="0">
                            <a:latin typeface="Cambria Math"/>
                          </a:rPr>
                          <m:t> </m:t>
                        </m:r>
                        <m:r>
                          <a:rPr lang="hu-HU" altLang="en-US" sz="2800" i="1" dirty="0" smtClean="0">
                            <a:latin typeface="Cambria Math"/>
                          </a:rPr>
                          <m:t>(</m:t>
                        </m:r>
                        <m:r>
                          <a:rPr lang="hu-HU" altLang="en-US" sz="2400" i="1" dirty="0" err="1" smtClean="0">
                            <a:latin typeface="Cambria Math"/>
                          </a:rPr>
                          <m:t>𝑘</m:t>
                        </m:r>
                        <m:r>
                          <a:rPr lang="hu-HU" altLang="en-US" sz="2400" i="1" baseline="-25000" dirty="0" err="1" smtClean="0">
                            <a:latin typeface="Cambria Math"/>
                          </a:rPr>
                          <m:t>𝑑</m:t>
                        </m:r>
                        <m:r>
                          <a:rPr lang="hu-HU" altLang="en-US" sz="2400" i="1" dirty="0">
                            <a:latin typeface="Cambria Math"/>
                            <a:sym typeface="Symbol" pitchFamily="18" charset="2"/>
                          </a:rPr>
                          <m:t>+</m:t>
                        </m:r>
                        <m:r>
                          <a:rPr lang="hu-HU" altLang="en-US" sz="2400" i="1" dirty="0">
                            <a:latin typeface="Cambria Math"/>
                          </a:rPr>
                          <m:t>𝑘</m:t>
                        </m:r>
                        <m:r>
                          <a:rPr lang="hu-HU" altLang="en-US" sz="2400" i="1" baseline="-25000" dirty="0" err="1">
                            <a:latin typeface="Cambria Math"/>
                          </a:rPr>
                          <m:t>𝑠</m:t>
                        </m:r>
                        <m:r>
                          <a:rPr lang="en-US" altLang="en-US" sz="2400" i="1" baseline="-25000" dirty="0">
                            <a:latin typeface="Cambria Math"/>
                          </a:rPr>
                          <m:t> </m:t>
                        </m:r>
                        <m:r>
                          <a:rPr lang="hu-HU" altLang="en-US" sz="2400" b="0" i="1" baseline="-25000" dirty="0" smtClean="0">
                            <a:latin typeface="Cambria Math" panose="02040503050406030204" pitchFamily="18" charset="0"/>
                          </a:rPr>
                          <m:t>                          </m:t>
                        </m:r>
                        <m:r>
                          <a:rPr lang="hu-HU" altLang="en-US" sz="2800" i="1" dirty="0" smtClean="0">
                            <a:latin typeface="Cambria Math"/>
                          </a:rPr>
                          <m:t>)</m:t>
                        </m:r>
                        <m:sSup>
                          <m:sSupPr>
                            <m:ctrlPr>
                              <a:rPr lang="hu-HU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en-US" sz="2400" dirty="0">
                                <a:latin typeface="Cambria Math"/>
                              </a:rPr>
                              <m:t>cos</m:t>
                            </m:r>
                          </m:e>
                          <m:sup>
                            <m:r>
                              <a:rPr lang="en-US" altLang="en-US" sz="2400" i="1" dirty="0">
                                <a:latin typeface="Cambria Math"/>
                              </a:rPr>
                              <m:t>+</m:t>
                            </m:r>
                          </m:sup>
                        </m:sSup>
                        <m:r>
                          <a:rPr lang="hu-HU" altLang="en-US" sz="2400" i="1" dirty="0">
                            <a:latin typeface="Cambria Math"/>
                            <a:sym typeface="Symbol" pitchFamily="18" charset="2"/>
                          </a:rPr>
                          <m:t></m:t>
                        </m:r>
                        <m:r>
                          <a:rPr lang="hu-HU" altLang="en-US" sz="2400" i="1" baseline="30000" dirty="0" err="1">
                            <a:latin typeface="Cambria Math"/>
                            <a:sym typeface="Symbol" pitchFamily="18" charset="2"/>
                          </a:rPr>
                          <m:t>𝑖𝑛</m:t>
                        </m:r>
                      </m:oMath>
                    </m:oMathPara>
                  </a14:m>
                  <a:endParaRPr lang="hu-HU" altLang="en-US" sz="2400" baseline="30000" dirty="0">
                    <a:latin typeface="Times New Roman" pitchFamily="18" charset="0"/>
                    <a:sym typeface="Symbol" pitchFamily="18" charset="2"/>
                  </a:endParaRPr>
                </a:p>
              </p:txBody>
            </p:sp>
          </mc:Choice>
          <mc:Fallback xmlns="">
            <p:sp>
              <p:nvSpPr>
                <p:cNvPr id="16" name="Rectangle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-2142365" y="5114765"/>
                  <a:ext cx="7721094" cy="2255391"/>
                </a:xfrm>
                <a:prstGeom prst="rect">
                  <a:avLst/>
                </a:prstGeom>
                <a:blipFill>
                  <a:blip r:embed="rId4"/>
                  <a:stretch>
                    <a:fillRect b="-10714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églalap 16"/>
            <p:cNvSpPr/>
            <p:nvPr/>
          </p:nvSpPr>
          <p:spPr>
            <a:xfrm>
              <a:off x="4234499" y="5114765"/>
              <a:ext cx="1847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églalap 17"/>
                <p:cNvSpPr/>
                <p:nvPr/>
              </p:nvSpPr>
              <p:spPr>
                <a:xfrm>
                  <a:off x="1411379" y="6103692"/>
                  <a:ext cx="1304203" cy="12776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hu-HU" altLang="en-US" sz="1600" i="1" baseline="-25000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altLang="en-US" sz="1600" i="1" dirty="0">
                                <a:latin typeface="Cambria Math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hu-HU" altLang="en-US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en-US" sz="1600" dirty="0">
                                    <a:latin typeface="Cambria Math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altLang="en-US" sz="1600" i="1" dirty="0">
                                    <a:latin typeface="Cambria Math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hu-HU" altLang="en-US" sz="1600" i="1" dirty="0">
                                <a:latin typeface="Cambria Math"/>
                                <a:ea typeface="Cambria Math"/>
                                <a:sym typeface="Symbol" pitchFamily="18" charset="2"/>
                              </a:rPr>
                              <m:t>𝛿</m:t>
                            </m:r>
                            <m:r>
                              <a:rPr lang="en-GB" altLang="en-US" sz="1600" i="1" dirty="0">
                                <a:latin typeface="Cambria Math"/>
                              </a:rPr>
                              <m:t>)</m:t>
                            </m:r>
                            <m:r>
                              <a:rPr lang="en-US" altLang="en-US" sz="1600" i="1" baseline="30000" dirty="0">
                                <a:latin typeface="Cambria Math"/>
                              </a:rPr>
                              <m:t>𝑠</m:t>
                            </m:r>
                            <m:r>
                              <a:rPr lang="hu-HU" altLang="en-US" sz="1600" i="1" baseline="30000" dirty="0" err="1">
                                <a:latin typeface="Cambria Math"/>
                              </a:rPr>
                              <m:t>h𝑖𝑛𝑒</m:t>
                            </m:r>
                            <m:r>
                              <m:rPr>
                                <m:nor/>
                              </m:rPr>
                              <a:rPr lang="en-US" sz="1600" dirty="0"/>
                              <m:t> </m:t>
                            </m:r>
                          </m:num>
                          <m:den>
                            <m:sSup>
                              <m:sSupPr>
                                <m:ctrlPr>
                                  <a:rPr lang="hu-HU" altLang="en-US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en-US" sz="1600" dirty="0">
                                    <a:latin typeface="Cambria Math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altLang="en-US" sz="1600" i="1" dirty="0">
                                    <a:latin typeface="Cambria Math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hu-HU" altLang="en-US" sz="1600" i="1" dirty="0">
                                <a:latin typeface="Cambria Math"/>
                                <a:sym typeface="Symbol" pitchFamily="18" charset="2"/>
                              </a:rPr>
                              <m:t></m:t>
                            </m:r>
                            <m:r>
                              <a:rPr lang="hu-HU" altLang="en-US" sz="1600" i="1" baseline="30000" dirty="0" err="1">
                                <a:latin typeface="Cambria Math"/>
                                <a:sym typeface="Symbol" pitchFamily="18" charset="2"/>
                              </a:rPr>
                              <m:t>𝑖𝑛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églalap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1379" y="6103692"/>
                  <a:ext cx="1304203" cy="1277679"/>
                </a:xfrm>
                <a:prstGeom prst="rect">
                  <a:avLst/>
                </a:prstGeom>
                <a:blipFill>
                  <a:blip r:embed="rId5"/>
                  <a:stretch>
                    <a:fillRect r="-217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églalap 18"/>
            <p:cNvSpPr/>
            <p:nvPr/>
          </p:nvSpPr>
          <p:spPr>
            <a:xfrm>
              <a:off x="3048318" y="5902868"/>
              <a:ext cx="1847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24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-1447800" y="0"/>
            <a:ext cx="7010400" cy="990600"/>
          </a:xfrm>
        </p:spPr>
        <p:txBody>
          <a:bodyPr/>
          <a:lstStyle/>
          <a:p>
            <a:r>
              <a:rPr lang="en-US" dirty="0" smtClean="0"/>
              <a:t>Ambient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52400" y="1676400"/>
            <a:ext cx="8229600" cy="5257800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Shader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 "Custom/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TestShader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" 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{</a:t>
            </a:r>
          </a:p>
          <a:p>
            <a:pPr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	Pass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        {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            Tags{ "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LightMode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" = "</a:t>
            </a:r>
            <a:r>
              <a:rPr lang="en-US" dirty="0" err="1">
                <a:solidFill>
                  <a:srgbClr val="FF0000"/>
                </a:solidFill>
              </a:rPr>
              <a:t>ForwardBase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" }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            CGPROGRAM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…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            </a:t>
            </a:r>
            <a:r>
              <a:rPr lang="en-US" dirty="0"/>
              <a:t>#define AMBIENT_LIGHT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            #include "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Phong.cginc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“</a:t>
            </a:r>
          </a:p>
          <a:p>
            <a:r>
              <a:rPr lang="en-US" dirty="0" err="1" smtClean="0"/>
              <a:t>Phong.cginc</a:t>
            </a:r>
            <a:r>
              <a:rPr lang="en-US" dirty="0" smtClean="0"/>
              <a:t>:</a:t>
            </a:r>
          </a:p>
          <a:p>
            <a:pPr lvl="1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float3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finalColor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= _LightColor0 * (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albedo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* diffuse + F *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specular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)  *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NdL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;</a:t>
            </a:r>
          </a:p>
          <a:p>
            <a:pPr lvl="1">
              <a:buNone/>
            </a:pPr>
            <a:r>
              <a:rPr lang="en-US" dirty="0" smtClean="0"/>
              <a:t>#</a:t>
            </a:r>
            <a:r>
              <a:rPr lang="en-US" dirty="0" err="1" smtClean="0"/>
              <a:t>ifdef</a:t>
            </a:r>
            <a:r>
              <a:rPr lang="en-US" dirty="0" smtClean="0"/>
              <a:t> AMBIENT_LIGHT</a:t>
            </a:r>
          </a:p>
          <a:p>
            <a:pPr lvl="1">
              <a:buNone/>
            </a:pPr>
            <a:r>
              <a:rPr lang="en-US" dirty="0" smtClean="0"/>
              <a:t>	</a:t>
            </a:r>
            <a:r>
              <a:rPr lang="en-US" dirty="0" err="1" smtClean="0"/>
              <a:t>finalColor</a:t>
            </a:r>
            <a:r>
              <a:rPr lang="en-US" dirty="0" smtClean="0"/>
              <a:t> += UNITY_LIGHTMODEL_AMBIENT * </a:t>
            </a:r>
            <a:r>
              <a:rPr lang="en-US" dirty="0" err="1" smtClean="0"/>
              <a:t>albedo</a:t>
            </a:r>
            <a:r>
              <a:rPr lang="en-US" dirty="0" smtClean="0"/>
              <a:t>;	</a:t>
            </a:r>
          </a:p>
          <a:p>
            <a:pPr lvl="1">
              <a:buNone/>
            </a:pPr>
            <a:r>
              <a:rPr lang="en-US" dirty="0" smtClean="0"/>
              <a:t>#</a:t>
            </a:r>
            <a:r>
              <a:rPr lang="en-US" dirty="0" err="1" smtClean="0"/>
              <a:t>endif</a:t>
            </a:r>
            <a:endParaRPr lang="en-US" dirty="0" smtClean="0"/>
          </a:p>
          <a:p>
            <a:pPr lvl="1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return float4(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finalColor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, 1);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        </a:t>
            </a:r>
            <a:endParaRPr lang="hu-H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10200" y="76200"/>
            <a:ext cx="3657600" cy="2569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0" y="274638"/>
            <a:ext cx="5943600" cy="1143000"/>
          </a:xfrm>
        </p:spPr>
        <p:txBody>
          <a:bodyPr/>
          <a:lstStyle/>
          <a:p>
            <a:r>
              <a:rPr lang="en-US" dirty="0" err="1" smtClean="0"/>
              <a:t>Textúrázás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 smtClean="0"/>
              <a:t>TestShader</a:t>
            </a:r>
            <a:r>
              <a:rPr lang="en-US" dirty="0" smtClean="0"/>
              <a:t>: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Properties {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        _Color ("Color", Color) = (1,1,1,1)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     _</a:t>
            </a:r>
            <a:r>
              <a:rPr lang="en-US" dirty="0" err="1"/>
              <a:t>AlbedoMap</a:t>
            </a:r>
            <a:r>
              <a:rPr lang="en-US" dirty="0"/>
              <a:t>("Albedo", 2D) = "" {}</a:t>
            </a:r>
            <a:endParaRPr lang="en-US" dirty="0" smtClean="0"/>
          </a:p>
          <a:p>
            <a:pPr lvl="1"/>
            <a:r>
              <a:rPr lang="en-GB" dirty="0" err="1">
                <a:solidFill>
                  <a:schemeClr val="bg1">
                    <a:lumMod val="50000"/>
                  </a:schemeClr>
                </a:solidFill>
              </a:rPr>
              <a:t>mainVS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(float4 position : POSITION,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float3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normal : NORMAL, </a:t>
            </a:r>
            <a:r>
              <a:rPr lang="en-GB" dirty="0"/>
              <a:t>float4 </a:t>
            </a:r>
            <a:r>
              <a:rPr lang="en-GB" dirty="0" err="1"/>
              <a:t>texCoord</a:t>
            </a:r>
            <a:r>
              <a:rPr lang="en-GB" dirty="0"/>
              <a:t> : TEXCOORD0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n-GB" dirty="0" err="1"/>
              <a:t>OUT.texCoord</a:t>
            </a:r>
            <a:r>
              <a:rPr lang="en-GB" dirty="0"/>
              <a:t> = </a:t>
            </a:r>
            <a:r>
              <a:rPr lang="en-GB" dirty="0" err="1"/>
              <a:t>texCoord.xy</a:t>
            </a:r>
            <a:r>
              <a:rPr lang="en-GB" dirty="0"/>
              <a:t>;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err="1" smtClean="0"/>
              <a:t>Phong.cginc</a:t>
            </a:r>
            <a:r>
              <a:rPr lang="en-US" dirty="0" smtClean="0"/>
              <a:t>:</a:t>
            </a:r>
          </a:p>
          <a:p>
            <a:pPr lvl="1">
              <a:buNone/>
            </a:pPr>
            <a:r>
              <a:rPr lang="hu-HU" dirty="0" smtClean="0"/>
              <a:t>uniform sampler2D _Albedo</a:t>
            </a:r>
            <a:r>
              <a:rPr lang="en-GB" dirty="0" smtClean="0"/>
              <a:t>Map</a:t>
            </a:r>
            <a:r>
              <a:rPr lang="hu-HU" dirty="0" smtClean="0"/>
              <a:t>;</a:t>
            </a:r>
            <a:endParaRPr lang="en-US" dirty="0" smtClean="0"/>
          </a:p>
          <a:p>
            <a:pPr lvl="1">
              <a:buNone/>
            </a:pPr>
            <a:endParaRPr lang="en-US" dirty="0"/>
          </a:p>
          <a:p>
            <a:pPr lvl="1">
              <a:buNone/>
            </a:pP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float4 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mainPS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(VS_OUT IN) : SV_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Target</a:t>
            </a:r>
            <a:endParaRPr lang="hu-HU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None/>
            </a:pP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{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  <a:p>
            <a:pPr lvl="1">
              <a:buNone/>
            </a:pPr>
            <a:r>
              <a:rPr lang="hu-HU" dirty="0" smtClean="0"/>
              <a:t>float3 </a:t>
            </a:r>
            <a:r>
              <a:rPr lang="hu-HU" dirty="0" err="1" smtClean="0"/>
              <a:t>albedo</a:t>
            </a:r>
            <a:r>
              <a:rPr lang="hu-HU" dirty="0" smtClean="0"/>
              <a:t> = _</a:t>
            </a:r>
            <a:r>
              <a:rPr lang="hu-HU" dirty="0" err="1" smtClean="0"/>
              <a:t>Color</a:t>
            </a:r>
            <a:r>
              <a:rPr lang="hu-HU" dirty="0" smtClean="0"/>
              <a:t> * tex2D(_</a:t>
            </a:r>
            <a:r>
              <a:rPr lang="hu-HU" dirty="0" err="1" smtClean="0"/>
              <a:t>Albedo</a:t>
            </a:r>
            <a:r>
              <a:rPr lang="en-US" dirty="0" smtClean="0"/>
              <a:t>Map</a:t>
            </a:r>
            <a:r>
              <a:rPr lang="hu-HU" dirty="0" smtClean="0"/>
              <a:t>, </a:t>
            </a:r>
            <a:r>
              <a:rPr lang="hu-HU" dirty="0" err="1" smtClean="0"/>
              <a:t>IN.texCoord</a:t>
            </a:r>
            <a:r>
              <a:rPr lang="hu-HU" dirty="0" smtClean="0"/>
              <a:t>);</a:t>
            </a:r>
            <a:endParaRPr lang="en-US" dirty="0" smtClean="0"/>
          </a:p>
          <a:p>
            <a:pPr lvl="1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  <a:p>
            <a:r>
              <a:rPr lang="en-US" dirty="0" err="1" smtClean="0"/>
              <a:t>Kössünk</a:t>
            </a:r>
            <a:r>
              <a:rPr lang="en-US" dirty="0" smtClean="0"/>
              <a:t> be </a:t>
            </a:r>
            <a:r>
              <a:rPr lang="en-US" dirty="0" err="1" smtClean="0"/>
              <a:t>valami</a:t>
            </a:r>
            <a:r>
              <a:rPr lang="en-US" dirty="0" smtClean="0"/>
              <a:t> </a:t>
            </a:r>
            <a:r>
              <a:rPr lang="en-US" dirty="0" err="1" smtClean="0"/>
              <a:t>textúrát</a:t>
            </a:r>
            <a:r>
              <a:rPr lang="en-US" dirty="0" smtClean="0"/>
              <a:t> </a:t>
            </a:r>
            <a:r>
              <a:rPr lang="en-US" dirty="0" err="1" smtClean="0"/>
              <a:t>egy</a:t>
            </a:r>
            <a:r>
              <a:rPr lang="en-US" dirty="0" smtClean="0"/>
              <a:t> </a:t>
            </a:r>
            <a:r>
              <a:rPr lang="en-US" dirty="0" err="1" smtClean="0"/>
              <a:t>materialba</a:t>
            </a:r>
            <a:r>
              <a:rPr lang="en-US" dirty="0" smtClean="0"/>
              <a:t>, </a:t>
            </a:r>
            <a:r>
              <a:rPr lang="en-US" dirty="0" err="1" smtClean="0"/>
              <a:t>rakjuk</a:t>
            </a:r>
            <a:r>
              <a:rPr lang="en-US" dirty="0" smtClean="0"/>
              <a:t> </a:t>
            </a:r>
            <a:r>
              <a:rPr lang="en-US" dirty="0" err="1" smtClean="0"/>
              <a:t>rá</a:t>
            </a:r>
            <a:r>
              <a:rPr lang="en-US" dirty="0" smtClean="0"/>
              <a:t> </a:t>
            </a:r>
            <a:r>
              <a:rPr lang="en-US" dirty="0" err="1" smtClean="0"/>
              <a:t>egy</a:t>
            </a:r>
            <a:r>
              <a:rPr lang="en-US" dirty="0" smtClean="0"/>
              <a:t> </a:t>
            </a:r>
            <a:r>
              <a:rPr lang="en-US" dirty="0" err="1" smtClean="0"/>
              <a:t>gömbre</a:t>
            </a:r>
            <a:r>
              <a:rPr lang="en-US" dirty="0" smtClean="0"/>
              <a:t> (a </a:t>
            </a:r>
            <a:r>
              <a:rPr lang="en-US" dirty="0" err="1" smtClean="0"/>
              <a:t>teáskancsó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jó</a:t>
            </a:r>
            <a:r>
              <a:rPr lang="en-US" dirty="0" smtClean="0"/>
              <a:t>, </a:t>
            </a:r>
            <a:r>
              <a:rPr lang="en-US" dirty="0" err="1" smtClean="0"/>
              <a:t>nincs</a:t>
            </a:r>
            <a:r>
              <a:rPr lang="en-US" dirty="0" smtClean="0"/>
              <a:t> </a:t>
            </a:r>
            <a:r>
              <a:rPr lang="en-US" dirty="0" err="1" smtClean="0"/>
              <a:t>textúrakoordinátája</a:t>
            </a:r>
            <a:r>
              <a:rPr lang="en-US" dirty="0" smtClean="0"/>
              <a:t>)</a:t>
            </a:r>
            <a:endParaRPr lang="hu-HU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29400" y="295874"/>
            <a:ext cx="2332726" cy="2237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</a:t>
            </a:r>
            <a:r>
              <a:rPr lang="en-US" dirty="0" err="1" smtClean="0"/>
              <a:t>vs</a:t>
            </a:r>
            <a:r>
              <a:rPr lang="en-US" dirty="0" smtClean="0"/>
              <a:t> dynamic</a:t>
            </a:r>
            <a:endParaRPr lang="en-US" dirty="0"/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4267200" y="2895600"/>
            <a:ext cx="1657350" cy="2687638"/>
            <a:chOff x="2200" y="1515"/>
            <a:chExt cx="1836" cy="2066"/>
          </a:xfrm>
        </p:grpSpPr>
        <p:sp>
          <p:nvSpPr>
            <p:cNvPr id="116751" name="Freeform 15"/>
            <p:cNvSpPr>
              <a:spLocks/>
            </p:cNvSpPr>
            <p:nvPr/>
          </p:nvSpPr>
          <p:spPr bwMode="auto">
            <a:xfrm>
              <a:off x="3016" y="2387"/>
              <a:ext cx="1020" cy="688"/>
            </a:xfrm>
            <a:custGeom>
              <a:avLst/>
              <a:gdLst/>
              <a:ahLst/>
              <a:cxnLst>
                <a:cxn ang="0">
                  <a:pos x="7" y="272"/>
                </a:cxn>
                <a:cxn ang="0">
                  <a:pos x="143" y="498"/>
                </a:cxn>
                <a:cxn ang="0">
                  <a:pos x="325" y="680"/>
                </a:cxn>
                <a:cxn ang="0">
                  <a:pos x="688" y="453"/>
                </a:cxn>
                <a:cxn ang="0">
                  <a:pos x="869" y="589"/>
                </a:cxn>
                <a:cxn ang="0">
                  <a:pos x="1005" y="589"/>
                </a:cxn>
                <a:cxn ang="0">
                  <a:pos x="778" y="181"/>
                </a:cxn>
                <a:cxn ang="0">
                  <a:pos x="416" y="317"/>
                </a:cxn>
                <a:cxn ang="0">
                  <a:pos x="325" y="45"/>
                </a:cxn>
                <a:cxn ang="0">
                  <a:pos x="98" y="45"/>
                </a:cxn>
                <a:cxn ang="0">
                  <a:pos x="7" y="272"/>
                </a:cxn>
              </a:cxnLst>
              <a:rect l="0" t="0" r="r" b="b"/>
              <a:pathLst>
                <a:path w="1020" h="688">
                  <a:moveTo>
                    <a:pt x="7" y="272"/>
                  </a:moveTo>
                  <a:cubicBezTo>
                    <a:pt x="14" y="347"/>
                    <a:pt x="90" y="430"/>
                    <a:pt x="143" y="498"/>
                  </a:cubicBezTo>
                  <a:cubicBezTo>
                    <a:pt x="196" y="566"/>
                    <a:pt x="234" y="688"/>
                    <a:pt x="325" y="680"/>
                  </a:cubicBezTo>
                  <a:cubicBezTo>
                    <a:pt x="416" y="672"/>
                    <a:pt x="597" y="468"/>
                    <a:pt x="688" y="453"/>
                  </a:cubicBezTo>
                  <a:cubicBezTo>
                    <a:pt x="779" y="438"/>
                    <a:pt x="816" y="566"/>
                    <a:pt x="869" y="589"/>
                  </a:cubicBezTo>
                  <a:cubicBezTo>
                    <a:pt x="922" y="612"/>
                    <a:pt x="1020" y="657"/>
                    <a:pt x="1005" y="589"/>
                  </a:cubicBezTo>
                  <a:cubicBezTo>
                    <a:pt x="990" y="521"/>
                    <a:pt x="876" y="226"/>
                    <a:pt x="778" y="181"/>
                  </a:cubicBezTo>
                  <a:cubicBezTo>
                    <a:pt x="680" y="136"/>
                    <a:pt x="491" y="340"/>
                    <a:pt x="416" y="317"/>
                  </a:cubicBezTo>
                  <a:cubicBezTo>
                    <a:pt x="341" y="294"/>
                    <a:pt x="378" y="90"/>
                    <a:pt x="325" y="45"/>
                  </a:cubicBezTo>
                  <a:cubicBezTo>
                    <a:pt x="272" y="0"/>
                    <a:pt x="151" y="7"/>
                    <a:pt x="98" y="45"/>
                  </a:cubicBezTo>
                  <a:cubicBezTo>
                    <a:pt x="45" y="83"/>
                    <a:pt x="0" y="197"/>
                    <a:pt x="7" y="27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16752" name="Freeform 16"/>
            <p:cNvSpPr>
              <a:spLocks/>
            </p:cNvSpPr>
            <p:nvPr/>
          </p:nvSpPr>
          <p:spPr bwMode="auto">
            <a:xfrm>
              <a:off x="2393" y="1515"/>
              <a:ext cx="1040" cy="2066"/>
            </a:xfrm>
            <a:custGeom>
              <a:avLst/>
              <a:gdLst/>
              <a:ahLst/>
              <a:cxnLst>
                <a:cxn ang="0">
                  <a:pos x="617" y="129"/>
                </a:cxn>
                <a:cxn ang="0">
                  <a:pos x="306" y="55"/>
                </a:cxn>
                <a:cxn ang="0">
                  <a:pos x="124" y="237"/>
                </a:cxn>
                <a:cxn ang="0">
                  <a:pos x="215" y="509"/>
                </a:cxn>
                <a:cxn ang="0">
                  <a:pos x="396" y="781"/>
                </a:cxn>
                <a:cxn ang="0">
                  <a:pos x="487" y="1053"/>
                </a:cxn>
                <a:cxn ang="0">
                  <a:pos x="199" y="1198"/>
                </a:cxn>
                <a:cxn ang="0">
                  <a:pos x="33" y="1371"/>
                </a:cxn>
                <a:cxn ang="0">
                  <a:pos x="396" y="1824"/>
                </a:cxn>
                <a:cxn ang="0">
                  <a:pos x="260" y="1960"/>
                </a:cxn>
                <a:cxn ang="0">
                  <a:pos x="396" y="2051"/>
                </a:cxn>
                <a:cxn ang="0">
                  <a:pos x="668" y="1870"/>
                </a:cxn>
                <a:cxn ang="0">
                  <a:pos x="442" y="1461"/>
                </a:cxn>
                <a:cxn ang="0">
                  <a:pos x="941" y="1189"/>
                </a:cxn>
                <a:cxn ang="0">
                  <a:pos x="986" y="826"/>
                </a:cxn>
                <a:cxn ang="0">
                  <a:pos x="617" y="129"/>
                </a:cxn>
              </a:cxnLst>
              <a:rect l="0" t="0" r="r" b="b"/>
              <a:pathLst>
                <a:path w="1040" h="2066">
                  <a:moveTo>
                    <a:pt x="617" y="129"/>
                  </a:moveTo>
                  <a:cubicBezTo>
                    <a:pt x="504" y="0"/>
                    <a:pt x="388" y="37"/>
                    <a:pt x="306" y="55"/>
                  </a:cubicBezTo>
                  <a:cubicBezTo>
                    <a:pt x="224" y="73"/>
                    <a:pt x="139" y="161"/>
                    <a:pt x="124" y="237"/>
                  </a:cubicBezTo>
                  <a:cubicBezTo>
                    <a:pt x="109" y="313"/>
                    <a:pt x="170" y="418"/>
                    <a:pt x="215" y="509"/>
                  </a:cubicBezTo>
                  <a:cubicBezTo>
                    <a:pt x="260" y="600"/>
                    <a:pt x="351" y="690"/>
                    <a:pt x="396" y="781"/>
                  </a:cubicBezTo>
                  <a:cubicBezTo>
                    <a:pt x="441" y="872"/>
                    <a:pt x="520" y="983"/>
                    <a:pt x="487" y="1053"/>
                  </a:cubicBezTo>
                  <a:cubicBezTo>
                    <a:pt x="454" y="1123"/>
                    <a:pt x="274" y="1145"/>
                    <a:pt x="199" y="1198"/>
                  </a:cubicBezTo>
                  <a:cubicBezTo>
                    <a:pt x="124" y="1251"/>
                    <a:pt x="0" y="1267"/>
                    <a:pt x="33" y="1371"/>
                  </a:cubicBezTo>
                  <a:cubicBezTo>
                    <a:pt x="66" y="1475"/>
                    <a:pt x="358" y="1726"/>
                    <a:pt x="396" y="1824"/>
                  </a:cubicBezTo>
                  <a:cubicBezTo>
                    <a:pt x="434" y="1922"/>
                    <a:pt x="260" y="1922"/>
                    <a:pt x="260" y="1960"/>
                  </a:cubicBezTo>
                  <a:cubicBezTo>
                    <a:pt x="260" y="1998"/>
                    <a:pt x="328" y="2066"/>
                    <a:pt x="396" y="2051"/>
                  </a:cubicBezTo>
                  <a:cubicBezTo>
                    <a:pt x="464" y="2036"/>
                    <a:pt x="660" y="1968"/>
                    <a:pt x="668" y="1870"/>
                  </a:cubicBezTo>
                  <a:cubicBezTo>
                    <a:pt x="676" y="1772"/>
                    <a:pt x="396" y="1575"/>
                    <a:pt x="442" y="1461"/>
                  </a:cubicBezTo>
                  <a:cubicBezTo>
                    <a:pt x="488" y="1347"/>
                    <a:pt x="850" y="1295"/>
                    <a:pt x="941" y="1189"/>
                  </a:cubicBezTo>
                  <a:cubicBezTo>
                    <a:pt x="1032" y="1083"/>
                    <a:pt x="1040" y="1003"/>
                    <a:pt x="986" y="826"/>
                  </a:cubicBezTo>
                  <a:cubicBezTo>
                    <a:pt x="932" y="649"/>
                    <a:pt x="730" y="258"/>
                    <a:pt x="617" y="12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16753" name="Freeform 17"/>
            <p:cNvSpPr>
              <a:spLocks/>
            </p:cNvSpPr>
            <p:nvPr/>
          </p:nvSpPr>
          <p:spPr bwMode="auto">
            <a:xfrm>
              <a:off x="2200" y="1979"/>
              <a:ext cx="914" cy="583"/>
            </a:xfrm>
            <a:custGeom>
              <a:avLst/>
              <a:gdLst/>
              <a:ahLst/>
              <a:cxnLst>
                <a:cxn ang="0">
                  <a:pos x="907" y="151"/>
                </a:cxn>
                <a:cxn ang="0">
                  <a:pos x="817" y="333"/>
                </a:cxn>
                <a:cxn ang="0">
                  <a:pos x="545" y="560"/>
                </a:cxn>
                <a:cxn ang="0">
                  <a:pos x="136" y="469"/>
                </a:cxn>
                <a:cxn ang="0">
                  <a:pos x="0" y="333"/>
                </a:cxn>
                <a:cxn ang="0">
                  <a:pos x="136" y="151"/>
                </a:cxn>
                <a:cxn ang="0">
                  <a:pos x="454" y="333"/>
                </a:cxn>
                <a:cxn ang="0">
                  <a:pos x="635" y="61"/>
                </a:cxn>
                <a:cxn ang="0">
                  <a:pos x="862" y="15"/>
                </a:cxn>
                <a:cxn ang="0">
                  <a:pos x="907" y="151"/>
                </a:cxn>
              </a:cxnLst>
              <a:rect l="0" t="0" r="r" b="b"/>
              <a:pathLst>
                <a:path w="914" h="583">
                  <a:moveTo>
                    <a:pt x="907" y="151"/>
                  </a:moveTo>
                  <a:cubicBezTo>
                    <a:pt x="900" y="204"/>
                    <a:pt x="877" y="265"/>
                    <a:pt x="817" y="333"/>
                  </a:cubicBezTo>
                  <a:cubicBezTo>
                    <a:pt x="757" y="401"/>
                    <a:pt x="658" y="537"/>
                    <a:pt x="545" y="560"/>
                  </a:cubicBezTo>
                  <a:cubicBezTo>
                    <a:pt x="432" y="583"/>
                    <a:pt x="227" y="507"/>
                    <a:pt x="136" y="469"/>
                  </a:cubicBezTo>
                  <a:cubicBezTo>
                    <a:pt x="45" y="431"/>
                    <a:pt x="0" y="386"/>
                    <a:pt x="0" y="333"/>
                  </a:cubicBezTo>
                  <a:cubicBezTo>
                    <a:pt x="0" y="280"/>
                    <a:pt x="60" y="151"/>
                    <a:pt x="136" y="151"/>
                  </a:cubicBezTo>
                  <a:cubicBezTo>
                    <a:pt x="212" y="151"/>
                    <a:pt x="371" y="348"/>
                    <a:pt x="454" y="333"/>
                  </a:cubicBezTo>
                  <a:cubicBezTo>
                    <a:pt x="537" y="318"/>
                    <a:pt x="567" y="114"/>
                    <a:pt x="635" y="61"/>
                  </a:cubicBezTo>
                  <a:cubicBezTo>
                    <a:pt x="703" y="8"/>
                    <a:pt x="817" y="0"/>
                    <a:pt x="862" y="15"/>
                  </a:cubicBezTo>
                  <a:cubicBezTo>
                    <a:pt x="907" y="30"/>
                    <a:pt x="914" y="98"/>
                    <a:pt x="907" y="15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116754" name="Freeform 18"/>
          <p:cNvSpPr>
            <a:spLocks/>
          </p:cNvSpPr>
          <p:nvPr/>
        </p:nvSpPr>
        <p:spPr bwMode="auto">
          <a:xfrm>
            <a:off x="1098550" y="1512888"/>
            <a:ext cx="6445250" cy="5116512"/>
          </a:xfrm>
          <a:custGeom>
            <a:avLst/>
            <a:gdLst/>
            <a:ahLst/>
            <a:cxnLst>
              <a:cxn ang="0">
                <a:pos x="1912" y="204"/>
              </a:cxn>
              <a:cxn ang="0">
                <a:pos x="1595" y="476"/>
              </a:cxn>
              <a:cxn ang="0">
                <a:pos x="687" y="159"/>
              </a:cxn>
              <a:cxn ang="0">
                <a:pos x="98" y="340"/>
              </a:cxn>
              <a:cxn ang="0">
                <a:pos x="98" y="1157"/>
              </a:cxn>
              <a:cxn ang="0">
                <a:pos x="551" y="1338"/>
              </a:cxn>
              <a:cxn ang="0">
                <a:pos x="506" y="1746"/>
              </a:cxn>
              <a:cxn ang="0">
                <a:pos x="188" y="2155"/>
              </a:cxn>
              <a:cxn ang="0">
                <a:pos x="279" y="3062"/>
              </a:cxn>
              <a:cxn ang="0">
                <a:pos x="1186" y="3062"/>
              </a:cxn>
              <a:cxn ang="0">
                <a:pos x="1413" y="2744"/>
              </a:cxn>
              <a:cxn ang="0">
                <a:pos x="1867" y="3107"/>
              </a:cxn>
              <a:cxn ang="0">
                <a:pos x="2411" y="3153"/>
              </a:cxn>
              <a:cxn ang="0">
                <a:pos x="3046" y="3062"/>
              </a:cxn>
              <a:cxn ang="0">
                <a:pos x="3454" y="3153"/>
              </a:cxn>
              <a:cxn ang="0">
                <a:pos x="4135" y="3198"/>
              </a:cxn>
              <a:cxn ang="0">
                <a:pos x="4860" y="2971"/>
              </a:cxn>
              <a:cxn ang="0">
                <a:pos x="5087" y="2563"/>
              </a:cxn>
              <a:cxn ang="0">
                <a:pos x="4679" y="2245"/>
              </a:cxn>
              <a:cxn ang="0">
                <a:pos x="4906" y="1701"/>
              </a:cxn>
              <a:cxn ang="0">
                <a:pos x="4951" y="1111"/>
              </a:cxn>
              <a:cxn ang="0">
                <a:pos x="4634" y="975"/>
              </a:cxn>
              <a:cxn ang="0">
                <a:pos x="4997" y="386"/>
              </a:cxn>
              <a:cxn ang="0">
                <a:pos x="4180" y="68"/>
              </a:cxn>
              <a:cxn ang="0">
                <a:pos x="2910" y="340"/>
              </a:cxn>
              <a:cxn ang="0">
                <a:pos x="2139" y="23"/>
              </a:cxn>
              <a:cxn ang="0">
                <a:pos x="1912" y="204"/>
              </a:cxn>
            </a:cxnLst>
            <a:rect l="0" t="0" r="r" b="b"/>
            <a:pathLst>
              <a:path w="5117" h="3228">
                <a:moveTo>
                  <a:pt x="1912" y="204"/>
                </a:moveTo>
                <a:cubicBezTo>
                  <a:pt x="1821" y="280"/>
                  <a:pt x="1799" y="484"/>
                  <a:pt x="1595" y="476"/>
                </a:cubicBezTo>
                <a:cubicBezTo>
                  <a:pt x="1391" y="468"/>
                  <a:pt x="936" y="182"/>
                  <a:pt x="687" y="159"/>
                </a:cubicBezTo>
                <a:cubicBezTo>
                  <a:pt x="438" y="136"/>
                  <a:pt x="196" y="174"/>
                  <a:pt x="98" y="340"/>
                </a:cubicBezTo>
                <a:cubicBezTo>
                  <a:pt x="0" y="506"/>
                  <a:pt x="23" y="991"/>
                  <a:pt x="98" y="1157"/>
                </a:cubicBezTo>
                <a:cubicBezTo>
                  <a:pt x="173" y="1323"/>
                  <a:pt x="483" y="1240"/>
                  <a:pt x="551" y="1338"/>
                </a:cubicBezTo>
                <a:cubicBezTo>
                  <a:pt x="619" y="1436"/>
                  <a:pt x="566" y="1610"/>
                  <a:pt x="506" y="1746"/>
                </a:cubicBezTo>
                <a:cubicBezTo>
                  <a:pt x="446" y="1882"/>
                  <a:pt x="226" y="1936"/>
                  <a:pt x="188" y="2155"/>
                </a:cubicBezTo>
                <a:cubicBezTo>
                  <a:pt x="150" y="2374"/>
                  <a:pt x="113" y="2911"/>
                  <a:pt x="279" y="3062"/>
                </a:cubicBezTo>
                <a:cubicBezTo>
                  <a:pt x="445" y="3213"/>
                  <a:pt x="997" y="3115"/>
                  <a:pt x="1186" y="3062"/>
                </a:cubicBezTo>
                <a:cubicBezTo>
                  <a:pt x="1375" y="3009"/>
                  <a:pt x="1300" y="2737"/>
                  <a:pt x="1413" y="2744"/>
                </a:cubicBezTo>
                <a:cubicBezTo>
                  <a:pt x="1526" y="2751"/>
                  <a:pt x="1701" y="3039"/>
                  <a:pt x="1867" y="3107"/>
                </a:cubicBezTo>
                <a:cubicBezTo>
                  <a:pt x="2033" y="3175"/>
                  <a:pt x="2215" y="3160"/>
                  <a:pt x="2411" y="3153"/>
                </a:cubicBezTo>
                <a:cubicBezTo>
                  <a:pt x="2607" y="3146"/>
                  <a:pt x="2872" y="3062"/>
                  <a:pt x="3046" y="3062"/>
                </a:cubicBezTo>
                <a:cubicBezTo>
                  <a:pt x="3220" y="3062"/>
                  <a:pt x="3273" y="3130"/>
                  <a:pt x="3454" y="3153"/>
                </a:cubicBezTo>
                <a:cubicBezTo>
                  <a:pt x="3635" y="3176"/>
                  <a:pt x="3901" y="3228"/>
                  <a:pt x="4135" y="3198"/>
                </a:cubicBezTo>
                <a:cubicBezTo>
                  <a:pt x="4369" y="3168"/>
                  <a:pt x="4701" y="3077"/>
                  <a:pt x="4860" y="2971"/>
                </a:cubicBezTo>
                <a:cubicBezTo>
                  <a:pt x="5019" y="2865"/>
                  <a:pt x="5117" y="2684"/>
                  <a:pt x="5087" y="2563"/>
                </a:cubicBezTo>
                <a:cubicBezTo>
                  <a:pt x="5057" y="2442"/>
                  <a:pt x="4709" y="2388"/>
                  <a:pt x="4679" y="2245"/>
                </a:cubicBezTo>
                <a:cubicBezTo>
                  <a:pt x="4649" y="2102"/>
                  <a:pt x="4861" y="1890"/>
                  <a:pt x="4906" y="1701"/>
                </a:cubicBezTo>
                <a:cubicBezTo>
                  <a:pt x="4951" y="1512"/>
                  <a:pt x="4996" y="1232"/>
                  <a:pt x="4951" y="1111"/>
                </a:cubicBezTo>
                <a:cubicBezTo>
                  <a:pt x="4906" y="990"/>
                  <a:pt x="4626" y="1096"/>
                  <a:pt x="4634" y="975"/>
                </a:cubicBezTo>
                <a:cubicBezTo>
                  <a:pt x="4642" y="854"/>
                  <a:pt x="5073" y="537"/>
                  <a:pt x="4997" y="386"/>
                </a:cubicBezTo>
                <a:cubicBezTo>
                  <a:pt x="4921" y="235"/>
                  <a:pt x="4528" y="76"/>
                  <a:pt x="4180" y="68"/>
                </a:cubicBezTo>
                <a:cubicBezTo>
                  <a:pt x="3832" y="60"/>
                  <a:pt x="3250" y="347"/>
                  <a:pt x="2910" y="340"/>
                </a:cubicBezTo>
                <a:cubicBezTo>
                  <a:pt x="2570" y="333"/>
                  <a:pt x="2305" y="46"/>
                  <a:pt x="2139" y="23"/>
                </a:cubicBezTo>
                <a:cubicBezTo>
                  <a:pt x="1973" y="0"/>
                  <a:pt x="2003" y="128"/>
                  <a:pt x="1912" y="204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900113" y="476250"/>
            <a:ext cx="8713787" cy="1143000"/>
          </a:xfrm>
          <a:prstGeom prst="rect">
            <a:avLst/>
          </a:prstGeom>
          <a:noFill/>
          <a:ln w="12699">
            <a:noFill/>
            <a:miter lim="800000"/>
            <a:headEnd/>
            <a:tailEnd/>
          </a:ln>
          <a:effectLst/>
        </p:spPr>
        <p:txBody>
          <a:bodyPr lIns="90488" tIns="44450" rIns="90488" bIns="44450" anchor="ctr"/>
          <a:lstStyle/>
          <a:p>
            <a:pPr marL="762000" indent="-762000"/>
            <a:r>
              <a:rPr lang="hu-HU" sz="3600" b="1" dirty="0" err="1"/>
              <a:t>Environment</a:t>
            </a:r>
            <a:r>
              <a:rPr lang="hu-HU" sz="3600" b="1" dirty="0"/>
              <a:t> </a:t>
            </a:r>
            <a:r>
              <a:rPr lang="hu-HU" sz="3600" b="1" dirty="0" err="1"/>
              <a:t>mapping</a:t>
            </a:r>
            <a:r>
              <a:rPr lang="hu-HU" sz="3600" b="1" dirty="0"/>
              <a:t> (Blinn76)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124075" y="1989138"/>
            <a:ext cx="2952750" cy="4248150"/>
            <a:chOff x="1247" y="1253"/>
            <a:chExt cx="1996" cy="2676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1247" y="2251"/>
              <a:ext cx="563" cy="773"/>
              <a:chOff x="144" y="2184"/>
              <a:chExt cx="828" cy="984"/>
            </a:xfrm>
          </p:grpSpPr>
          <p:sp>
            <p:nvSpPr>
              <p:cNvPr id="118789" name="Line 5"/>
              <p:cNvSpPr>
                <a:spLocks noChangeShapeType="1"/>
              </p:cNvSpPr>
              <p:nvPr/>
            </p:nvSpPr>
            <p:spPr bwMode="auto">
              <a:xfrm flipV="1">
                <a:off x="144" y="2400"/>
                <a:ext cx="624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hu-HU"/>
              </a:p>
            </p:txBody>
          </p:sp>
          <p:sp>
            <p:nvSpPr>
              <p:cNvPr id="118790" name="Line 6"/>
              <p:cNvSpPr>
                <a:spLocks noChangeShapeType="1"/>
              </p:cNvSpPr>
              <p:nvPr/>
            </p:nvSpPr>
            <p:spPr bwMode="auto">
              <a:xfrm>
                <a:off x="144" y="2688"/>
                <a:ext cx="624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hu-HU"/>
              </a:p>
            </p:txBody>
          </p:sp>
          <p:sp>
            <p:nvSpPr>
              <p:cNvPr id="118791" name="Oval 7"/>
              <p:cNvSpPr>
                <a:spLocks noChangeArrowheads="1"/>
              </p:cNvSpPr>
              <p:nvPr/>
            </p:nvSpPr>
            <p:spPr bwMode="auto">
              <a:xfrm>
                <a:off x="624" y="2448"/>
                <a:ext cx="192" cy="480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hu-HU"/>
              </a:p>
            </p:txBody>
          </p:sp>
          <p:sp>
            <p:nvSpPr>
              <p:cNvPr id="118792" name="Oval 8"/>
              <p:cNvSpPr>
                <a:spLocks noChangeArrowheads="1"/>
              </p:cNvSpPr>
              <p:nvPr/>
            </p:nvSpPr>
            <p:spPr bwMode="auto">
              <a:xfrm>
                <a:off x="720" y="2544"/>
                <a:ext cx="96" cy="288"/>
              </a:xfrm>
              <a:prstGeom prst="ellipse">
                <a:avLst/>
              </a:prstGeom>
              <a:solidFill>
                <a:schemeClr val="bg2"/>
              </a:solidFill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hu-HU"/>
              </a:p>
            </p:txBody>
          </p:sp>
          <p:sp>
            <p:nvSpPr>
              <p:cNvPr id="118793" name="Freeform 9"/>
              <p:cNvSpPr>
                <a:spLocks/>
              </p:cNvSpPr>
              <p:nvPr/>
            </p:nvSpPr>
            <p:spPr bwMode="auto">
              <a:xfrm>
                <a:off x="816" y="2208"/>
                <a:ext cx="144" cy="192"/>
              </a:xfrm>
              <a:custGeom>
                <a:avLst/>
                <a:gdLst/>
                <a:ahLst/>
                <a:cxnLst>
                  <a:cxn ang="0">
                    <a:pos x="0" y="192"/>
                  </a:cxn>
                  <a:cxn ang="0">
                    <a:pos x="96" y="144"/>
                  </a:cxn>
                  <a:cxn ang="0">
                    <a:pos x="144" y="0"/>
                  </a:cxn>
                </a:cxnLst>
                <a:rect l="0" t="0" r="r" b="b"/>
                <a:pathLst>
                  <a:path w="144" h="192">
                    <a:moveTo>
                      <a:pt x="0" y="192"/>
                    </a:moveTo>
                    <a:cubicBezTo>
                      <a:pt x="36" y="184"/>
                      <a:pt x="72" y="176"/>
                      <a:pt x="96" y="144"/>
                    </a:cubicBezTo>
                    <a:cubicBezTo>
                      <a:pt x="120" y="112"/>
                      <a:pt x="136" y="32"/>
                      <a:pt x="144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hu-HU"/>
              </a:p>
            </p:txBody>
          </p:sp>
          <p:sp>
            <p:nvSpPr>
              <p:cNvPr id="118794" name="Freeform 10"/>
              <p:cNvSpPr>
                <a:spLocks/>
              </p:cNvSpPr>
              <p:nvPr/>
            </p:nvSpPr>
            <p:spPr bwMode="auto">
              <a:xfrm>
                <a:off x="768" y="2244"/>
                <a:ext cx="192" cy="156"/>
              </a:xfrm>
              <a:custGeom>
                <a:avLst/>
                <a:gdLst/>
                <a:ahLst/>
                <a:cxnLst>
                  <a:cxn ang="0">
                    <a:pos x="0" y="156"/>
                  </a:cxn>
                  <a:cxn ang="0">
                    <a:pos x="132" y="120"/>
                  </a:cxn>
                  <a:cxn ang="0">
                    <a:pos x="192" y="0"/>
                  </a:cxn>
                </a:cxnLst>
                <a:rect l="0" t="0" r="r" b="b"/>
                <a:pathLst>
                  <a:path w="192" h="156">
                    <a:moveTo>
                      <a:pt x="0" y="156"/>
                    </a:moveTo>
                    <a:cubicBezTo>
                      <a:pt x="22" y="150"/>
                      <a:pt x="100" y="146"/>
                      <a:pt x="132" y="120"/>
                    </a:cubicBezTo>
                    <a:cubicBezTo>
                      <a:pt x="164" y="94"/>
                      <a:pt x="180" y="25"/>
                      <a:pt x="192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hu-HU"/>
              </a:p>
            </p:txBody>
          </p:sp>
          <p:sp>
            <p:nvSpPr>
              <p:cNvPr id="118795" name="Freeform 11"/>
              <p:cNvSpPr>
                <a:spLocks/>
              </p:cNvSpPr>
              <p:nvPr/>
            </p:nvSpPr>
            <p:spPr bwMode="auto">
              <a:xfrm>
                <a:off x="720" y="2928"/>
                <a:ext cx="252" cy="14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44" y="48"/>
                  </a:cxn>
                  <a:cxn ang="0">
                    <a:pos x="252" y="144"/>
                  </a:cxn>
                </a:cxnLst>
                <a:rect l="0" t="0" r="r" b="b"/>
                <a:pathLst>
                  <a:path w="252" h="144">
                    <a:moveTo>
                      <a:pt x="0" y="0"/>
                    </a:moveTo>
                    <a:cubicBezTo>
                      <a:pt x="56" y="8"/>
                      <a:pt x="102" y="24"/>
                      <a:pt x="144" y="48"/>
                    </a:cubicBezTo>
                    <a:cubicBezTo>
                      <a:pt x="186" y="72"/>
                      <a:pt x="230" y="124"/>
                      <a:pt x="252" y="144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hu-HU"/>
              </a:p>
            </p:txBody>
          </p:sp>
          <p:sp>
            <p:nvSpPr>
              <p:cNvPr id="118796" name="Freeform 12"/>
              <p:cNvSpPr>
                <a:spLocks/>
              </p:cNvSpPr>
              <p:nvPr/>
            </p:nvSpPr>
            <p:spPr bwMode="auto">
              <a:xfrm>
                <a:off x="720" y="2928"/>
                <a:ext cx="144" cy="24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0" y="144"/>
                  </a:cxn>
                  <a:cxn ang="0">
                    <a:pos x="144" y="240"/>
                  </a:cxn>
                </a:cxnLst>
                <a:rect l="0" t="0" r="r" b="b"/>
                <a:pathLst>
                  <a:path w="144" h="240">
                    <a:moveTo>
                      <a:pt x="0" y="0"/>
                    </a:moveTo>
                    <a:cubicBezTo>
                      <a:pt x="20" y="24"/>
                      <a:pt x="96" y="104"/>
                      <a:pt x="120" y="144"/>
                    </a:cubicBezTo>
                    <a:cubicBezTo>
                      <a:pt x="144" y="184"/>
                      <a:pt x="139" y="220"/>
                      <a:pt x="144" y="24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hu-HU"/>
              </a:p>
            </p:txBody>
          </p:sp>
          <p:sp>
            <p:nvSpPr>
              <p:cNvPr id="118797" name="Freeform 13"/>
              <p:cNvSpPr>
                <a:spLocks/>
              </p:cNvSpPr>
              <p:nvPr/>
            </p:nvSpPr>
            <p:spPr bwMode="auto">
              <a:xfrm>
                <a:off x="720" y="2928"/>
                <a:ext cx="48" cy="24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144"/>
                  </a:cxn>
                  <a:cxn ang="0">
                    <a:pos x="0" y="240"/>
                  </a:cxn>
                </a:cxnLst>
                <a:rect l="0" t="0" r="r" b="b"/>
                <a:pathLst>
                  <a:path w="48" h="240">
                    <a:moveTo>
                      <a:pt x="0" y="0"/>
                    </a:moveTo>
                    <a:cubicBezTo>
                      <a:pt x="24" y="52"/>
                      <a:pt x="48" y="104"/>
                      <a:pt x="48" y="144"/>
                    </a:cubicBezTo>
                    <a:cubicBezTo>
                      <a:pt x="48" y="184"/>
                      <a:pt x="24" y="212"/>
                      <a:pt x="0" y="24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hu-HU"/>
              </a:p>
            </p:txBody>
          </p:sp>
          <p:sp>
            <p:nvSpPr>
              <p:cNvPr id="118798" name="Freeform 14"/>
              <p:cNvSpPr>
                <a:spLocks/>
              </p:cNvSpPr>
              <p:nvPr/>
            </p:nvSpPr>
            <p:spPr bwMode="auto">
              <a:xfrm>
                <a:off x="840" y="2184"/>
                <a:ext cx="52" cy="216"/>
              </a:xfrm>
              <a:custGeom>
                <a:avLst/>
                <a:gdLst/>
                <a:ahLst/>
                <a:cxnLst>
                  <a:cxn ang="0">
                    <a:pos x="0" y="216"/>
                  </a:cxn>
                  <a:cxn ang="0">
                    <a:pos x="48" y="96"/>
                  </a:cxn>
                  <a:cxn ang="0">
                    <a:pos x="24" y="0"/>
                  </a:cxn>
                </a:cxnLst>
                <a:rect l="0" t="0" r="r" b="b"/>
                <a:pathLst>
                  <a:path w="52" h="216">
                    <a:moveTo>
                      <a:pt x="0" y="216"/>
                    </a:moveTo>
                    <a:cubicBezTo>
                      <a:pt x="8" y="196"/>
                      <a:pt x="44" y="132"/>
                      <a:pt x="48" y="96"/>
                    </a:cubicBezTo>
                    <a:cubicBezTo>
                      <a:pt x="52" y="60"/>
                      <a:pt x="29" y="20"/>
                      <a:pt x="24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hu-HU"/>
              </a:p>
            </p:txBody>
          </p:sp>
        </p:grpSp>
        <p:sp>
          <p:nvSpPr>
            <p:cNvPr id="118799" name="Line 15"/>
            <p:cNvSpPr>
              <a:spLocks noChangeShapeType="1"/>
            </p:cNvSpPr>
            <p:nvPr/>
          </p:nvSpPr>
          <p:spPr bwMode="auto">
            <a:xfrm flipH="1">
              <a:off x="1746" y="1253"/>
              <a:ext cx="1497" cy="13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endParaRPr lang="hu-HU"/>
            </a:p>
          </p:txBody>
        </p:sp>
        <p:sp>
          <p:nvSpPr>
            <p:cNvPr id="118800" name="Line 16"/>
            <p:cNvSpPr>
              <a:spLocks noChangeShapeType="1"/>
            </p:cNvSpPr>
            <p:nvPr/>
          </p:nvSpPr>
          <p:spPr bwMode="auto">
            <a:xfrm flipH="1" flipV="1">
              <a:off x="1746" y="2614"/>
              <a:ext cx="1452" cy="13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hu-HU"/>
            </a:p>
          </p:txBody>
        </p:sp>
      </p:grpSp>
      <p:grpSp>
        <p:nvGrpSpPr>
          <p:cNvPr id="4" name="Group 17"/>
          <p:cNvGrpSpPr>
            <a:grpSpLocks/>
          </p:cNvGrpSpPr>
          <p:nvPr/>
        </p:nvGrpSpPr>
        <p:grpSpPr bwMode="auto">
          <a:xfrm rot="16200000">
            <a:off x="1331913" y="1341438"/>
            <a:ext cx="2952750" cy="4248150"/>
            <a:chOff x="1247" y="1253"/>
            <a:chExt cx="1996" cy="2676"/>
          </a:xfrm>
        </p:grpSpPr>
        <p:grpSp>
          <p:nvGrpSpPr>
            <p:cNvPr id="5" name="Group 18"/>
            <p:cNvGrpSpPr>
              <a:grpSpLocks/>
            </p:cNvGrpSpPr>
            <p:nvPr/>
          </p:nvGrpSpPr>
          <p:grpSpPr bwMode="auto">
            <a:xfrm>
              <a:off x="1247" y="2251"/>
              <a:ext cx="563" cy="773"/>
              <a:chOff x="144" y="2184"/>
              <a:chExt cx="828" cy="984"/>
            </a:xfrm>
          </p:grpSpPr>
          <p:sp>
            <p:nvSpPr>
              <p:cNvPr id="118803" name="Line 19"/>
              <p:cNvSpPr>
                <a:spLocks noChangeShapeType="1"/>
              </p:cNvSpPr>
              <p:nvPr/>
            </p:nvSpPr>
            <p:spPr bwMode="auto">
              <a:xfrm flipV="1">
                <a:off x="144" y="2400"/>
                <a:ext cx="624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hu-HU"/>
              </a:p>
            </p:txBody>
          </p:sp>
          <p:sp>
            <p:nvSpPr>
              <p:cNvPr id="118804" name="Line 20"/>
              <p:cNvSpPr>
                <a:spLocks noChangeShapeType="1"/>
              </p:cNvSpPr>
              <p:nvPr/>
            </p:nvSpPr>
            <p:spPr bwMode="auto">
              <a:xfrm>
                <a:off x="144" y="2688"/>
                <a:ext cx="624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hu-HU"/>
              </a:p>
            </p:txBody>
          </p:sp>
          <p:sp>
            <p:nvSpPr>
              <p:cNvPr id="118805" name="Oval 21"/>
              <p:cNvSpPr>
                <a:spLocks noChangeArrowheads="1"/>
              </p:cNvSpPr>
              <p:nvPr/>
            </p:nvSpPr>
            <p:spPr bwMode="auto">
              <a:xfrm>
                <a:off x="624" y="2448"/>
                <a:ext cx="192" cy="480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hu-HU"/>
              </a:p>
            </p:txBody>
          </p:sp>
          <p:sp>
            <p:nvSpPr>
              <p:cNvPr id="118806" name="Oval 22"/>
              <p:cNvSpPr>
                <a:spLocks noChangeArrowheads="1"/>
              </p:cNvSpPr>
              <p:nvPr/>
            </p:nvSpPr>
            <p:spPr bwMode="auto">
              <a:xfrm>
                <a:off x="720" y="2544"/>
                <a:ext cx="96" cy="288"/>
              </a:xfrm>
              <a:prstGeom prst="ellipse">
                <a:avLst/>
              </a:prstGeom>
              <a:solidFill>
                <a:schemeClr val="bg2"/>
              </a:solidFill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hu-HU"/>
              </a:p>
            </p:txBody>
          </p:sp>
          <p:sp>
            <p:nvSpPr>
              <p:cNvPr id="118807" name="Freeform 23"/>
              <p:cNvSpPr>
                <a:spLocks/>
              </p:cNvSpPr>
              <p:nvPr/>
            </p:nvSpPr>
            <p:spPr bwMode="auto">
              <a:xfrm>
                <a:off x="816" y="2208"/>
                <a:ext cx="144" cy="192"/>
              </a:xfrm>
              <a:custGeom>
                <a:avLst/>
                <a:gdLst/>
                <a:ahLst/>
                <a:cxnLst>
                  <a:cxn ang="0">
                    <a:pos x="0" y="192"/>
                  </a:cxn>
                  <a:cxn ang="0">
                    <a:pos x="96" y="144"/>
                  </a:cxn>
                  <a:cxn ang="0">
                    <a:pos x="144" y="0"/>
                  </a:cxn>
                </a:cxnLst>
                <a:rect l="0" t="0" r="r" b="b"/>
                <a:pathLst>
                  <a:path w="144" h="192">
                    <a:moveTo>
                      <a:pt x="0" y="192"/>
                    </a:moveTo>
                    <a:cubicBezTo>
                      <a:pt x="36" y="184"/>
                      <a:pt x="72" y="176"/>
                      <a:pt x="96" y="144"/>
                    </a:cubicBezTo>
                    <a:cubicBezTo>
                      <a:pt x="120" y="112"/>
                      <a:pt x="136" y="32"/>
                      <a:pt x="144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hu-HU"/>
              </a:p>
            </p:txBody>
          </p:sp>
          <p:sp>
            <p:nvSpPr>
              <p:cNvPr id="118808" name="Freeform 24"/>
              <p:cNvSpPr>
                <a:spLocks/>
              </p:cNvSpPr>
              <p:nvPr/>
            </p:nvSpPr>
            <p:spPr bwMode="auto">
              <a:xfrm>
                <a:off x="768" y="2244"/>
                <a:ext cx="192" cy="156"/>
              </a:xfrm>
              <a:custGeom>
                <a:avLst/>
                <a:gdLst/>
                <a:ahLst/>
                <a:cxnLst>
                  <a:cxn ang="0">
                    <a:pos x="0" y="156"/>
                  </a:cxn>
                  <a:cxn ang="0">
                    <a:pos x="132" y="120"/>
                  </a:cxn>
                  <a:cxn ang="0">
                    <a:pos x="192" y="0"/>
                  </a:cxn>
                </a:cxnLst>
                <a:rect l="0" t="0" r="r" b="b"/>
                <a:pathLst>
                  <a:path w="192" h="156">
                    <a:moveTo>
                      <a:pt x="0" y="156"/>
                    </a:moveTo>
                    <a:cubicBezTo>
                      <a:pt x="22" y="150"/>
                      <a:pt x="100" y="146"/>
                      <a:pt x="132" y="120"/>
                    </a:cubicBezTo>
                    <a:cubicBezTo>
                      <a:pt x="164" y="94"/>
                      <a:pt x="180" y="25"/>
                      <a:pt x="192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hu-HU"/>
              </a:p>
            </p:txBody>
          </p:sp>
          <p:sp>
            <p:nvSpPr>
              <p:cNvPr id="118809" name="Freeform 25"/>
              <p:cNvSpPr>
                <a:spLocks/>
              </p:cNvSpPr>
              <p:nvPr/>
            </p:nvSpPr>
            <p:spPr bwMode="auto">
              <a:xfrm>
                <a:off x="720" y="2928"/>
                <a:ext cx="252" cy="14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44" y="48"/>
                  </a:cxn>
                  <a:cxn ang="0">
                    <a:pos x="252" y="144"/>
                  </a:cxn>
                </a:cxnLst>
                <a:rect l="0" t="0" r="r" b="b"/>
                <a:pathLst>
                  <a:path w="252" h="144">
                    <a:moveTo>
                      <a:pt x="0" y="0"/>
                    </a:moveTo>
                    <a:cubicBezTo>
                      <a:pt x="56" y="8"/>
                      <a:pt x="102" y="24"/>
                      <a:pt x="144" y="48"/>
                    </a:cubicBezTo>
                    <a:cubicBezTo>
                      <a:pt x="186" y="72"/>
                      <a:pt x="230" y="124"/>
                      <a:pt x="252" y="144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hu-HU"/>
              </a:p>
            </p:txBody>
          </p:sp>
          <p:sp>
            <p:nvSpPr>
              <p:cNvPr id="118810" name="Freeform 26"/>
              <p:cNvSpPr>
                <a:spLocks/>
              </p:cNvSpPr>
              <p:nvPr/>
            </p:nvSpPr>
            <p:spPr bwMode="auto">
              <a:xfrm>
                <a:off x="720" y="2928"/>
                <a:ext cx="144" cy="24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0" y="144"/>
                  </a:cxn>
                  <a:cxn ang="0">
                    <a:pos x="144" y="240"/>
                  </a:cxn>
                </a:cxnLst>
                <a:rect l="0" t="0" r="r" b="b"/>
                <a:pathLst>
                  <a:path w="144" h="240">
                    <a:moveTo>
                      <a:pt x="0" y="0"/>
                    </a:moveTo>
                    <a:cubicBezTo>
                      <a:pt x="20" y="24"/>
                      <a:pt x="96" y="104"/>
                      <a:pt x="120" y="144"/>
                    </a:cubicBezTo>
                    <a:cubicBezTo>
                      <a:pt x="144" y="184"/>
                      <a:pt x="139" y="220"/>
                      <a:pt x="144" y="24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hu-HU"/>
              </a:p>
            </p:txBody>
          </p:sp>
          <p:sp>
            <p:nvSpPr>
              <p:cNvPr id="118811" name="Freeform 27"/>
              <p:cNvSpPr>
                <a:spLocks/>
              </p:cNvSpPr>
              <p:nvPr/>
            </p:nvSpPr>
            <p:spPr bwMode="auto">
              <a:xfrm>
                <a:off x="720" y="2928"/>
                <a:ext cx="48" cy="24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144"/>
                  </a:cxn>
                  <a:cxn ang="0">
                    <a:pos x="0" y="240"/>
                  </a:cxn>
                </a:cxnLst>
                <a:rect l="0" t="0" r="r" b="b"/>
                <a:pathLst>
                  <a:path w="48" h="240">
                    <a:moveTo>
                      <a:pt x="0" y="0"/>
                    </a:moveTo>
                    <a:cubicBezTo>
                      <a:pt x="24" y="52"/>
                      <a:pt x="48" y="104"/>
                      <a:pt x="48" y="144"/>
                    </a:cubicBezTo>
                    <a:cubicBezTo>
                      <a:pt x="48" y="184"/>
                      <a:pt x="24" y="212"/>
                      <a:pt x="0" y="24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hu-HU"/>
              </a:p>
            </p:txBody>
          </p:sp>
          <p:sp>
            <p:nvSpPr>
              <p:cNvPr id="118812" name="Freeform 28"/>
              <p:cNvSpPr>
                <a:spLocks/>
              </p:cNvSpPr>
              <p:nvPr/>
            </p:nvSpPr>
            <p:spPr bwMode="auto">
              <a:xfrm>
                <a:off x="840" y="2184"/>
                <a:ext cx="52" cy="216"/>
              </a:xfrm>
              <a:custGeom>
                <a:avLst/>
                <a:gdLst/>
                <a:ahLst/>
                <a:cxnLst>
                  <a:cxn ang="0">
                    <a:pos x="0" y="216"/>
                  </a:cxn>
                  <a:cxn ang="0">
                    <a:pos x="48" y="96"/>
                  </a:cxn>
                  <a:cxn ang="0">
                    <a:pos x="24" y="0"/>
                  </a:cxn>
                </a:cxnLst>
                <a:rect l="0" t="0" r="r" b="b"/>
                <a:pathLst>
                  <a:path w="52" h="216">
                    <a:moveTo>
                      <a:pt x="0" y="216"/>
                    </a:moveTo>
                    <a:cubicBezTo>
                      <a:pt x="8" y="196"/>
                      <a:pt x="44" y="132"/>
                      <a:pt x="48" y="96"/>
                    </a:cubicBezTo>
                    <a:cubicBezTo>
                      <a:pt x="52" y="60"/>
                      <a:pt x="29" y="20"/>
                      <a:pt x="24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hu-HU"/>
              </a:p>
            </p:txBody>
          </p:sp>
        </p:grpSp>
        <p:sp>
          <p:nvSpPr>
            <p:cNvPr id="118813" name="Line 29"/>
            <p:cNvSpPr>
              <a:spLocks noChangeShapeType="1"/>
            </p:cNvSpPr>
            <p:nvPr/>
          </p:nvSpPr>
          <p:spPr bwMode="auto">
            <a:xfrm flipH="1">
              <a:off x="1746" y="1253"/>
              <a:ext cx="1497" cy="13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endParaRPr lang="hu-HU"/>
            </a:p>
          </p:txBody>
        </p:sp>
        <p:sp>
          <p:nvSpPr>
            <p:cNvPr id="118814" name="Line 30"/>
            <p:cNvSpPr>
              <a:spLocks noChangeShapeType="1"/>
            </p:cNvSpPr>
            <p:nvPr/>
          </p:nvSpPr>
          <p:spPr bwMode="auto">
            <a:xfrm flipH="1" flipV="1">
              <a:off x="1746" y="2614"/>
              <a:ext cx="1452" cy="13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hu-HU"/>
            </a:p>
          </p:txBody>
        </p:sp>
      </p:grpSp>
      <p:grpSp>
        <p:nvGrpSpPr>
          <p:cNvPr id="6" name="Group 31"/>
          <p:cNvGrpSpPr>
            <a:grpSpLocks/>
          </p:cNvGrpSpPr>
          <p:nvPr/>
        </p:nvGrpSpPr>
        <p:grpSpPr bwMode="auto">
          <a:xfrm rot="10800000">
            <a:off x="611188" y="2133600"/>
            <a:ext cx="2952750" cy="4248150"/>
            <a:chOff x="1247" y="1253"/>
            <a:chExt cx="1996" cy="2676"/>
          </a:xfrm>
        </p:grpSpPr>
        <p:grpSp>
          <p:nvGrpSpPr>
            <p:cNvPr id="7" name="Group 32"/>
            <p:cNvGrpSpPr>
              <a:grpSpLocks/>
            </p:cNvGrpSpPr>
            <p:nvPr/>
          </p:nvGrpSpPr>
          <p:grpSpPr bwMode="auto">
            <a:xfrm>
              <a:off x="1247" y="2251"/>
              <a:ext cx="563" cy="773"/>
              <a:chOff x="144" y="2184"/>
              <a:chExt cx="828" cy="984"/>
            </a:xfrm>
          </p:grpSpPr>
          <p:sp>
            <p:nvSpPr>
              <p:cNvPr id="118817" name="Line 33"/>
              <p:cNvSpPr>
                <a:spLocks noChangeShapeType="1"/>
              </p:cNvSpPr>
              <p:nvPr/>
            </p:nvSpPr>
            <p:spPr bwMode="auto">
              <a:xfrm flipV="1">
                <a:off x="144" y="2400"/>
                <a:ext cx="624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hu-HU"/>
              </a:p>
            </p:txBody>
          </p:sp>
          <p:sp>
            <p:nvSpPr>
              <p:cNvPr id="118818" name="Line 34"/>
              <p:cNvSpPr>
                <a:spLocks noChangeShapeType="1"/>
              </p:cNvSpPr>
              <p:nvPr/>
            </p:nvSpPr>
            <p:spPr bwMode="auto">
              <a:xfrm>
                <a:off x="144" y="2688"/>
                <a:ext cx="624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hu-HU"/>
              </a:p>
            </p:txBody>
          </p:sp>
          <p:sp>
            <p:nvSpPr>
              <p:cNvPr id="118819" name="Oval 35"/>
              <p:cNvSpPr>
                <a:spLocks noChangeArrowheads="1"/>
              </p:cNvSpPr>
              <p:nvPr/>
            </p:nvSpPr>
            <p:spPr bwMode="auto">
              <a:xfrm>
                <a:off x="624" y="2448"/>
                <a:ext cx="192" cy="480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hu-HU"/>
              </a:p>
            </p:txBody>
          </p:sp>
          <p:sp>
            <p:nvSpPr>
              <p:cNvPr id="118820" name="Oval 36"/>
              <p:cNvSpPr>
                <a:spLocks noChangeArrowheads="1"/>
              </p:cNvSpPr>
              <p:nvPr/>
            </p:nvSpPr>
            <p:spPr bwMode="auto">
              <a:xfrm>
                <a:off x="720" y="2544"/>
                <a:ext cx="96" cy="288"/>
              </a:xfrm>
              <a:prstGeom prst="ellipse">
                <a:avLst/>
              </a:prstGeom>
              <a:solidFill>
                <a:schemeClr val="bg2"/>
              </a:solidFill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hu-HU"/>
              </a:p>
            </p:txBody>
          </p:sp>
          <p:sp>
            <p:nvSpPr>
              <p:cNvPr id="118821" name="Freeform 37"/>
              <p:cNvSpPr>
                <a:spLocks/>
              </p:cNvSpPr>
              <p:nvPr/>
            </p:nvSpPr>
            <p:spPr bwMode="auto">
              <a:xfrm>
                <a:off x="816" y="2208"/>
                <a:ext cx="144" cy="192"/>
              </a:xfrm>
              <a:custGeom>
                <a:avLst/>
                <a:gdLst/>
                <a:ahLst/>
                <a:cxnLst>
                  <a:cxn ang="0">
                    <a:pos x="0" y="192"/>
                  </a:cxn>
                  <a:cxn ang="0">
                    <a:pos x="96" y="144"/>
                  </a:cxn>
                  <a:cxn ang="0">
                    <a:pos x="144" y="0"/>
                  </a:cxn>
                </a:cxnLst>
                <a:rect l="0" t="0" r="r" b="b"/>
                <a:pathLst>
                  <a:path w="144" h="192">
                    <a:moveTo>
                      <a:pt x="0" y="192"/>
                    </a:moveTo>
                    <a:cubicBezTo>
                      <a:pt x="36" y="184"/>
                      <a:pt x="72" y="176"/>
                      <a:pt x="96" y="144"/>
                    </a:cubicBezTo>
                    <a:cubicBezTo>
                      <a:pt x="120" y="112"/>
                      <a:pt x="136" y="32"/>
                      <a:pt x="144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hu-HU"/>
              </a:p>
            </p:txBody>
          </p:sp>
          <p:sp>
            <p:nvSpPr>
              <p:cNvPr id="118822" name="Freeform 38"/>
              <p:cNvSpPr>
                <a:spLocks/>
              </p:cNvSpPr>
              <p:nvPr/>
            </p:nvSpPr>
            <p:spPr bwMode="auto">
              <a:xfrm>
                <a:off x="768" y="2244"/>
                <a:ext cx="192" cy="156"/>
              </a:xfrm>
              <a:custGeom>
                <a:avLst/>
                <a:gdLst/>
                <a:ahLst/>
                <a:cxnLst>
                  <a:cxn ang="0">
                    <a:pos x="0" y="156"/>
                  </a:cxn>
                  <a:cxn ang="0">
                    <a:pos x="132" y="120"/>
                  </a:cxn>
                  <a:cxn ang="0">
                    <a:pos x="192" y="0"/>
                  </a:cxn>
                </a:cxnLst>
                <a:rect l="0" t="0" r="r" b="b"/>
                <a:pathLst>
                  <a:path w="192" h="156">
                    <a:moveTo>
                      <a:pt x="0" y="156"/>
                    </a:moveTo>
                    <a:cubicBezTo>
                      <a:pt x="22" y="150"/>
                      <a:pt x="100" y="146"/>
                      <a:pt x="132" y="120"/>
                    </a:cubicBezTo>
                    <a:cubicBezTo>
                      <a:pt x="164" y="94"/>
                      <a:pt x="180" y="25"/>
                      <a:pt x="192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hu-HU"/>
              </a:p>
            </p:txBody>
          </p:sp>
          <p:sp>
            <p:nvSpPr>
              <p:cNvPr id="118823" name="Freeform 39"/>
              <p:cNvSpPr>
                <a:spLocks/>
              </p:cNvSpPr>
              <p:nvPr/>
            </p:nvSpPr>
            <p:spPr bwMode="auto">
              <a:xfrm>
                <a:off x="720" y="2928"/>
                <a:ext cx="252" cy="14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44" y="48"/>
                  </a:cxn>
                  <a:cxn ang="0">
                    <a:pos x="252" y="144"/>
                  </a:cxn>
                </a:cxnLst>
                <a:rect l="0" t="0" r="r" b="b"/>
                <a:pathLst>
                  <a:path w="252" h="144">
                    <a:moveTo>
                      <a:pt x="0" y="0"/>
                    </a:moveTo>
                    <a:cubicBezTo>
                      <a:pt x="56" y="8"/>
                      <a:pt x="102" y="24"/>
                      <a:pt x="144" y="48"/>
                    </a:cubicBezTo>
                    <a:cubicBezTo>
                      <a:pt x="186" y="72"/>
                      <a:pt x="230" y="124"/>
                      <a:pt x="252" y="144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hu-HU"/>
              </a:p>
            </p:txBody>
          </p:sp>
          <p:sp>
            <p:nvSpPr>
              <p:cNvPr id="118824" name="Freeform 40"/>
              <p:cNvSpPr>
                <a:spLocks/>
              </p:cNvSpPr>
              <p:nvPr/>
            </p:nvSpPr>
            <p:spPr bwMode="auto">
              <a:xfrm>
                <a:off x="720" y="2928"/>
                <a:ext cx="144" cy="24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0" y="144"/>
                  </a:cxn>
                  <a:cxn ang="0">
                    <a:pos x="144" y="240"/>
                  </a:cxn>
                </a:cxnLst>
                <a:rect l="0" t="0" r="r" b="b"/>
                <a:pathLst>
                  <a:path w="144" h="240">
                    <a:moveTo>
                      <a:pt x="0" y="0"/>
                    </a:moveTo>
                    <a:cubicBezTo>
                      <a:pt x="20" y="24"/>
                      <a:pt x="96" y="104"/>
                      <a:pt x="120" y="144"/>
                    </a:cubicBezTo>
                    <a:cubicBezTo>
                      <a:pt x="144" y="184"/>
                      <a:pt x="139" y="220"/>
                      <a:pt x="144" y="24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hu-HU"/>
              </a:p>
            </p:txBody>
          </p:sp>
          <p:sp>
            <p:nvSpPr>
              <p:cNvPr id="118825" name="Freeform 41"/>
              <p:cNvSpPr>
                <a:spLocks/>
              </p:cNvSpPr>
              <p:nvPr/>
            </p:nvSpPr>
            <p:spPr bwMode="auto">
              <a:xfrm>
                <a:off x="720" y="2928"/>
                <a:ext cx="48" cy="24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144"/>
                  </a:cxn>
                  <a:cxn ang="0">
                    <a:pos x="0" y="240"/>
                  </a:cxn>
                </a:cxnLst>
                <a:rect l="0" t="0" r="r" b="b"/>
                <a:pathLst>
                  <a:path w="48" h="240">
                    <a:moveTo>
                      <a:pt x="0" y="0"/>
                    </a:moveTo>
                    <a:cubicBezTo>
                      <a:pt x="24" y="52"/>
                      <a:pt x="48" y="104"/>
                      <a:pt x="48" y="144"/>
                    </a:cubicBezTo>
                    <a:cubicBezTo>
                      <a:pt x="48" y="184"/>
                      <a:pt x="24" y="212"/>
                      <a:pt x="0" y="24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hu-HU"/>
              </a:p>
            </p:txBody>
          </p:sp>
          <p:sp>
            <p:nvSpPr>
              <p:cNvPr id="118826" name="Freeform 42"/>
              <p:cNvSpPr>
                <a:spLocks/>
              </p:cNvSpPr>
              <p:nvPr/>
            </p:nvSpPr>
            <p:spPr bwMode="auto">
              <a:xfrm>
                <a:off x="840" y="2184"/>
                <a:ext cx="52" cy="216"/>
              </a:xfrm>
              <a:custGeom>
                <a:avLst/>
                <a:gdLst/>
                <a:ahLst/>
                <a:cxnLst>
                  <a:cxn ang="0">
                    <a:pos x="0" y="216"/>
                  </a:cxn>
                  <a:cxn ang="0">
                    <a:pos x="48" y="96"/>
                  </a:cxn>
                  <a:cxn ang="0">
                    <a:pos x="24" y="0"/>
                  </a:cxn>
                </a:cxnLst>
                <a:rect l="0" t="0" r="r" b="b"/>
                <a:pathLst>
                  <a:path w="52" h="216">
                    <a:moveTo>
                      <a:pt x="0" y="216"/>
                    </a:moveTo>
                    <a:cubicBezTo>
                      <a:pt x="8" y="196"/>
                      <a:pt x="44" y="132"/>
                      <a:pt x="48" y="96"/>
                    </a:cubicBezTo>
                    <a:cubicBezTo>
                      <a:pt x="52" y="60"/>
                      <a:pt x="29" y="20"/>
                      <a:pt x="24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hu-HU"/>
              </a:p>
            </p:txBody>
          </p:sp>
        </p:grpSp>
        <p:sp>
          <p:nvSpPr>
            <p:cNvPr id="118827" name="Line 43"/>
            <p:cNvSpPr>
              <a:spLocks noChangeShapeType="1"/>
            </p:cNvSpPr>
            <p:nvPr/>
          </p:nvSpPr>
          <p:spPr bwMode="auto">
            <a:xfrm flipH="1">
              <a:off x="1746" y="1253"/>
              <a:ext cx="1497" cy="13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endParaRPr lang="hu-HU"/>
            </a:p>
          </p:txBody>
        </p:sp>
        <p:sp>
          <p:nvSpPr>
            <p:cNvPr id="118828" name="Line 44"/>
            <p:cNvSpPr>
              <a:spLocks noChangeShapeType="1"/>
            </p:cNvSpPr>
            <p:nvPr/>
          </p:nvSpPr>
          <p:spPr bwMode="auto">
            <a:xfrm flipH="1" flipV="1">
              <a:off x="1746" y="2614"/>
              <a:ext cx="1452" cy="13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hu-HU"/>
            </a:p>
          </p:txBody>
        </p:sp>
      </p:grpSp>
      <p:grpSp>
        <p:nvGrpSpPr>
          <p:cNvPr id="8" name="Group 45"/>
          <p:cNvGrpSpPr>
            <a:grpSpLocks/>
          </p:cNvGrpSpPr>
          <p:nvPr/>
        </p:nvGrpSpPr>
        <p:grpSpPr bwMode="auto">
          <a:xfrm rot="5400000">
            <a:off x="1403350" y="2781300"/>
            <a:ext cx="2952750" cy="4248150"/>
            <a:chOff x="1247" y="1253"/>
            <a:chExt cx="1996" cy="2676"/>
          </a:xfrm>
        </p:grpSpPr>
        <p:grpSp>
          <p:nvGrpSpPr>
            <p:cNvPr id="9" name="Group 46"/>
            <p:cNvGrpSpPr>
              <a:grpSpLocks/>
            </p:cNvGrpSpPr>
            <p:nvPr/>
          </p:nvGrpSpPr>
          <p:grpSpPr bwMode="auto">
            <a:xfrm>
              <a:off x="1247" y="2251"/>
              <a:ext cx="563" cy="773"/>
              <a:chOff x="144" y="2184"/>
              <a:chExt cx="828" cy="984"/>
            </a:xfrm>
          </p:grpSpPr>
          <p:sp>
            <p:nvSpPr>
              <p:cNvPr id="118831" name="Line 47"/>
              <p:cNvSpPr>
                <a:spLocks noChangeShapeType="1"/>
              </p:cNvSpPr>
              <p:nvPr/>
            </p:nvSpPr>
            <p:spPr bwMode="auto">
              <a:xfrm flipV="1">
                <a:off x="144" y="2400"/>
                <a:ext cx="624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hu-HU"/>
              </a:p>
            </p:txBody>
          </p:sp>
          <p:sp>
            <p:nvSpPr>
              <p:cNvPr id="118832" name="Line 48"/>
              <p:cNvSpPr>
                <a:spLocks noChangeShapeType="1"/>
              </p:cNvSpPr>
              <p:nvPr/>
            </p:nvSpPr>
            <p:spPr bwMode="auto">
              <a:xfrm>
                <a:off x="144" y="2688"/>
                <a:ext cx="624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hu-HU"/>
              </a:p>
            </p:txBody>
          </p:sp>
          <p:sp>
            <p:nvSpPr>
              <p:cNvPr id="118833" name="Oval 49"/>
              <p:cNvSpPr>
                <a:spLocks noChangeArrowheads="1"/>
              </p:cNvSpPr>
              <p:nvPr/>
            </p:nvSpPr>
            <p:spPr bwMode="auto">
              <a:xfrm>
                <a:off x="624" y="2448"/>
                <a:ext cx="192" cy="480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hu-HU"/>
              </a:p>
            </p:txBody>
          </p:sp>
          <p:sp>
            <p:nvSpPr>
              <p:cNvPr id="118834" name="Oval 50"/>
              <p:cNvSpPr>
                <a:spLocks noChangeArrowheads="1"/>
              </p:cNvSpPr>
              <p:nvPr/>
            </p:nvSpPr>
            <p:spPr bwMode="auto">
              <a:xfrm>
                <a:off x="720" y="2544"/>
                <a:ext cx="96" cy="288"/>
              </a:xfrm>
              <a:prstGeom prst="ellipse">
                <a:avLst/>
              </a:prstGeom>
              <a:solidFill>
                <a:schemeClr val="bg2"/>
              </a:solidFill>
              <a:ln w="3810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hu-HU"/>
              </a:p>
            </p:txBody>
          </p:sp>
          <p:sp>
            <p:nvSpPr>
              <p:cNvPr id="118835" name="Freeform 51"/>
              <p:cNvSpPr>
                <a:spLocks/>
              </p:cNvSpPr>
              <p:nvPr/>
            </p:nvSpPr>
            <p:spPr bwMode="auto">
              <a:xfrm>
                <a:off x="816" y="2208"/>
                <a:ext cx="144" cy="192"/>
              </a:xfrm>
              <a:custGeom>
                <a:avLst/>
                <a:gdLst/>
                <a:ahLst/>
                <a:cxnLst>
                  <a:cxn ang="0">
                    <a:pos x="0" y="192"/>
                  </a:cxn>
                  <a:cxn ang="0">
                    <a:pos x="96" y="144"/>
                  </a:cxn>
                  <a:cxn ang="0">
                    <a:pos x="144" y="0"/>
                  </a:cxn>
                </a:cxnLst>
                <a:rect l="0" t="0" r="r" b="b"/>
                <a:pathLst>
                  <a:path w="144" h="192">
                    <a:moveTo>
                      <a:pt x="0" y="192"/>
                    </a:moveTo>
                    <a:cubicBezTo>
                      <a:pt x="36" y="184"/>
                      <a:pt x="72" y="176"/>
                      <a:pt x="96" y="144"/>
                    </a:cubicBezTo>
                    <a:cubicBezTo>
                      <a:pt x="120" y="112"/>
                      <a:pt x="136" y="32"/>
                      <a:pt x="144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hu-HU"/>
              </a:p>
            </p:txBody>
          </p:sp>
          <p:sp>
            <p:nvSpPr>
              <p:cNvPr id="118836" name="Freeform 52"/>
              <p:cNvSpPr>
                <a:spLocks/>
              </p:cNvSpPr>
              <p:nvPr/>
            </p:nvSpPr>
            <p:spPr bwMode="auto">
              <a:xfrm>
                <a:off x="768" y="2244"/>
                <a:ext cx="192" cy="156"/>
              </a:xfrm>
              <a:custGeom>
                <a:avLst/>
                <a:gdLst/>
                <a:ahLst/>
                <a:cxnLst>
                  <a:cxn ang="0">
                    <a:pos x="0" y="156"/>
                  </a:cxn>
                  <a:cxn ang="0">
                    <a:pos x="132" y="120"/>
                  </a:cxn>
                  <a:cxn ang="0">
                    <a:pos x="192" y="0"/>
                  </a:cxn>
                </a:cxnLst>
                <a:rect l="0" t="0" r="r" b="b"/>
                <a:pathLst>
                  <a:path w="192" h="156">
                    <a:moveTo>
                      <a:pt x="0" y="156"/>
                    </a:moveTo>
                    <a:cubicBezTo>
                      <a:pt x="22" y="150"/>
                      <a:pt x="100" y="146"/>
                      <a:pt x="132" y="120"/>
                    </a:cubicBezTo>
                    <a:cubicBezTo>
                      <a:pt x="164" y="94"/>
                      <a:pt x="180" y="25"/>
                      <a:pt x="192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hu-HU"/>
              </a:p>
            </p:txBody>
          </p:sp>
          <p:sp>
            <p:nvSpPr>
              <p:cNvPr id="118837" name="Freeform 53"/>
              <p:cNvSpPr>
                <a:spLocks/>
              </p:cNvSpPr>
              <p:nvPr/>
            </p:nvSpPr>
            <p:spPr bwMode="auto">
              <a:xfrm>
                <a:off x="720" y="2928"/>
                <a:ext cx="252" cy="14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44" y="48"/>
                  </a:cxn>
                  <a:cxn ang="0">
                    <a:pos x="252" y="144"/>
                  </a:cxn>
                </a:cxnLst>
                <a:rect l="0" t="0" r="r" b="b"/>
                <a:pathLst>
                  <a:path w="252" h="144">
                    <a:moveTo>
                      <a:pt x="0" y="0"/>
                    </a:moveTo>
                    <a:cubicBezTo>
                      <a:pt x="56" y="8"/>
                      <a:pt x="102" y="24"/>
                      <a:pt x="144" y="48"/>
                    </a:cubicBezTo>
                    <a:cubicBezTo>
                      <a:pt x="186" y="72"/>
                      <a:pt x="230" y="124"/>
                      <a:pt x="252" y="144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hu-HU"/>
              </a:p>
            </p:txBody>
          </p:sp>
          <p:sp>
            <p:nvSpPr>
              <p:cNvPr id="118838" name="Freeform 54"/>
              <p:cNvSpPr>
                <a:spLocks/>
              </p:cNvSpPr>
              <p:nvPr/>
            </p:nvSpPr>
            <p:spPr bwMode="auto">
              <a:xfrm>
                <a:off x="720" y="2928"/>
                <a:ext cx="144" cy="24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0" y="144"/>
                  </a:cxn>
                  <a:cxn ang="0">
                    <a:pos x="144" y="240"/>
                  </a:cxn>
                </a:cxnLst>
                <a:rect l="0" t="0" r="r" b="b"/>
                <a:pathLst>
                  <a:path w="144" h="240">
                    <a:moveTo>
                      <a:pt x="0" y="0"/>
                    </a:moveTo>
                    <a:cubicBezTo>
                      <a:pt x="20" y="24"/>
                      <a:pt x="96" y="104"/>
                      <a:pt x="120" y="144"/>
                    </a:cubicBezTo>
                    <a:cubicBezTo>
                      <a:pt x="144" y="184"/>
                      <a:pt x="139" y="220"/>
                      <a:pt x="144" y="24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hu-HU"/>
              </a:p>
            </p:txBody>
          </p:sp>
          <p:sp>
            <p:nvSpPr>
              <p:cNvPr id="118839" name="Freeform 55"/>
              <p:cNvSpPr>
                <a:spLocks/>
              </p:cNvSpPr>
              <p:nvPr/>
            </p:nvSpPr>
            <p:spPr bwMode="auto">
              <a:xfrm>
                <a:off x="720" y="2928"/>
                <a:ext cx="48" cy="24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8" y="144"/>
                  </a:cxn>
                  <a:cxn ang="0">
                    <a:pos x="0" y="240"/>
                  </a:cxn>
                </a:cxnLst>
                <a:rect l="0" t="0" r="r" b="b"/>
                <a:pathLst>
                  <a:path w="48" h="240">
                    <a:moveTo>
                      <a:pt x="0" y="0"/>
                    </a:moveTo>
                    <a:cubicBezTo>
                      <a:pt x="24" y="52"/>
                      <a:pt x="48" y="104"/>
                      <a:pt x="48" y="144"/>
                    </a:cubicBezTo>
                    <a:cubicBezTo>
                      <a:pt x="48" y="184"/>
                      <a:pt x="24" y="212"/>
                      <a:pt x="0" y="24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hu-HU"/>
              </a:p>
            </p:txBody>
          </p:sp>
          <p:sp>
            <p:nvSpPr>
              <p:cNvPr id="118840" name="Freeform 56"/>
              <p:cNvSpPr>
                <a:spLocks/>
              </p:cNvSpPr>
              <p:nvPr/>
            </p:nvSpPr>
            <p:spPr bwMode="auto">
              <a:xfrm>
                <a:off x="840" y="2184"/>
                <a:ext cx="52" cy="216"/>
              </a:xfrm>
              <a:custGeom>
                <a:avLst/>
                <a:gdLst/>
                <a:ahLst/>
                <a:cxnLst>
                  <a:cxn ang="0">
                    <a:pos x="0" y="216"/>
                  </a:cxn>
                  <a:cxn ang="0">
                    <a:pos x="48" y="96"/>
                  </a:cxn>
                  <a:cxn ang="0">
                    <a:pos x="24" y="0"/>
                  </a:cxn>
                </a:cxnLst>
                <a:rect l="0" t="0" r="r" b="b"/>
                <a:pathLst>
                  <a:path w="52" h="216">
                    <a:moveTo>
                      <a:pt x="0" y="216"/>
                    </a:moveTo>
                    <a:cubicBezTo>
                      <a:pt x="8" y="196"/>
                      <a:pt x="44" y="132"/>
                      <a:pt x="48" y="96"/>
                    </a:cubicBezTo>
                    <a:cubicBezTo>
                      <a:pt x="52" y="60"/>
                      <a:pt x="29" y="20"/>
                      <a:pt x="24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hu-HU"/>
              </a:p>
            </p:txBody>
          </p:sp>
        </p:grpSp>
        <p:sp>
          <p:nvSpPr>
            <p:cNvPr id="118841" name="Line 57"/>
            <p:cNvSpPr>
              <a:spLocks noChangeShapeType="1"/>
            </p:cNvSpPr>
            <p:nvPr/>
          </p:nvSpPr>
          <p:spPr bwMode="auto">
            <a:xfrm flipH="1">
              <a:off x="1746" y="1253"/>
              <a:ext cx="1497" cy="13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endParaRPr lang="hu-HU"/>
            </a:p>
          </p:txBody>
        </p:sp>
        <p:sp>
          <p:nvSpPr>
            <p:cNvPr id="118842" name="Line 58"/>
            <p:cNvSpPr>
              <a:spLocks noChangeShapeType="1"/>
            </p:cNvSpPr>
            <p:nvPr/>
          </p:nvSpPr>
          <p:spPr bwMode="auto">
            <a:xfrm flipH="1" flipV="1">
              <a:off x="1746" y="2614"/>
              <a:ext cx="1452" cy="13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hu-HU"/>
            </a:p>
          </p:txBody>
        </p:sp>
      </p:grpSp>
      <p:grpSp>
        <p:nvGrpSpPr>
          <p:cNvPr id="10" name="Group 59"/>
          <p:cNvGrpSpPr>
            <a:grpSpLocks/>
          </p:cNvGrpSpPr>
          <p:nvPr/>
        </p:nvGrpSpPr>
        <p:grpSpPr bwMode="auto">
          <a:xfrm>
            <a:off x="755650" y="2205038"/>
            <a:ext cx="4824413" cy="3960812"/>
            <a:chOff x="476" y="1389"/>
            <a:chExt cx="3039" cy="2495"/>
          </a:xfrm>
        </p:grpSpPr>
        <p:sp>
          <p:nvSpPr>
            <p:cNvPr id="118844" name="Oval 60"/>
            <p:cNvSpPr>
              <a:spLocks noChangeArrowheads="1"/>
            </p:cNvSpPr>
            <p:nvPr/>
          </p:nvSpPr>
          <p:spPr bwMode="auto">
            <a:xfrm>
              <a:off x="2925" y="2160"/>
              <a:ext cx="590" cy="318"/>
            </a:xfrm>
            <a:prstGeom prst="ellipse">
              <a:avLst/>
            </a:prstGeom>
            <a:solidFill>
              <a:srgbClr val="6A0012"/>
            </a:solidFill>
            <a:ln w="127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hu-HU"/>
            </a:p>
          </p:txBody>
        </p:sp>
        <p:sp>
          <p:nvSpPr>
            <p:cNvPr id="118845" name="Rectangle 61"/>
            <p:cNvSpPr>
              <a:spLocks noChangeArrowheads="1"/>
            </p:cNvSpPr>
            <p:nvPr/>
          </p:nvSpPr>
          <p:spPr bwMode="auto">
            <a:xfrm>
              <a:off x="2608" y="2704"/>
              <a:ext cx="544" cy="409"/>
            </a:xfrm>
            <a:prstGeom prst="rect">
              <a:avLst/>
            </a:prstGeom>
            <a:solidFill>
              <a:schemeClr val="accent2"/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hu-HU"/>
            </a:p>
          </p:txBody>
        </p:sp>
        <p:sp>
          <p:nvSpPr>
            <p:cNvPr id="118846" name="Rectangle 62"/>
            <p:cNvSpPr>
              <a:spLocks noChangeArrowheads="1"/>
            </p:cNvSpPr>
            <p:nvPr/>
          </p:nvSpPr>
          <p:spPr bwMode="auto">
            <a:xfrm>
              <a:off x="1882" y="3475"/>
              <a:ext cx="952" cy="409"/>
            </a:xfrm>
            <a:prstGeom prst="rect">
              <a:avLst/>
            </a:prstGeom>
            <a:solidFill>
              <a:srgbClr val="35C955"/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hu-HU"/>
            </a:p>
          </p:txBody>
        </p:sp>
        <p:sp>
          <p:nvSpPr>
            <p:cNvPr id="118847" name="AutoShape 63"/>
            <p:cNvSpPr>
              <a:spLocks noChangeArrowheads="1"/>
            </p:cNvSpPr>
            <p:nvPr/>
          </p:nvSpPr>
          <p:spPr bwMode="auto">
            <a:xfrm>
              <a:off x="793" y="1389"/>
              <a:ext cx="772" cy="862"/>
            </a:xfrm>
            <a:prstGeom prst="star4">
              <a:avLst>
                <a:gd name="adj" fmla="val 12500"/>
              </a:avLst>
            </a:prstGeom>
            <a:solidFill>
              <a:srgbClr val="808080"/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hu-HU"/>
            </a:p>
          </p:txBody>
        </p:sp>
        <p:sp>
          <p:nvSpPr>
            <p:cNvPr id="118848" name="AutoShape 64"/>
            <p:cNvSpPr>
              <a:spLocks noChangeArrowheads="1"/>
            </p:cNvSpPr>
            <p:nvPr/>
          </p:nvSpPr>
          <p:spPr bwMode="auto">
            <a:xfrm>
              <a:off x="476" y="3203"/>
              <a:ext cx="726" cy="499"/>
            </a:xfrm>
            <a:prstGeom prst="irregularSeal2">
              <a:avLst/>
            </a:prstGeom>
            <a:solidFill>
              <a:schemeClr val="accent1"/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hu-HU"/>
            </a:p>
          </p:txBody>
        </p:sp>
      </p:grpSp>
      <p:sp>
        <p:nvSpPr>
          <p:cNvPr id="118849" name="Rectangle 65"/>
          <p:cNvSpPr>
            <a:spLocks noChangeArrowheads="1"/>
          </p:cNvSpPr>
          <p:nvPr/>
        </p:nvSpPr>
        <p:spPr bwMode="auto">
          <a:xfrm>
            <a:off x="468313" y="1989138"/>
            <a:ext cx="4681537" cy="4249737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hu-HU"/>
          </a:p>
        </p:txBody>
      </p:sp>
      <p:grpSp>
        <p:nvGrpSpPr>
          <p:cNvPr id="11" name="Group 66"/>
          <p:cNvGrpSpPr>
            <a:grpSpLocks/>
          </p:cNvGrpSpPr>
          <p:nvPr/>
        </p:nvGrpSpPr>
        <p:grpSpPr bwMode="auto">
          <a:xfrm>
            <a:off x="827088" y="3573463"/>
            <a:ext cx="893762" cy="1227137"/>
            <a:chOff x="144" y="2184"/>
            <a:chExt cx="828" cy="984"/>
          </a:xfrm>
        </p:grpSpPr>
        <p:sp>
          <p:nvSpPr>
            <p:cNvPr id="118851" name="Line 67"/>
            <p:cNvSpPr>
              <a:spLocks noChangeShapeType="1"/>
            </p:cNvSpPr>
            <p:nvPr/>
          </p:nvSpPr>
          <p:spPr bwMode="auto">
            <a:xfrm flipV="1">
              <a:off x="144" y="2400"/>
              <a:ext cx="624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18852" name="Line 68"/>
            <p:cNvSpPr>
              <a:spLocks noChangeShapeType="1"/>
            </p:cNvSpPr>
            <p:nvPr/>
          </p:nvSpPr>
          <p:spPr bwMode="auto">
            <a:xfrm>
              <a:off x="144" y="2688"/>
              <a:ext cx="624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18853" name="Oval 69"/>
            <p:cNvSpPr>
              <a:spLocks noChangeArrowheads="1"/>
            </p:cNvSpPr>
            <p:nvPr/>
          </p:nvSpPr>
          <p:spPr bwMode="auto">
            <a:xfrm>
              <a:off x="624" y="2448"/>
              <a:ext cx="192" cy="48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18854" name="Oval 70"/>
            <p:cNvSpPr>
              <a:spLocks noChangeArrowheads="1"/>
            </p:cNvSpPr>
            <p:nvPr/>
          </p:nvSpPr>
          <p:spPr bwMode="auto">
            <a:xfrm>
              <a:off x="720" y="2544"/>
              <a:ext cx="96" cy="288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18855" name="Freeform 71"/>
            <p:cNvSpPr>
              <a:spLocks/>
            </p:cNvSpPr>
            <p:nvPr/>
          </p:nvSpPr>
          <p:spPr bwMode="auto">
            <a:xfrm>
              <a:off x="816" y="2208"/>
              <a:ext cx="144" cy="192"/>
            </a:xfrm>
            <a:custGeom>
              <a:avLst/>
              <a:gdLst/>
              <a:ahLst/>
              <a:cxnLst>
                <a:cxn ang="0">
                  <a:pos x="0" y="192"/>
                </a:cxn>
                <a:cxn ang="0">
                  <a:pos x="96" y="144"/>
                </a:cxn>
                <a:cxn ang="0">
                  <a:pos x="144" y="0"/>
                </a:cxn>
              </a:cxnLst>
              <a:rect l="0" t="0" r="r" b="b"/>
              <a:pathLst>
                <a:path w="144" h="192">
                  <a:moveTo>
                    <a:pt x="0" y="192"/>
                  </a:moveTo>
                  <a:cubicBezTo>
                    <a:pt x="36" y="184"/>
                    <a:pt x="72" y="176"/>
                    <a:pt x="96" y="144"/>
                  </a:cubicBezTo>
                  <a:cubicBezTo>
                    <a:pt x="120" y="112"/>
                    <a:pt x="136" y="32"/>
                    <a:pt x="144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18856" name="Freeform 72"/>
            <p:cNvSpPr>
              <a:spLocks/>
            </p:cNvSpPr>
            <p:nvPr/>
          </p:nvSpPr>
          <p:spPr bwMode="auto">
            <a:xfrm>
              <a:off x="768" y="2244"/>
              <a:ext cx="192" cy="156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132" y="120"/>
                </a:cxn>
                <a:cxn ang="0">
                  <a:pos x="192" y="0"/>
                </a:cxn>
              </a:cxnLst>
              <a:rect l="0" t="0" r="r" b="b"/>
              <a:pathLst>
                <a:path w="192" h="156">
                  <a:moveTo>
                    <a:pt x="0" y="156"/>
                  </a:moveTo>
                  <a:cubicBezTo>
                    <a:pt x="22" y="150"/>
                    <a:pt x="100" y="146"/>
                    <a:pt x="132" y="120"/>
                  </a:cubicBezTo>
                  <a:cubicBezTo>
                    <a:pt x="164" y="94"/>
                    <a:pt x="180" y="25"/>
                    <a:pt x="192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18857" name="Freeform 73"/>
            <p:cNvSpPr>
              <a:spLocks/>
            </p:cNvSpPr>
            <p:nvPr/>
          </p:nvSpPr>
          <p:spPr bwMode="auto">
            <a:xfrm>
              <a:off x="720" y="2928"/>
              <a:ext cx="252" cy="14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4" y="48"/>
                </a:cxn>
                <a:cxn ang="0">
                  <a:pos x="252" y="144"/>
                </a:cxn>
              </a:cxnLst>
              <a:rect l="0" t="0" r="r" b="b"/>
              <a:pathLst>
                <a:path w="252" h="144">
                  <a:moveTo>
                    <a:pt x="0" y="0"/>
                  </a:moveTo>
                  <a:cubicBezTo>
                    <a:pt x="56" y="8"/>
                    <a:pt x="102" y="24"/>
                    <a:pt x="144" y="48"/>
                  </a:cubicBezTo>
                  <a:cubicBezTo>
                    <a:pt x="186" y="72"/>
                    <a:pt x="230" y="124"/>
                    <a:pt x="252" y="144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18858" name="Freeform 74"/>
            <p:cNvSpPr>
              <a:spLocks/>
            </p:cNvSpPr>
            <p:nvPr/>
          </p:nvSpPr>
          <p:spPr bwMode="auto">
            <a:xfrm>
              <a:off x="720" y="2928"/>
              <a:ext cx="144" cy="24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0" y="144"/>
                </a:cxn>
                <a:cxn ang="0">
                  <a:pos x="144" y="240"/>
                </a:cxn>
              </a:cxnLst>
              <a:rect l="0" t="0" r="r" b="b"/>
              <a:pathLst>
                <a:path w="144" h="240">
                  <a:moveTo>
                    <a:pt x="0" y="0"/>
                  </a:moveTo>
                  <a:cubicBezTo>
                    <a:pt x="20" y="24"/>
                    <a:pt x="96" y="104"/>
                    <a:pt x="120" y="144"/>
                  </a:cubicBezTo>
                  <a:cubicBezTo>
                    <a:pt x="144" y="184"/>
                    <a:pt x="139" y="220"/>
                    <a:pt x="144" y="24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18859" name="Freeform 75"/>
            <p:cNvSpPr>
              <a:spLocks/>
            </p:cNvSpPr>
            <p:nvPr/>
          </p:nvSpPr>
          <p:spPr bwMode="auto">
            <a:xfrm>
              <a:off x="720" y="2928"/>
              <a:ext cx="48" cy="24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" y="144"/>
                </a:cxn>
                <a:cxn ang="0">
                  <a:pos x="0" y="240"/>
                </a:cxn>
              </a:cxnLst>
              <a:rect l="0" t="0" r="r" b="b"/>
              <a:pathLst>
                <a:path w="48" h="240">
                  <a:moveTo>
                    <a:pt x="0" y="0"/>
                  </a:moveTo>
                  <a:cubicBezTo>
                    <a:pt x="24" y="52"/>
                    <a:pt x="48" y="104"/>
                    <a:pt x="48" y="144"/>
                  </a:cubicBezTo>
                  <a:cubicBezTo>
                    <a:pt x="48" y="184"/>
                    <a:pt x="24" y="212"/>
                    <a:pt x="0" y="24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18860" name="Freeform 76"/>
            <p:cNvSpPr>
              <a:spLocks/>
            </p:cNvSpPr>
            <p:nvPr/>
          </p:nvSpPr>
          <p:spPr bwMode="auto">
            <a:xfrm>
              <a:off x="840" y="2184"/>
              <a:ext cx="52" cy="216"/>
            </a:xfrm>
            <a:custGeom>
              <a:avLst/>
              <a:gdLst/>
              <a:ahLst/>
              <a:cxnLst>
                <a:cxn ang="0">
                  <a:pos x="0" y="216"/>
                </a:cxn>
                <a:cxn ang="0">
                  <a:pos x="48" y="96"/>
                </a:cxn>
                <a:cxn ang="0">
                  <a:pos x="24" y="0"/>
                </a:cxn>
              </a:cxnLst>
              <a:rect l="0" t="0" r="r" b="b"/>
              <a:pathLst>
                <a:path w="52" h="216">
                  <a:moveTo>
                    <a:pt x="0" y="216"/>
                  </a:moveTo>
                  <a:cubicBezTo>
                    <a:pt x="8" y="196"/>
                    <a:pt x="44" y="132"/>
                    <a:pt x="48" y="96"/>
                  </a:cubicBezTo>
                  <a:cubicBezTo>
                    <a:pt x="52" y="60"/>
                    <a:pt x="29" y="20"/>
                    <a:pt x="24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</p:grpSp>
      <p:grpSp>
        <p:nvGrpSpPr>
          <p:cNvPr id="12" name="Group 79"/>
          <p:cNvGrpSpPr>
            <a:grpSpLocks/>
          </p:cNvGrpSpPr>
          <p:nvPr/>
        </p:nvGrpSpPr>
        <p:grpSpPr bwMode="auto">
          <a:xfrm>
            <a:off x="2051050" y="2924175"/>
            <a:ext cx="1657350" cy="2687638"/>
            <a:chOff x="2200" y="1515"/>
            <a:chExt cx="1836" cy="2066"/>
          </a:xfrm>
        </p:grpSpPr>
        <p:sp>
          <p:nvSpPr>
            <p:cNvPr id="118864" name="Freeform 80"/>
            <p:cNvSpPr>
              <a:spLocks/>
            </p:cNvSpPr>
            <p:nvPr/>
          </p:nvSpPr>
          <p:spPr bwMode="auto">
            <a:xfrm>
              <a:off x="3016" y="2387"/>
              <a:ext cx="1020" cy="688"/>
            </a:xfrm>
            <a:custGeom>
              <a:avLst/>
              <a:gdLst/>
              <a:ahLst/>
              <a:cxnLst>
                <a:cxn ang="0">
                  <a:pos x="7" y="272"/>
                </a:cxn>
                <a:cxn ang="0">
                  <a:pos x="143" y="498"/>
                </a:cxn>
                <a:cxn ang="0">
                  <a:pos x="325" y="680"/>
                </a:cxn>
                <a:cxn ang="0">
                  <a:pos x="688" y="453"/>
                </a:cxn>
                <a:cxn ang="0">
                  <a:pos x="869" y="589"/>
                </a:cxn>
                <a:cxn ang="0">
                  <a:pos x="1005" y="589"/>
                </a:cxn>
                <a:cxn ang="0">
                  <a:pos x="778" y="181"/>
                </a:cxn>
                <a:cxn ang="0">
                  <a:pos x="416" y="317"/>
                </a:cxn>
                <a:cxn ang="0">
                  <a:pos x="325" y="45"/>
                </a:cxn>
                <a:cxn ang="0">
                  <a:pos x="98" y="45"/>
                </a:cxn>
                <a:cxn ang="0">
                  <a:pos x="7" y="272"/>
                </a:cxn>
              </a:cxnLst>
              <a:rect l="0" t="0" r="r" b="b"/>
              <a:pathLst>
                <a:path w="1020" h="688">
                  <a:moveTo>
                    <a:pt x="7" y="272"/>
                  </a:moveTo>
                  <a:cubicBezTo>
                    <a:pt x="14" y="347"/>
                    <a:pt x="90" y="430"/>
                    <a:pt x="143" y="498"/>
                  </a:cubicBezTo>
                  <a:cubicBezTo>
                    <a:pt x="196" y="566"/>
                    <a:pt x="234" y="688"/>
                    <a:pt x="325" y="680"/>
                  </a:cubicBezTo>
                  <a:cubicBezTo>
                    <a:pt x="416" y="672"/>
                    <a:pt x="597" y="468"/>
                    <a:pt x="688" y="453"/>
                  </a:cubicBezTo>
                  <a:cubicBezTo>
                    <a:pt x="779" y="438"/>
                    <a:pt x="816" y="566"/>
                    <a:pt x="869" y="589"/>
                  </a:cubicBezTo>
                  <a:cubicBezTo>
                    <a:pt x="922" y="612"/>
                    <a:pt x="1020" y="657"/>
                    <a:pt x="1005" y="589"/>
                  </a:cubicBezTo>
                  <a:cubicBezTo>
                    <a:pt x="990" y="521"/>
                    <a:pt x="876" y="226"/>
                    <a:pt x="778" y="181"/>
                  </a:cubicBezTo>
                  <a:cubicBezTo>
                    <a:pt x="680" y="136"/>
                    <a:pt x="491" y="340"/>
                    <a:pt x="416" y="317"/>
                  </a:cubicBezTo>
                  <a:cubicBezTo>
                    <a:pt x="341" y="294"/>
                    <a:pt x="378" y="90"/>
                    <a:pt x="325" y="45"/>
                  </a:cubicBezTo>
                  <a:cubicBezTo>
                    <a:pt x="272" y="0"/>
                    <a:pt x="151" y="7"/>
                    <a:pt x="98" y="45"/>
                  </a:cubicBezTo>
                  <a:cubicBezTo>
                    <a:pt x="45" y="83"/>
                    <a:pt x="0" y="197"/>
                    <a:pt x="7" y="27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18865" name="Freeform 81"/>
            <p:cNvSpPr>
              <a:spLocks/>
            </p:cNvSpPr>
            <p:nvPr/>
          </p:nvSpPr>
          <p:spPr bwMode="auto">
            <a:xfrm>
              <a:off x="2393" y="1515"/>
              <a:ext cx="1040" cy="2066"/>
            </a:xfrm>
            <a:custGeom>
              <a:avLst/>
              <a:gdLst/>
              <a:ahLst/>
              <a:cxnLst>
                <a:cxn ang="0">
                  <a:pos x="617" y="129"/>
                </a:cxn>
                <a:cxn ang="0">
                  <a:pos x="306" y="55"/>
                </a:cxn>
                <a:cxn ang="0">
                  <a:pos x="124" y="237"/>
                </a:cxn>
                <a:cxn ang="0">
                  <a:pos x="215" y="509"/>
                </a:cxn>
                <a:cxn ang="0">
                  <a:pos x="396" y="781"/>
                </a:cxn>
                <a:cxn ang="0">
                  <a:pos x="487" y="1053"/>
                </a:cxn>
                <a:cxn ang="0">
                  <a:pos x="199" y="1198"/>
                </a:cxn>
                <a:cxn ang="0">
                  <a:pos x="33" y="1371"/>
                </a:cxn>
                <a:cxn ang="0">
                  <a:pos x="396" y="1824"/>
                </a:cxn>
                <a:cxn ang="0">
                  <a:pos x="260" y="1960"/>
                </a:cxn>
                <a:cxn ang="0">
                  <a:pos x="396" y="2051"/>
                </a:cxn>
                <a:cxn ang="0">
                  <a:pos x="668" y="1870"/>
                </a:cxn>
                <a:cxn ang="0">
                  <a:pos x="442" y="1461"/>
                </a:cxn>
                <a:cxn ang="0">
                  <a:pos x="941" y="1189"/>
                </a:cxn>
                <a:cxn ang="0">
                  <a:pos x="986" y="826"/>
                </a:cxn>
                <a:cxn ang="0">
                  <a:pos x="617" y="129"/>
                </a:cxn>
              </a:cxnLst>
              <a:rect l="0" t="0" r="r" b="b"/>
              <a:pathLst>
                <a:path w="1040" h="2066">
                  <a:moveTo>
                    <a:pt x="617" y="129"/>
                  </a:moveTo>
                  <a:cubicBezTo>
                    <a:pt x="504" y="0"/>
                    <a:pt x="388" y="37"/>
                    <a:pt x="306" y="55"/>
                  </a:cubicBezTo>
                  <a:cubicBezTo>
                    <a:pt x="224" y="73"/>
                    <a:pt x="139" y="161"/>
                    <a:pt x="124" y="237"/>
                  </a:cubicBezTo>
                  <a:cubicBezTo>
                    <a:pt x="109" y="313"/>
                    <a:pt x="170" y="418"/>
                    <a:pt x="215" y="509"/>
                  </a:cubicBezTo>
                  <a:cubicBezTo>
                    <a:pt x="260" y="600"/>
                    <a:pt x="351" y="690"/>
                    <a:pt x="396" y="781"/>
                  </a:cubicBezTo>
                  <a:cubicBezTo>
                    <a:pt x="441" y="872"/>
                    <a:pt x="520" y="983"/>
                    <a:pt x="487" y="1053"/>
                  </a:cubicBezTo>
                  <a:cubicBezTo>
                    <a:pt x="454" y="1123"/>
                    <a:pt x="274" y="1145"/>
                    <a:pt x="199" y="1198"/>
                  </a:cubicBezTo>
                  <a:cubicBezTo>
                    <a:pt x="124" y="1251"/>
                    <a:pt x="0" y="1267"/>
                    <a:pt x="33" y="1371"/>
                  </a:cubicBezTo>
                  <a:cubicBezTo>
                    <a:pt x="66" y="1475"/>
                    <a:pt x="358" y="1726"/>
                    <a:pt x="396" y="1824"/>
                  </a:cubicBezTo>
                  <a:cubicBezTo>
                    <a:pt x="434" y="1922"/>
                    <a:pt x="260" y="1922"/>
                    <a:pt x="260" y="1960"/>
                  </a:cubicBezTo>
                  <a:cubicBezTo>
                    <a:pt x="260" y="1998"/>
                    <a:pt x="328" y="2066"/>
                    <a:pt x="396" y="2051"/>
                  </a:cubicBezTo>
                  <a:cubicBezTo>
                    <a:pt x="464" y="2036"/>
                    <a:pt x="660" y="1968"/>
                    <a:pt x="668" y="1870"/>
                  </a:cubicBezTo>
                  <a:cubicBezTo>
                    <a:pt x="676" y="1772"/>
                    <a:pt x="396" y="1575"/>
                    <a:pt x="442" y="1461"/>
                  </a:cubicBezTo>
                  <a:cubicBezTo>
                    <a:pt x="488" y="1347"/>
                    <a:pt x="850" y="1295"/>
                    <a:pt x="941" y="1189"/>
                  </a:cubicBezTo>
                  <a:cubicBezTo>
                    <a:pt x="1032" y="1083"/>
                    <a:pt x="1040" y="1003"/>
                    <a:pt x="986" y="826"/>
                  </a:cubicBezTo>
                  <a:cubicBezTo>
                    <a:pt x="932" y="649"/>
                    <a:pt x="730" y="258"/>
                    <a:pt x="617" y="12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hu-HU"/>
            </a:p>
          </p:txBody>
        </p:sp>
        <p:sp>
          <p:nvSpPr>
            <p:cNvPr id="118866" name="Freeform 82"/>
            <p:cNvSpPr>
              <a:spLocks/>
            </p:cNvSpPr>
            <p:nvPr/>
          </p:nvSpPr>
          <p:spPr bwMode="auto">
            <a:xfrm>
              <a:off x="2200" y="1979"/>
              <a:ext cx="914" cy="583"/>
            </a:xfrm>
            <a:custGeom>
              <a:avLst/>
              <a:gdLst/>
              <a:ahLst/>
              <a:cxnLst>
                <a:cxn ang="0">
                  <a:pos x="907" y="151"/>
                </a:cxn>
                <a:cxn ang="0">
                  <a:pos x="817" y="333"/>
                </a:cxn>
                <a:cxn ang="0">
                  <a:pos x="545" y="560"/>
                </a:cxn>
                <a:cxn ang="0">
                  <a:pos x="136" y="469"/>
                </a:cxn>
                <a:cxn ang="0">
                  <a:pos x="0" y="333"/>
                </a:cxn>
                <a:cxn ang="0">
                  <a:pos x="136" y="151"/>
                </a:cxn>
                <a:cxn ang="0">
                  <a:pos x="454" y="333"/>
                </a:cxn>
                <a:cxn ang="0">
                  <a:pos x="635" y="61"/>
                </a:cxn>
                <a:cxn ang="0">
                  <a:pos x="862" y="15"/>
                </a:cxn>
                <a:cxn ang="0">
                  <a:pos x="907" y="151"/>
                </a:cxn>
              </a:cxnLst>
              <a:rect l="0" t="0" r="r" b="b"/>
              <a:pathLst>
                <a:path w="914" h="583">
                  <a:moveTo>
                    <a:pt x="907" y="151"/>
                  </a:moveTo>
                  <a:cubicBezTo>
                    <a:pt x="900" y="204"/>
                    <a:pt x="877" y="265"/>
                    <a:pt x="817" y="333"/>
                  </a:cubicBezTo>
                  <a:cubicBezTo>
                    <a:pt x="757" y="401"/>
                    <a:pt x="658" y="537"/>
                    <a:pt x="545" y="560"/>
                  </a:cubicBezTo>
                  <a:cubicBezTo>
                    <a:pt x="432" y="583"/>
                    <a:pt x="227" y="507"/>
                    <a:pt x="136" y="469"/>
                  </a:cubicBezTo>
                  <a:cubicBezTo>
                    <a:pt x="45" y="431"/>
                    <a:pt x="0" y="386"/>
                    <a:pt x="0" y="333"/>
                  </a:cubicBezTo>
                  <a:cubicBezTo>
                    <a:pt x="0" y="280"/>
                    <a:pt x="60" y="151"/>
                    <a:pt x="136" y="151"/>
                  </a:cubicBezTo>
                  <a:cubicBezTo>
                    <a:pt x="212" y="151"/>
                    <a:pt x="371" y="348"/>
                    <a:pt x="454" y="333"/>
                  </a:cubicBezTo>
                  <a:cubicBezTo>
                    <a:pt x="537" y="318"/>
                    <a:pt x="567" y="114"/>
                    <a:pt x="635" y="61"/>
                  </a:cubicBezTo>
                  <a:cubicBezTo>
                    <a:pt x="703" y="8"/>
                    <a:pt x="817" y="0"/>
                    <a:pt x="862" y="15"/>
                  </a:cubicBezTo>
                  <a:cubicBezTo>
                    <a:pt x="907" y="30"/>
                    <a:pt x="914" y="98"/>
                    <a:pt x="907" y="15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118867" name="Oval 83"/>
          <p:cNvSpPr>
            <a:spLocks noChangeArrowheads="1"/>
          </p:cNvSpPr>
          <p:nvPr/>
        </p:nvSpPr>
        <p:spPr bwMode="auto">
          <a:xfrm>
            <a:off x="2771775" y="4149725"/>
            <a:ext cx="215900" cy="215900"/>
          </a:xfrm>
          <a:prstGeom prst="ellipse">
            <a:avLst/>
          </a:prstGeom>
          <a:solidFill>
            <a:schemeClr val="accent2"/>
          </a:solidFill>
          <a:ln w="127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hu-HU"/>
          </a:p>
        </p:txBody>
      </p:sp>
      <p:sp>
        <p:nvSpPr>
          <p:cNvPr id="118868" name="Line 84"/>
          <p:cNvSpPr>
            <a:spLocks noChangeShapeType="1"/>
          </p:cNvSpPr>
          <p:nvPr/>
        </p:nvSpPr>
        <p:spPr bwMode="auto">
          <a:xfrm flipV="1">
            <a:off x="1619250" y="3357563"/>
            <a:ext cx="720725" cy="792162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>
            <a:spAutoFit/>
          </a:bodyPr>
          <a:lstStyle/>
          <a:p>
            <a:endParaRPr lang="hu-HU"/>
          </a:p>
        </p:txBody>
      </p:sp>
      <p:sp>
        <p:nvSpPr>
          <p:cNvPr id="118869" name="Line 85"/>
          <p:cNvSpPr>
            <a:spLocks noChangeShapeType="1"/>
          </p:cNvSpPr>
          <p:nvPr/>
        </p:nvSpPr>
        <p:spPr bwMode="auto">
          <a:xfrm flipH="1" flipV="1">
            <a:off x="468313" y="3213100"/>
            <a:ext cx="2303462" cy="1008063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hu-HU"/>
          </a:p>
        </p:txBody>
      </p:sp>
      <p:sp>
        <p:nvSpPr>
          <p:cNvPr id="118870" name="Line 86"/>
          <p:cNvSpPr>
            <a:spLocks noChangeShapeType="1"/>
          </p:cNvSpPr>
          <p:nvPr/>
        </p:nvSpPr>
        <p:spPr bwMode="auto">
          <a:xfrm flipH="1">
            <a:off x="1258888" y="3357563"/>
            <a:ext cx="1008062" cy="144462"/>
          </a:xfrm>
          <a:prstGeom prst="line">
            <a:avLst/>
          </a:prstGeom>
          <a:noFill/>
          <a:ln w="50800">
            <a:solidFill>
              <a:srgbClr val="35C955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hu-HU"/>
          </a:p>
        </p:txBody>
      </p:sp>
      <p:sp>
        <p:nvSpPr>
          <p:cNvPr id="118871" name="Line 87"/>
          <p:cNvSpPr>
            <a:spLocks noChangeShapeType="1"/>
          </p:cNvSpPr>
          <p:nvPr/>
        </p:nvSpPr>
        <p:spPr bwMode="auto">
          <a:xfrm flipH="1" flipV="1">
            <a:off x="1116013" y="2781300"/>
            <a:ext cx="1187450" cy="576263"/>
          </a:xfrm>
          <a:prstGeom prst="line">
            <a:avLst/>
          </a:prstGeom>
          <a:noFill/>
          <a:ln w="57150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hu-HU"/>
          </a:p>
        </p:txBody>
      </p:sp>
      <p:pic>
        <p:nvPicPr>
          <p:cNvPr id="118872" name="Picture 88" descr="skybox2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5963" y="1520825"/>
            <a:ext cx="3311525" cy="2484438"/>
          </a:xfrm>
          <a:prstGeom prst="rect">
            <a:avLst/>
          </a:prstGeom>
          <a:noFill/>
        </p:spPr>
      </p:pic>
      <p:pic>
        <p:nvPicPr>
          <p:cNvPr id="118873" name="Picture 8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95963" y="4149725"/>
            <a:ext cx="3348037" cy="245586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7" dur="500"/>
                                        <p:tgtEl>
                                          <p:spTgt spid="118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2" dur="500"/>
                                        <p:tgtEl>
                                          <p:spTgt spid="118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7" dur="500"/>
                                        <p:tgtEl>
                                          <p:spTgt spid="118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2" dur="500"/>
                                        <p:tgtEl>
                                          <p:spTgt spid="118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849" grpId="0" animBg="1"/>
      <p:bldP spid="118867" grpId="0" animBg="1"/>
      <p:bldP spid="118868" grpId="0" animBg="1"/>
      <p:bldP spid="118869" grpId="0" animBg="1"/>
      <p:bldP spid="118870" grpId="0" animBg="1"/>
      <p:bldP spid="118871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2672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Környezeti</a:t>
            </a:r>
            <a:r>
              <a:rPr lang="en-US" dirty="0" smtClean="0"/>
              <a:t> </a:t>
            </a:r>
            <a:r>
              <a:rPr lang="en-US" dirty="0" err="1" smtClean="0"/>
              <a:t>textúra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76200" y="1600200"/>
            <a:ext cx="4953000" cy="4525963"/>
          </a:xfrm>
        </p:spPr>
        <p:txBody>
          <a:bodyPr/>
          <a:lstStyle/>
          <a:p>
            <a:r>
              <a:rPr lang="en-US" dirty="0" err="1" smtClean="0"/>
              <a:t>Assetek</a:t>
            </a:r>
            <a:r>
              <a:rPr lang="en-US" dirty="0" smtClean="0"/>
              <a:t> </a:t>
            </a:r>
            <a:r>
              <a:rPr lang="en-US" dirty="0" err="1" smtClean="0"/>
              <a:t>között</a:t>
            </a:r>
            <a:r>
              <a:rPr lang="en-US" dirty="0" smtClean="0"/>
              <a:t> van, envmap.hdr</a:t>
            </a:r>
          </a:p>
          <a:p>
            <a:pPr>
              <a:buNone/>
            </a:pPr>
            <a:r>
              <a:rPr lang="en-US" dirty="0"/>
              <a:t>	</a:t>
            </a:r>
            <a:r>
              <a:rPr lang="en-US" dirty="0" err="1" smtClean="0"/>
              <a:t>panoráma</a:t>
            </a:r>
            <a:r>
              <a:rPr lang="en-US" dirty="0" smtClean="0"/>
              <a:t> </a:t>
            </a:r>
            <a:r>
              <a:rPr lang="en-US" dirty="0" err="1" smtClean="0"/>
              <a:t>kép</a:t>
            </a:r>
            <a:endParaRPr lang="en-US" dirty="0" smtClean="0"/>
          </a:p>
          <a:p>
            <a:r>
              <a:rPr lang="en-US" dirty="0" smtClean="0"/>
              <a:t>Import </a:t>
            </a:r>
            <a:r>
              <a:rPr lang="en-US" dirty="0" err="1" smtClean="0"/>
              <a:t>tulajdonságok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Texture </a:t>
            </a:r>
            <a:r>
              <a:rPr lang="hu-HU" dirty="0" err="1" smtClean="0"/>
              <a:t>Shape</a:t>
            </a:r>
            <a:r>
              <a:rPr lang="en-US" dirty="0" smtClean="0"/>
              <a:t>: </a:t>
            </a:r>
            <a:r>
              <a:rPr lang="hu-HU" dirty="0" err="1" smtClean="0"/>
              <a:t>Cube</a:t>
            </a:r>
            <a:endParaRPr lang="en-US" dirty="0" smtClean="0"/>
          </a:p>
          <a:p>
            <a:pPr lvl="1"/>
            <a:r>
              <a:rPr lang="en-US" dirty="0" smtClean="0"/>
              <a:t>Mapping:</a:t>
            </a:r>
          </a:p>
          <a:p>
            <a:pPr lvl="1">
              <a:buNone/>
            </a:pPr>
            <a:r>
              <a:rPr lang="en-US" dirty="0"/>
              <a:t>	</a:t>
            </a:r>
            <a:r>
              <a:rPr lang="en-US" dirty="0" smtClean="0"/>
              <a:t>Latitude-Longitude Layout</a:t>
            </a:r>
          </a:p>
          <a:p>
            <a:pPr lvl="1">
              <a:buNone/>
            </a:pPr>
            <a:r>
              <a:rPr lang="en-US" dirty="0"/>
              <a:t>	</a:t>
            </a:r>
            <a:r>
              <a:rPr lang="en-US" dirty="0" smtClean="0"/>
              <a:t>(Cylindrical)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274638"/>
            <a:ext cx="3595498" cy="6334125"/>
          </a:xfrm>
          <a:prstGeom prst="rect">
            <a:avLst/>
          </a:prstGeom>
        </p:spPr>
      </p:pic>
      <p:sp>
        <p:nvSpPr>
          <p:cNvPr id="5" name="Téglalap 4"/>
          <p:cNvSpPr/>
          <p:nvPr/>
        </p:nvSpPr>
        <p:spPr>
          <a:xfrm>
            <a:off x="5105400" y="1143000"/>
            <a:ext cx="3733800" cy="210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 5"/>
          <p:cNvSpPr/>
          <p:nvPr/>
        </p:nvSpPr>
        <p:spPr>
          <a:xfrm>
            <a:off x="5105400" y="1401762"/>
            <a:ext cx="3733800" cy="198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mapping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Shader</a:t>
            </a:r>
            <a:endParaRPr lang="en-US" dirty="0" smtClean="0"/>
          </a:p>
          <a:p>
            <a:pPr lvl="1">
              <a:buNone/>
            </a:pP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Shader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 "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Custom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TestShader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" {</a:t>
            </a:r>
          </a:p>
          <a:p>
            <a:pPr lvl="1">
              <a:buNone/>
            </a:pP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Properties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 {</a:t>
            </a:r>
          </a:p>
          <a:p>
            <a:pPr lvl="1">
              <a:buNone/>
            </a:pP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	_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Color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 ("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Color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", 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Color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) = (1,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lvl="1">
              <a:buNone/>
            </a:pP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	_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AlbedoMap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("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Albedo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", 2D) = "" {}</a:t>
            </a:r>
          </a:p>
          <a:p>
            <a:pPr lvl="1">
              <a:buNone/>
            </a:pP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hu-HU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_</a:t>
            </a:r>
            <a:r>
              <a:rPr lang="hu-HU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ReflectionMap</a:t>
            </a:r>
            <a:r>
              <a:rPr lang="hu-HU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("_</a:t>
            </a:r>
            <a:r>
              <a:rPr lang="hu-HU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ReflectionMap</a:t>
            </a:r>
            <a:r>
              <a:rPr lang="hu-HU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", CUBE) = "" {}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Kössük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be a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materialba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az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imént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beimportált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környezeti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textúrát</a:t>
            </a:r>
            <a:endParaRPr lang="hu-H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smtClean="0"/>
              <a:t>Tulajdonságok interpolációja</a:t>
            </a:r>
            <a:endParaRPr lang="hu-HU" dirty="0"/>
          </a:p>
        </p:txBody>
      </p:sp>
      <p:sp>
        <p:nvSpPr>
          <p:cNvPr id="3" name="Line 3"/>
          <p:cNvSpPr>
            <a:spLocks noChangeShapeType="1"/>
          </p:cNvSpPr>
          <p:nvPr/>
        </p:nvSpPr>
        <p:spPr bwMode="auto">
          <a:xfrm>
            <a:off x="503238" y="5103813"/>
            <a:ext cx="2971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4" name="Line 4"/>
          <p:cNvSpPr>
            <a:spLocks noChangeShapeType="1"/>
          </p:cNvSpPr>
          <p:nvPr/>
        </p:nvSpPr>
        <p:spPr bwMode="auto">
          <a:xfrm flipV="1">
            <a:off x="503238" y="3808413"/>
            <a:ext cx="1981200" cy="1295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flipV="1">
            <a:off x="503238" y="2132013"/>
            <a:ext cx="0" cy="297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1112838" y="2208213"/>
            <a:ext cx="2514600" cy="1752600"/>
          </a:xfrm>
          <a:custGeom>
            <a:avLst/>
            <a:gdLst>
              <a:gd name="T0" fmla="*/ 0 w 1584"/>
              <a:gd name="T1" fmla="*/ 2147483647 h 1104"/>
              <a:gd name="T2" fmla="*/ 2147483647 w 1584"/>
              <a:gd name="T3" fmla="*/ 2147483647 h 1104"/>
              <a:gd name="T4" fmla="*/ 2147483647 w 1584"/>
              <a:gd name="T5" fmla="*/ 0 h 1104"/>
              <a:gd name="T6" fmla="*/ 0 w 1584"/>
              <a:gd name="T7" fmla="*/ 2147483647 h 1104"/>
              <a:gd name="T8" fmla="*/ 0 60000 65536"/>
              <a:gd name="T9" fmla="*/ 0 60000 65536"/>
              <a:gd name="T10" fmla="*/ 0 60000 65536"/>
              <a:gd name="T11" fmla="*/ 0 60000 65536"/>
              <a:gd name="T12" fmla="*/ 0 w 1584"/>
              <a:gd name="T13" fmla="*/ 0 h 1104"/>
              <a:gd name="T14" fmla="*/ 1584 w 1584"/>
              <a:gd name="T15" fmla="*/ 1104 h 11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84" h="1104">
                <a:moveTo>
                  <a:pt x="0" y="1104"/>
                </a:moveTo>
                <a:lnTo>
                  <a:pt x="1584" y="720"/>
                </a:lnTo>
                <a:lnTo>
                  <a:pt x="768" y="0"/>
                </a:lnTo>
                <a:lnTo>
                  <a:pt x="0" y="1104"/>
                </a:lnTo>
                <a:close/>
              </a:path>
            </a:pathLst>
          </a:custGeom>
          <a:solidFill>
            <a:schemeClr val="accent1">
              <a:alpha val="50195"/>
            </a:schemeClr>
          </a:soli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1189038" y="4189413"/>
            <a:ext cx="2514600" cy="685800"/>
          </a:xfrm>
          <a:custGeom>
            <a:avLst/>
            <a:gdLst>
              <a:gd name="T0" fmla="*/ 0 w 1584"/>
              <a:gd name="T1" fmla="*/ 2147483647 h 1104"/>
              <a:gd name="T2" fmla="*/ 2147483647 w 1584"/>
              <a:gd name="T3" fmla="*/ 2147483647 h 1104"/>
              <a:gd name="T4" fmla="*/ 2147483647 w 1584"/>
              <a:gd name="T5" fmla="*/ 0 h 1104"/>
              <a:gd name="T6" fmla="*/ 0 w 1584"/>
              <a:gd name="T7" fmla="*/ 2147483647 h 1104"/>
              <a:gd name="T8" fmla="*/ 0 60000 65536"/>
              <a:gd name="T9" fmla="*/ 0 60000 65536"/>
              <a:gd name="T10" fmla="*/ 0 60000 65536"/>
              <a:gd name="T11" fmla="*/ 0 60000 65536"/>
              <a:gd name="T12" fmla="*/ 0 w 1584"/>
              <a:gd name="T13" fmla="*/ 0 h 1104"/>
              <a:gd name="T14" fmla="*/ 1584 w 1584"/>
              <a:gd name="T15" fmla="*/ 1104 h 11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84" h="1104">
                <a:moveTo>
                  <a:pt x="0" y="1104"/>
                </a:moveTo>
                <a:lnTo>
                  <a:pt x="1584" y="720"/>
                </a:lnTo>
                <a:lnTo>
                  <a:pt x="768" y="0"/>
                </a:lnTo>
                <a:lnTo>
                  <a:pt x="0" y="1104"/>
                </a:lnTo>
                <a:close/>
              </a:path>
            </a:pathLst>
          </a:custGeom>
          <a:solidFill>
            <a:schemeClr val="accent1">
              <a:alpha val="50195"/>
            </a:schemeClr>
          </a:soli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3502025" y="4849813"/>
            <a:ext cx="369888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sz="2400" i="1"/>
              <a:t>X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2484438" y="3656013"/>
            <a:ext cx="354012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sz="2400" i="1"/>
              <a:t>Y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514350" y="2055813"/>
            <a:ext cx="354013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sz="2400" i="1"/>
              <a:t>Z</a:t>
            </a:r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2179638" y="4494213"/>
            <a:ext cx="304800" cy="762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 flipH="1" flipV="1">
            <a:off x="2332038" y="2817813"/>
            <a:ext cx="0" cy="1752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2759075" y="2130425"/>
            <a:ext cx="3306763" cy="5191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sz="2800" i="1"/>
              <a:t>Z</a:t>
            </a:r>
            <a:r>
              <a:rPr lang="hu-HU" sz="2800"/>
              <a:t>(</a:t>
            </a:r>
            <a:r>
              <a:rPr lang="hu-HU" sz="2800" i="1"/>
              <a:t>X,Y</a:t>
            </a:r>
            <a:r>
              <a:rPr lang="hu-HU" sz="2800"/>
              <a:t>)</a:t>
            </a:r>
            <a:r>
              <a:rPr lang="hu-HU" sz="2800" i="1"/>
              <a:t> = aX + bY + c</a:t>
            </a:r>
          </a:p>
        </p:txBody>
      </p:sp>
      <p:sp>
        <p:nvSpPr>
          <p:cNvPr id="14" name="Freeform 15"/>
          <p:cNvSpPr>
            <a:spLocks/>
          </p:cNvSpPr>
          <p:nvPr/>
        </p:nvSpPr>
        <p:spPr bwMode="auto">
          <a:xfrm>
            <a:off x="5913438" y="1141413"/>
            <a:ext cx="2438400" cy="3733800"/>
          </a:xfrm>
          <a:custGeom>
            <a:avLst/>
            <a:gdLst>
              <a:gd name="T0" fmla="*/ 2147483647 w 1536"/>
              <a:gd name="T1" fmla="*/ 2147483647 h 2352"/>
              <a:gd name="T2" fmla="*/ 0 w 1536"/>
              <a:gd name="T3" fmla="*/ 2147483647 h 2352"/>
              <a:gd name="T4" fmla="*/ 2147483647 w 1536"/>
              <a:gd name="T5" fmla="*/ 0 h 2352"/>
              <a:gd name="T6" fmla="*/ 2147483647 w 1536"/>
              <a:gd name="T7" fmla="*/ 2147483647 h 2352"/>
              <a:gd name="T8" fmla="*/ 0 60000 65536"/>
              <a:gd name="T9" fmla="*/ 0 60000 65536"/>
              <a:gd name="T10" fmla="*/ 0 60000 65536"/>
              <a:gd name="T11" fmla="*/ 0 60000 65536"/>
              <a:gd name="T12" fmla="*/ 0 w 1536"/>
              <a:gd name="T13" fmla="*/ 0 h 2352"/>
              <a:gd name="T14" fmla="*/ 1536 w 1536"/>
              <a:gd name="T15" fmla="*/ 2352 h 235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36" h="2352">
                <a:moveTo>
                  <a:pt x="912" y="2352"/>
                </a:moveTo>
                <a:lnTo>
                  <a:pt x="0" y="1440"/>
                </a:lnTo>
                <a:lnTo>
                  <a:pt x="1536" y="0"/>
                </a:lnTo>
                <a:lnTo>
                  <a:pt x="912" y="2352"/>
                </a:lnTo>
                <a:close/>
              </a:path>
            </a:pathLst>
          </a:custGeom>
          <a:solidFill>
            <a:schemeClr val="accent1">
              <a:alpha val="50195"/>
            </a:schemeClr>
          </a:soli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15" name="Rectangle 16"/>
          <p:cNvSpPr>
            <a:spLocks noChangeArrowheads="1"/>
          </p:cNvSpPr>
          <p:nvPr/>
        </p:nvSpPr>
        <p:spPr bwMode="auto">
          <a:xfrm>
            <a:off x="6599238" y="3198813"/>
            <a:ext cx="304800" cy="304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16" name="Rectangle 17"/>
          <p:cNvSpPr>
            <a:spLocks noChangeArrowheads="1"/>
          </p:cNvSpPr>
          <p:nvPr/>
        </p:nvSpPr>
        <p:spPr bwMode="auto">
          <a:xfrm>
            <a:off x="6904038" y="3198813"/>
            <a:ext cx="304800" cy="304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17" name="Rectangle 18"/>
          <p:cNvSpPr>
            <a:spLocks noChangeArrowheads="1"/>
          </p:cNvSpPr>
          <p:nvPr/>
        </p:nvSpPr>
        <p:spPr bwMode="auto">
          <a:xfrm>
            <a:off x="6294438" y="3198813"/>
            <a:ext cx="304800" cy="304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18" name="Rectangle 19"/>
          <p:cNvSpPr>
            <a:spLocks noChangeArrowheads="1"/>
          </p:cNvSpPr>
          <p:nvPr/>
        </p:nvSpPr>
        <p:spPr bwMode="auto">
          <a:xfrm>
            <a:off x="7208838" y="3198813"/>
            <a:ext cx="304800" cy="304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6599238" y="3503613"/>
            <a:ext cx="304800" cy="304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20" name="Rectangle 21"/>
          <p:cNvSpPr>
            <a:spLocks noChangeArrowheads="1"/>
          </p:cNvSpPr>
          <p:nvPr/>
        </p:nvSpPr>
        <p:spPr bwMode="auto">
          <a:xfrm>
            <a:off x="6904038" y="3503613"/>
            <a:ext cx="304800" cy="304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21" name="Rectangle 22"/>
          <p:cNvSpPr>
            <a:spLocks noChangeArrowheads="1"/>
          </p:cNvSpPr>
          <p:nvPr/>
        </p:nvSpPr>
        <p:spPr bwMode="auto">
          <a:xfrm>
            <a:off x="4283075" y="4275138"/>
            <a:ext cx="1125538" cy="5191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sz="2800" i="1"/>
              <a:t>Z</a:t>
            </a:r>
            <a:r>
              <a:rPr lang="hu-HU" sz="2800"/>
              <a:t>(</a:t>
            </a:r>
            <a:r>
              <a:rPr lang="hu-HU" sz="2800" i="1"/>
              <a:t>X,Y</a:t>
            </a:r>
            <a:r>
              <a:rPr lang="hu-HU" sz="2800"/>
              <a:t>)</a:t>
            </a:r>
          </a:p>
        </p:txBody>
      </p:sp>
      <p:sp>
        <p:nvSpPr>
          <p:cNvPr id="22" name="Line 23"/>
          <p:cNvSpPr>
            <a:spLocks noChangeShapeType="1"/>
          </p:cNvSpPr>
          <p:nvPr/>
        </p:nvSpPr>
        <p:spPr bwMode="auto">
          <a:xfrm flipV="1">
            <a:off x="5246688" y="3351213"/>
            <a:ext cx="1504950" cy="9969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23" name="Line 24"/>
          <p:cNvSpPr>
            <a:spLocks noChangeShapeType="1"/>
          </p:cNvSpPr>
          <p:nvPr/>
        </p:nvSpPr>
        <p:spPr bwMode="auto">
          <a:xfrm>
            <a:off x="5456238" y="3351213"/>
            <a:ext cx="2743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24" name="Line 25"/>
          <p:cNvSpPr>
            <a:spLocks noChangeShapeType="1"/>
          </p:cNvSpPr>
          <p:nvPr/>
        </p:nvSpPr>
        <p:spPr bwMode="auto">
          <a:xfrm flipV="1">
            <a:off x="5380038" y="3351213"/>
            <a:ext cx="1676400" cy="1752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25" name="Rectangle 26"/>
          <p:cNvSpPr>
            <a:spLocks noChangeArrowheads="1"/>
          </p:cNvSpPr>
          <p:nvPr/>
        </p:nvSpPr>
        <p:spPr bwMode="auto">
          <a:xfrm>
            <a:off x="4694238" y="5129213"/>
            <a:ext cx="3687762" cy="5318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hu-HU" sz="2800" i="1"/>
              <a:t>Z</a:t>
            </a:r>
            <a:r>
              <a:rPr lang="hu-HU" sz="2800"/>
              <a:t>(</a:t>
            </a:r>
            <a:r>
              <a:rPr lang="hu-HU" sz="2800" i="1"/>
              <a:t>X</a:t>
            </a:r>
            <a:r>
              <a:rPr lang="hu-HU" sz="2800"/>
              <a:t>+1,</a:t>
            </a:r>
            <a:r>
              <a:rPr lang="hu-HU" sz="2800" i="1"/>
              <a:t>Y</a:t>
            </a:r>
            <a:r>
              <a:rPr lang="hu-HU" sz="2800"/>
              <a:t>) = </a:t>
            </a:r>
            <a:r>
              <a:rPr lang="hu-HU" sz="2800" i="1"/>
              <a:t>Z</a:t>
            </a:r>
            <a:r>
              <a:rPr lang="hu-HU" sz="2800"/>
              <a:t>(</a:t>
            </a:r>
            <a:r>
              <a:rPr lang="hu-HU" sz="2800" i="1"/>
              <a:t>X,Y</a:t>
            </a:r>
            <a:r>
              <a:rPr lang="hu-HU" sz="2800"/>
              <a:t>) + </a:t>
            </a:r>
            <a:r>
              <a:rPr lang="hu-HU" sz="2800" i="1"/>
              <a:t>a</a:t>
            </a:r>
            <a:r>
              <a:rPr lang="hu-HU" sz="2800"/>
              <a:t> </a:t>
            </a:r>
          </a:p>
        </p:txBody>
      </p:sp>
      <p:sp>
        <p:nvSpPr>
          <p:cNvPr id="26" name="Oval 27"/>
          <p:cNvSpPr>
            <a:spLocks noChangeArrowheads="1"/>
          </p:cNvSpPr>
          <p:nvPr/>
        </p:nvSpPr>
        <p:spPr bwMode="auto">
          <a:xfrm>
            <a:off x="3529013" y="3255963"/>
            <a:ext cx="204787" cy="176212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27" name="Oval 28"/>
          <p:cNvSpPr>
            <a:spLocks noChangeArrowheads="1"/>
          </p:cNvSpPr>
          <p:nvPr/>
        </p:nvSpPr>
        <p:spPr bwMode="auto">
          <a:xfrm>
            <a:off x="1014413" y="3871913"/>
            <a:ext cx="204787" cy="176212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28" name="Oval 29"/>
          <p:cNvSpPr>
            <a:spLocks noChangeArrowheads="1"/>
          </p:cNvSpPr>
          <p:nvPr/>
        </p:nvSpPr>
        <p:spPr bwMode="auto">
          <a:xfrm>
            <a:off x="2239963" y="2128838"/>
            <a:ext cx="204787" cy="176212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hu-HU"/>
          </a:p>
        </p:txBody>
      </p:sp>
      <p:sp>
        <p:nvSpPr>
          <p:cNvPr id="29" name="Rectangle 30"/>
          <p:cNvSpPr>
            <a:spLocks noChangeArrowheads="1"/>
          </p:cNvSpPr>
          <p:nvPr/>
        </p:nvSpPr>
        <p:spPr bwMode="auto">
          <a:xfrm>
            <a:off x="3203575" y="3449638"/>
            <a:ext cx="1576388" cy="5191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sz="2800" dirty="0"/>
              <a:t>(</a:t>
            </a:r>
            <a:r>
              <a:rPr lang="hu-HU" sz="2800" i="1" dirty="0"/>
              <a:t>X</a:t>
            </a:r>
            <a:r>
              <a:rPr lang="hu-HU" sz="2800" baseline="-25000" dirty="0"/>
              <a:t>1</a:t>
            </a:r>
            <a:r>
              <a:rPr lang="hu-HU" sz="2800" dirty="0"/>
              <a:t>,</a:t>
            </a:r>
            <a:r>
              <a:rPr lang="hu-HU" sz="2800" i="1" dirty="0"/>
              <a:t>Y</a:t>
            </a:r>
            <a:r>
              <a:rPr lang="hu-HU" sz="2800" baseline="-25000" dirty="0"/>
              <a:t>1</a:t>
            </a:r>
            <a:r>
              <a:rPr lang="hu-HU" sz="2800" dirty="0"/>
              <a:t>,</a:t>
            </a:r>
            <a:r>
              <a:rPr lang="hu-HU" sz="2800" i="1" dirty="0"/>
              <a:t>Z</a:t>
            </a:r>
            <a:r>
              <a:rPr lang="hu-HU" sz="2800" baseline="-25000" dirty="0"/>
              <a:t>1</a:t>
            </a:r>
            <a:r>
              <a:rPr lang="hu-HU" sz="2800" dirty="0"/>
              <a:t>)</a:t>
            </a:r>
          </a:p>
        </p:txBody>
      </p:sp>
      <p:sp>
        <p:nvSpPr>
          <p:cNvPr id="30" name="Rectangle 31"/>
          <p:cNvSpPr>
            <a:spLocks noChangeArrowheads="1"/>
          </p:cNvSpPr>
          <p:nvPr/>
        </p:nvSpPr>
        <p:spPr bwMode="auto">
          <a:xfrm>
            <a:off x="998538" y="1622425"/>
            <a:ext cx="1576387" cy="5191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sz="2800"/>
              <a:t>(</a:t>
            </a:r>
            <a:r>
              <a:rPr lang="hu-HU" sz="2800" i="1"/>
              <a:t>X</a:t>
            </a:r>
            <a:r>
              <a:rPr lang="hu-HU" sz="2800" baseline="-25000"/>
              <a:t>2</a:t>
            </a:r>
            <a:r>
              <a:rPr lang="hu-HU" sz="2800"/>
              <a:t>,</a:t>
            </a:r>
            <a:r>
              <a:rPr lang="hu-HU" sz="2800" i="1"/>
              <a:t>Y</a:t>
            </a:r>
            <a:r>
              <a:rPr lang="hu-HU" sz="2800" baseline="-25000"/>
              <a:t>2</a:t>
            </a:r>
            <a:r>
              <a:rPr lang="hu-HU" sz="2800"/>
              <a:t>,</a:t>
            </a:r>
            <a:r>
              <a:rPr lang="hu-HU" sz="2800" i="1"/>
              <a:t>Z</a:t>
            </a:r>
            <a:r>
              <a:rPr lang="hu-HU" sz="2800" baseline="-25000"/>
              <a:t>2</a:t>
            </a:r>
            <a:r>
              <a:rPr lang="hu-HU" sz="2800"/>
              <a:t>)</a:t>
            </a:r>
          </a:p>
        </p:txBody>
      </p:sp>
      <p:sp>
        <p:nvSpPr>
          <p:cNvPr id="31" name="Rectangle 32"/>
          <p:cNvSpPr>
            <a:spLocks noChangeArrowheads="1"/>
          </p:cNvSpPr>
          <p:nvPr/>
        </p:nvSpPr>
        <p:spPr bwMode="auto">
          <a:xfrm>
            <a:off x="449263" y="3998913"/>
            <a:ext cx="1576387" cy="5191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sz="2800"/>
              <a:t>(</a:t>
            </a:r>
            <a:r>
              <a:rPr lang="hu-HU" sz="2800" i="1"/>
              <a:t>X</a:t>
            </a:r>
            <a:r>
              <a:rPr lang="hu-HU" sz="2800" baseline="-25000"/>
              <a:t>3</a:t>
            </a:r>
            <a:r>
              <a:rPr lang="hu-HU" sz="2800"/>
              <a:t>,</a:t>
            </a:r>
            <a:r>
              <a:rPr lang="hu-HU" sz="2800" i="1"/>
              <a:t>Y</a:t>
            </a:r>
            <a:r>
              <a:rPr lang="hu-HU" sz="2800" baseline="-25000"/>
              <a:t>3</a:t>
            </a:r>
            <a:r>
              <a:rPr lang="hu-HU" sz="2800"/>
              <a:t>,</a:t>
            </a:r>
            <a:r>
              <a:rPr lang="hu-HU" sz="2800" i="1"/>
              <a:t>Z</a:t>
            </a:r>
            <a:r>
              <a:rPr lang="hu-HU" sz="2800" baseline="-25000"/>
              <a:t>3</a:t>
            </a:r>
            <a:r>
              <a:rPr lang="hu-HU" sz="28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2696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mapping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0" y="1524000"/>
            <a:ext cx="7239000" cy="4525963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Phong.cginc</a:t>
            </a:r>
            <a:r>
              <a:rPr lang="en-US" dirty="0" smtClean="0"/>
              <a:t>:</a:t>
            </a:r>
          </a:p>
          <a:p>
            <a:pPr lvl="1">
              <a:buNone/>
            </a:pPr>
            <a:r>
              <a:rPr lang="hu-HU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uniform </a:t>
            </a:r>
            <a:r>
              <a:rPr lang="hu-HU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samplerCUBE</a:t>
            </a:r>
            <a:r>
              <a:rPr lang="hu-HU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_</a:t>
            </a:r>
            <a:r>
              <a:rPr lang="hu-HU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ReflectionMap</a:t>
            </a:r>
            <a:r>
              <a:rPr lang="hu-HU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;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  <a:p>
            <a:pPr lvl="1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None/>
            </a:pP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float4 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mainPS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(VS_OUT IN) : SV_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Target</a:t>
            </a:r>
            <a:endParaRPr lang="hu-HU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None/>
            </a:pP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{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None/>
            </a:pPr>
            <a:r>
              <a:rPr lang="en-US" dirty="0" smtClean="0"/>
              <a:t>return </a:t>
            </a:r>
            <a:r>
              <a:rPr lang="en-US" dirty="0" err="1" smtClean="0"/>
              <a:t>texCUBE</a:t>
            </a:r>
            <a:r>
              <a:rPr lang="en-US" dirty="0" smtClean="0"/>
              <a:t>(_</a:t>
            </a:r>
            <a:r>
              <a:rPr lang="en-US" dirty="0" err="1" smtClean="0"/>
              <a:t>ReflectionMap</a:t>
            </a:r>
            <a:r>
              <a:rPr lang="en-US" dirty="0" smtClean="0"/>
              <a:t>, IN.N);</a:t>
            </a:r>
          </a:p>
          <a:p>
            <a:pPr lvl="1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  <a:p>
            <a:pPr lvl="1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}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6324600" y="4343400"/>
            <a:ext cx="26078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Ez</a:t>
            </a:r>
            <a:r>
              <a:rPr lang="en-US" dirty="0" smtClean="0"/>
              <a:t> </a:t>
            </a:r>
            <a:r>
              <a:rPr lang="en-US" dirty="0" err="1" smtClean="0"/>
              <a:t>csak</a:t>
            </a:r>
            <a:r>
              <a:rPr lang="en-US" dirty="0" smtClean="0"/>
              <a:t> </a:t>
            </a:r>
            <a:r>
              <a:rPr lang="en-US" dirty="0" err="1" smtClean="0"/>
              <a:t>egy</a:t>
            </a:r>
            <a:r>
              <a:rPr lang="en-US" dirty="0" smtClean="0"/>
              <a:t> </a:t>
            </a:r>
            <a:r>
              <a:rPr lang="en-US" dirty="0" err="1" smtClean="0"/>
              <a:t>ideiglenes</a:t>
            </a:r>
            <a:r>
              <a:rPr lang="en-US" dirty="0" smtClean="0"/>
              <a:t> </a:t>
            </a:r>
            <a:r>
              <a:rPr lang="en-US" dirty="0" err="1" smtClean="0"/>
              <a:t>sor</a:t>
            </a:r>
            <a:r>
              <a:rPr lang="en-US" dirty="0" smtClean="0"/>
              <a:t>,</a:t>
            </a:r>
          </a:p>
          <a:p>
            <a:r>
              <a:rPr lang="en-US" dirty="0" err="1"/>
              <a:t>g</a:t>
            </a:r>
            <a:r>
              <a:rPr lang="en-US" dirty="0" err="1" smtClean="0"/>
              <a:t>yorsteszt</a:t>
            </a:r>
            <a:r>
              <a:rPr lang="en-US" dirty="0" smtClean="0"/>
              <a:t> , </a:t>
            </a:r>
            <a:r>
              <a:rPr lang="en-US" dirty="0" err="1" smtClean="0"/>
              <a:t>töröljük</a:t>
            </a:r>
            <a:r>
              <a:rPr lang="en-US" dirty="0" smtClean="0"/>
              <a:t> </a:t>
            </a:r>
            <a:r>
              <a:rPr lang="en-US" dirty="0" err="1" smtClean="0"/>
              <a:t>ki</a:t>
            </a:r>
            <a:r>
              <a:rPr lang="en-US" dirty="0" smtClean="0"/>
              <a:t>, </a:t>
            </a:r>
          </a:p>
          <a:p>
            <a:r>
              <a:rPr lang="en-US" dirty="0" smtClean="0"/>
              <a:t>ha </a:t>
            </a:r>
            <a:r>
              <a:rPr lang="en-US" dirty="0" err="1" smtClean="0"/>
              <a:t>jól</a:t>
            </a:r>
            <a:r>
              <a:rPr lang="en-US" dirty="0" smtClean="0"/>
              <a:t> </a:t>
            </a:r>
            <a:r>
              <a:rPr lang="en-US" dirty="0" err="1" smtClean="0"/>
              <a:t>működik</a:t>
            </a:r>
            <a:r>
              <a:rPr lang="en-US" dirty="0" smtClean="0"/>
              <a:t>!!</a:t>
            </a:r>
            <a:endParaRPr lang="hu-HU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48400" y="1381125"/>
            <a:ext cx="2752725" cy="273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mapping, reflection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0" y="1524000"/>
            <a:ext cx="72390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Phong.cginc</a:t>
            </a:r>
            <a:r>
              <a:rPr lang="en-US" dirty="0" smtClean="0"/>
              <a:t>:</a:t>
            </a:r>
          </a:p>
          <a:p>
            <a:pPr lvl="1">
              <a:buNone/>
            </a:pP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float4 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mainPS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(VS_OUT IN) : SV_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Target</a:t>
            </a:r>
            <a:endParaRPr lang="hu-HU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None/>
            </a:pP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{</a:t>
            </a:r>
          </a:p>
          <a:p>
            <a:pPr lvl="1">
              <a:buNone/>
            </a:pP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	float3 N = 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normalize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(IN.N);</a:t>
            </a:r>
          </a:p>
          <a:p>
            <a:pPr lvl="1">
              <a:buNone/>
            </a:pP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	float3 L = 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normalize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(IN.L);	</a:t>
            </a:r>
          </a:p>
          <a:p>
            <a:pPr lvl="1">
              <a:buNone/>
            </a:pP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	float3 V = 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normalize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(IN.V);</a:t>
            </a:r>
          </a:p>
          <a:p>
            <a:pPr lvl="1">
              <a:buNone/>
            </a:pPr>
            <a:endParaRPr lang="hu-HU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None/>
            </a:pP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float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NdL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 = 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max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(0,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dot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(L, N));</a:t>
            </a:r>
          </a:p>
          <a:p>
            <a:pPr lvl="1">
              <a:buNone/>
            </a:pP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	float3 H = 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normalize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(L + V);</a:t>
            </a:r>
          </a:p>
          <a:p>
            <a:pPr lvl="1">
              <a:buNone/>
            </a:pP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float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specularPower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 = 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pow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(2048.0, _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Smoothness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);</a:t>
            </a:r>
          </a:p>
          <a:p>
            <a:pPr lvl="1">
              <a:buNone/>
            </a:pP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	</a:t>
            </a:r>
          </a:p>
          <a:p>
            <a:pPr lvl="1">
              <a:buNone/>
            </a:pP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hu-HU" dirty="0" smtClean="0"/>
              <a:t>float3 R = </a:t>
            </a:r>
            <a:r>
              <a:rPr lang="hu-HU" dirty="0" err="1" smtClean="0"/>
              <a:t>reflect</a:t>
            </a:r>
            <a:r>
              <a:rPr lang="hu-HU" dirty="0" smtClean="0"/>
              <a:t>(-V,N);</a:t>
            </a:r>
          </a:p>
          <a:p>
            <a:pPr lvl="1">
              <a:buNone/>
            </a:pPr>
            <a:r>
              <a:rPr lang="hu-HU" dirty="0" smtClean="0"/>
              <a:t>	float4 </a:t>
            </a:r>
            <a:r>
              <a:rPr lang="hu-HU" dirty="0" err="1" smtClean="0"/>
              <a:t>reflection</a:t>
            </a:r>
            <a:r>
              <a:rPr lang="hu-HU" dirty="0" smtClean="0"/>
              <a:t> = </a:t>
            </a:r>
            <a:r>
              <a:rPr lang="hu-HU" dirty="0" err="1" smtClean="0"/>
              <a:t>texCUBE</a:t>
            </a:r>
            <a:r>
              <a:rPr lang="hu-HU" dirty="0" smtClean="0"/>
              <a:t>(_</a:t>
            </a:r>
            <a:r>
              <a:rPr lang="hu-HU" dirty="0" err="1" smtClean="0"/>
              <a:t>ReflectionMap</a:t>
            </a:r>
            <a:r>
              <a:rPr lang="hu-HU" dirty="0" smtClean="0"/>
              <a:t>, R);</a:t>
            </a:r>
          </a:p>
          <a:p>
            <a:pPr lvl="1">
              <a:buNone/>
            </a:pPr>
            <a:r>
              <a:rPr lang="hu-HU" dirty="0" smtClean="0"/>
              <a:t>	</a:t>
            </a:r>
            <a:r>
              <a:rPr lang="hu-HU" dirty="0" err="1" smtClean="0"/>
              <a:t>return</a:t>
            </a:r>
            <a:r>
              <a:rPr lang="hu-HU" dirty="0" smtClean="0"/>
              <a:t> </a:t>
            </a:r>
            <a:r>
              <a:rPr lang="hu-HU" dirty="0" err="1" smtClean="0"/>
              <a:t>reflection</a:t>
            </a:r>
            <a:r>
              <a:rPr lang="hu-HU" dirty="0" smtClean="0"/>
              <a:t>;</a:t>
            </a:r>
            <a:endParaRPr lang="hu-H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19800" y="1447800"/>
            <a:ext cx="268605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Szövegdoboz 6"/>
          <p:cNvSpPr txBox="1"/>
          <p:nvPr/>
        </p:nvSpPr>
        <p:spPr>
          <a:xfrm>
            <a:off x="2667000" y="5562600"/>
            <a:ext cx="26828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Ezek </a:t>
            </a:r>
            <a:r>
              <a:rPr lang="en-US" dirty="0" err="1" smtClean="0"/>
              <a:t>csak</a:t>
            </a:r>
            <a:r>
              <a:rPr lang="en-US" dirty="0" smtClean="0"/>
              <a:t> </a:t>
            </a:r>
            <a:r>
              <a:rPr lang="en-US" dirty="0" err="1" smtClean="0"/>
              <a:t>ideiglenes</a:t>
            </a:r>
            <a:r>
              <a:rPr lang="en-US" dirty="0" smtClean="0"/>
              <a:t> </a:t>
            </a:r>
            <a:r>
              <a:rPr lang="en-US" dirty="0" err="1" smtClean="0"/>
              <a:t>sorok</a:t>
            </a:r>
            <a:r>
              <a:rPr lang="en-US" dirty="0" smtClean="0"/>
              <a:t>,</a:t>
            </a:r>
          </a:p>
          <a:p>
            <a:r>
              <a:rPr lang="en-US" dirty="0" err="1"/>
              <a:t>g</a:t>
            </a:r>
            <a:r>
              <a:rPr lang="en-US" dirty="0" err="1" smtClean="0"/>
              <a:t>yorsteszt</a:t>
            </a:r>
            <a:r>
              <a:rPr lang="en-US" dirty="0" smtClean="0"/>
              <a:t> , </a:t>
            </a:r>
            <a:r>
              <a:rPr lang="en-US" dirty="0" err="1" smtClean="0"/>
              <a:t>töröljük</a:t>
            </a:r>
            <a:r>
              <a:rPr lang="en-US" dirty="0" smtClean="0"/>
              <a:t> </a:t>
            </a:r>
            <a:r>
              <a:rPr lang="en-US" dirty="0" err="1" smtClean="0"/>
              <a:t>ki</a:t>
            </a:r>
            <a:r>
              <a:rPr lang="en-US" dirty="0" smtClean="0"/>
              <a:t>, </a:t>
            </a:r>
          </a:p>
          <a:p>
            <a:r>
              <a:rPr lang="en-US" dirty="0" smtClean="0"/>
              <a:t>ha </a:t>
            </a:r>
            <a:r>
              <a:rPr lang="en-US" dirty="0" err="1" smtClean="0"/>
              <a:t>jól</a:t>
            </a:r>
            <a:r>
              <a:rPr lang="en-US" dirty="0" smtClean="0"/>
              <a:t> </a:t>
            </a:r>
            <a:r>
              <a:rPr lang="en-US" dirty="0" err="1" smtClean="0"/>
              <a:t>működik</a:t>
            </a:r>
            <a:r>
              <a:rPr lang="en-US" dirty="0" smtClean="0"/>
              <a:t>!!</a:t>
            </a:r>
            <a:endParaRPr lang="hu-HU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715000" cy="1143000"/>
          </a:xfrm>
        </p:spPr>
        <p:txBody>
          <a:bodyPr/>
          <a:lstStyle/>
          <a:p>
            <a:r>
              <a:rPr lang="en-US" dirty="0" smtClean="0"/>
              <a:t>Reflection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52400" y="1600200"/>
            <a:ext cx="6705600" cy="3962399"/>
          </a:xfrm>
        </p:spPr>
        <p:txBody>
          <a:bodyPr>
            <a:normAutofit fontScale="62500" lnSpcReduction="20000"/>
          </a:bodyPr>
          <a:lstStyle/>
          <a:p>
            <a:pPr lvl="1">
              <a:buNone/>
            </a:pP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float4 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mainPS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(VS_OUT IN) : SV_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Target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None/>
            </a:pP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{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…</a:t>
            </a:r>
            <a:endParaRPr lang="hu-HU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None/>
            </a:pP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#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ifdef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 AMBIENT_LIGHT</a:t>
            </a:r>
          </a:p>
          <a:p>
            <a:pPr>
              <a:buNone/>
            </a:pP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finalColor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 += UNITY_LIGHTMODEL_AMBIENT * 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albedo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;</a:t>
            </a:r>
          </a:p>
          <a:p>
            <a:pPr>
              <a:buNone/>
            </a:pPr>
            <a:r>
              <a:rPr lang="hu-HU" dirty="0" smtClean="0"/>
              <a:t>	</a:t>
            </a:r>
          </a:p>
          <a:p>
            <a:pPr>
              <a:buNone/>
            </a:pPr>
            <a:r>
              <a:rPr lang="hu-HU" dirty="0" smtClean="0"/>
              <a:t>	float3 FI = _</a:t>
            </a:r>
            <a:r>
              <a:rPr lang="hu-HU" dirty="0" err="1" smtClean="0"/>
              <a:t>Specular</a:t>
            </a:r>
            <a:r>
              <a:rPr lang="hu-HU" dirty="0" smtClean="0"/>
              <a:t> + (float3(1,</a:t>
            </a:r>
            <a:r>
              <a:rPr lang="hu-HU" dirty="0" err="1" smtClean="0"/>
              <a:t>1</a:t>
            </a:r>
            <a:r>
              <a:rPr lang="hu-HU" dirty="0" smtClean="0"/>
              <a:t>,</a:t>
            </a:r>
            <a:r>
              <a:rPr lang="hu-HU" dirty="0" err="1" smtClean="0"/>
              <a:t>1</a:t>
            </a:r>
            <a:r>
              <a:rPr lang="hu-HU" dirty="0" smtClean="0"/>
              <a:t>) - _</a:t>
            </a:r>
            <a:r>
              <a:rPr lang="hu-HU" dirty="0" err="1" smtClean="0"/>
              <a:t>Specular</a:t>
            </a:r>
            <a:r>
              <a:rPr lang="hu-HU" dirty="0" smtClean="0"/>
              <a:t>) * </a:t>
            </a:r>
            <a:r>
              <a:rPr lang="hu-HU" dirty="0" err="1" smtClean="0"/>
              <a:t>pow</a:t>
            </a:r>
            <a:r>
              <a:rPr lang="hu-HU" dirty="0" smtClean="0"/>
              <a:t>( 1.0 - </a:t>
            </a:r>
            <a:r>
              <a:rPr lang="hu-HU" dirty="0" err="1" smtClean="0"/>
              <a:t>dot</a:t>
            </a:r>
            <a:r>
              <a:rPr lang="hu-HU" dirty="0" smtClean="0"/>
              <a:t>(V,N), 5); //</a:t>
            </a:r>
            <a:r>
              <a:rPr lang="hu-HU" dirty="0" err="1" smtClean="0"/>
              <a:t>Fresnel</a:t>
            </a:r>
            <a:endParaRPr lang="hu-HU" dirty="0" smtClean="0"/>
          </a:p>
          <a:p>
            <a:pPr>
              <a:buNone/>
            </a:pPr>
            <a:r>
              <a:rPr lang="hu-HU" dirty="0" smtClean="0"/>
              <a:t>	float3 R = </a:t>
            </a:r>
            <a:r>
              <a:rPr lang="hu-HU" dirty="0" err="1" smtClean="0"/>
              <a:t>reflect</a:t>
            </a:r>
            <a:r>
              <a:rPr lang="hu-HU" dirty="0" smtClean="0"/>
              <a:t>(-V,N);</a:t>
            </a:r>
          </a:p>
          <a:p>
            <a:pPr>
              <a:buNone/>
            </a:pPr>
            <a:r>
              <a:rPr lang="hu-HU" dirty="0" smtClean="0"/>
              <a:t>	float4 </a:t>
            </a:r>
            <a:r>
              <a:rPr lang="hu-HU" dirty="0" err="1" smtClean="0"/>
              <a:t>reflection</a:t>
            </a:r>
            <a:r>
              <a:rPr lang="hu-HU" dirty="0" smtClean="0"/>
              <a:t> = </a:t>
            </a:r>
            <a:r>
              <a:rPr lang="hu-HU" dirty="0" err="1" smtClean="0"/>
              <a:t>texCUBE</a:t>
            </a:r>
            <a:r>
              <a:rPr lang="hu-HU" dirty="0" smtClean="0"/>
              <a:t>(_</a:t>
            </a:r>
            <a:r>
              <a:rPr lang="hu-HU" dirty="0" err="1" smtClean="0"/>
              <a:t>ReflectionMap</a:t>
            </a:r>
            <a:r>
              <a:rPr lang="hu-HU" dirty="0" smtClean="0"/>
              <a:t>, R);</a:t>
            </a:r>
          </a:p>
          <a:p>
            <a:pPr>
              <a:buNone/>
            </a:pPr>
            <a:r>
              <a:rPr lang="hu-HU" dirty="0" smtClean="0"/>
              <a:t>	</a:t>
            </a:r>
            <a:r>
              <a:rPr lang="hu-HU" dirty="0" err="1" smtClean="0"/>
              <a:t>finalColor</a:t>
            </a:r>
            <a:r>
              <a:rPr lang="hu-HU" dirty="0" smtClean="0"/>
              <a:t> += </a:t>
            </a:r>
            <a:r>
              <a:rPr lang="hu-HU" dirty="0" err="1" smtClean="0"/>
              <a:t>reflection</a:t>
            </a:r>
            <a:r>
              <a:rPr lang="hu-HU" dirty="0" smtClean="0"/>
              <a:t> * FI;</a:t>
            </a:r>
          </a:p>
          <a:p>
            <a:pPr>
              <a:buNone/>
            </a:pP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#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endif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34200" y="2481772"/>
            <a:ext cx="2057400" cy="2064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25490" y="4615372"/>
            <a:ext cx="2028009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34200" y="228600"/>
            <a:ext cx="2047875" cy="2100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err="1" smtClean="0"/>
              <a:t>Környezet</a:t>
            </a:r>
            <a:r>
              <a:rPr lang="en-US" dirty="0" smtClean="0"/>
              <a:t> </a:t>
            </a:r>
            <a:r>
              <a:rPr lang="en-US" dirty="0" err="1" smtClean="0"/>
              <a:t>beállítása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52425" y="1447800"/>
            <a:ext cx="4495800" cy="2971800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Új</a:t>
            </a:r>
            <a:r>
              <a:rPr lang="en-US" sz="2400" dirty="0" smtClean="0"/>
              <a:t> material: </a:t>
            </a:r>
            <a:r>
              <a:rPr lang="en-US" sz="2400" dirty="0" err="1" smtClean="0"/>
              <a:t>EnvMap</a:t>
            </a:r>
            <a:r>
              <a:rPr lang="en-US" sz="2400" dirty="0" smtClean="0"/>
              <a:t>, </a:t>
            </a:r>
            <a:r>
              <a:rPr lang="en-US" sz="2400" dirty="0" err="1" smtClean="0"/>
              <a:t>hasznája</a:t>
            </a:r>
            <a:r>
              <a:rPr lang="en-US" sz="2400" dirty="0" smtClean="0"/>
              <a:t> a Skybox/</a:t>
            </a:r>
            <a:r>
              <a:rPr lang="en-US" sz="2400" dirty="0" err="1" smtClean="0"/>
              <a:t>Cubemap</a:t>
            </a:r>
            <a:r>
              <a:rPr lang="en-US" sz="2400" dirty="0" smtClean="0"/>
              <a:t> </a:t>
            </a:r>
            <a:r>
              <a:rPr lang="en-US" sz="2400" dirty="0" err="1" smtClean="0"/>
              <a:t>shadert</a:t>
            </a:r>
            <a:endParaRPr lang="en-US" sz="2400" dirty="0" smtClean="0"/>
          </a:p>
          <a:p>
            <a:r>
              <a:rPr lang="en-US" sz="2400" dirty="0" err="1" smtClean="0"/>
              <a:t>Kössük</a:t>
            </a:r>
            <a:r>
              <a:rPr lang="en-US" sz="2400" dirty="0" smtClean="0"/>
              <a:t> be a </a:t>
            </a:r>
            <a:r>
              <a:rPr lang="en-US" sz="2400" dirty="0" err="1" smtClean="0"/>
              <a:t>környezet</a:t>
            </a:r>
            <a:r>
              <a:rPr lang="en-US" sz="2400" dirty="0" smtClean="0"/>
              <a:t> </a:t>
            </a:r>
            <a:r>
              <a:rPr lang="en-US" sz="2400" dirty="0" err="1" smtClean="0"/>
              <a:t>textúrát</a:t>
            </a:r>
            <a:endParaRPr lang="en-US" sz="2400" dirty="0" smtClean="0"/>
          </a:p>
          <a:p>
            <a:r>
              <a:rPr lang="en-US" sz="2400" dirty="0" smtClean="0"/>
              <a:t>Lighting </a:t>
            </a:r>
            <a:r>
              <a:rPr lang="en-US" sz="2400" dirty="0" err="1" smtClean="0"/>
              <a:t>ablakban</a:t>
            </a:r>
            <a:r>
              <a:rPr lang="en-US" sz="2400" dirty="0" smtClean="0"/>
              <a:t> </a:t>
            </a:r>
            <a:r>
              <a:rPr lang="en-US" sz="2400" dirty="0" err="1" smtClean="0"/>
              <a:t>használjuk</a:t>
            </a:r>
            <a:r>
              <a:rPr lang="en-US" sz="2400" dirty="0" smtClean="0"/>
              <a:t> </a:t>
            </a:r>
            <a:r>
              <a:rPr lang="en-US" sz="2400" dirty="0" err="1" smtClean="0"/>
              <a:t>ezt</a:t>
            </a:r>
            <a:r>
              <a:rPr lang="en-US" sz="2400" dirty="0" smtClean="0"/>
              <a:t> a </a:t>
            </a:r>
            <a:r>
              <a:rPr lang="en-US" sz="2400" dirty="0" err="1" smtClean="0"/>
              <a:t>materialt</a:t>
            </a:r>
            <a:r>
              <a:rPr lang="en-US" sz="2400" dirty="0" smtClean="0"/>
              <a:t>, mint skybox-</a:t>
            </a:r>
            <a:r>
              <a:rPr lang="en-US" sz="2400" dirty="0" err="1" smtClean="0"/>
              <a:t>ot</a:t>
            </a:r>
            <a:endParaRPr lang="hu-HU" sz="24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05400" y="3657600"/>
            <a:ext cx="4010025" cy="299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5400" y="1447800"/>
            <a:ext cx="3971925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3962400"/>
            <a:ext cx="474345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églalap 7"/>
          <p:cNvSpPr/>
          <p:nvPr/>
        </p:nvSpPr>
        <p:spPr>
          <a:xfrm>
            <a:off x="1447800" y="4724400"/>
            <a:ext cx="28194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/>
          <p:cNvSpPr/>
          <p:nvPr/>
        </p:nvSpPr>
        <p:spPr>
          <a:xfrm>
            <a:off x="1447800" y="5105400"/>
            <a:ext cx="28194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HDR</a:t>
            </a:r>
            <a:r>
              <a:rPr lang="hu-HU" dirty="0" smtClean="0"/>
              <a:t> – régi </a:t>
            </a:r>
            <a:r>
              <a:rPr lang="hu-HU" dirty="0" err="1" smtClean="0"/>
              <a:t>Unity</a:t>
            </a:r>
            <a:r>
              <a:rPr lang="hu-HU" dirty="0" smtClean="0"/>
              <a:t> verziók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Kicsit</a:t>
            </a:r>
            <a:r>
              <a:rPr lang="en-US" dirty="0" smtClean="0"/>
              <a:t> </a:t>
            </a:r>
            <a:r>
              <a:rPr lang="en-US" dirty="0" err="1" smtClean="0"/>
              <a:t>sötét</a:t>
            </a:r>
            <a:r>
              <a:rPr lang="en-US" dirty="0" smtClean="0"/>
              <a:t> a </a:t>
            </a:r>
            <a:r>
              <a:rPr lang="en-US" dirty="0" err="1" smtClean="0"/>
              <a:t>kép</a:t>
            </a:r>
            <a:endParaRPr lang="en-US" dirty="0"/>
          </a:p>
          <a:p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dolgoz</a:t>
            </a:r>
            <a:r>
              <a:rPr lang="en-US" dirty="0" smtClean="0"/>
              <a:t> </a:t>
            </a:r>
            <a:r>
              <a:rPr lang="en-US" dirty="0" err="1" smtClean="0"/>
              <a:t>fel</a:t>
            </a:r>
            <a:r>
              <a:rPr lang="en-US" dirty="0" smtClean="0"/>
              <a:t> </a:t>
            </a:r>
            <a:r>
              <a:rPr lang="en-US" dirty="0" err="1" smtClean="0"/>
              <a:t>minden</a:t>
            </a:r>
            <a:r>
              <a:rPr lang="en-US" dirty="0" smtClean="0"/>
              <a:t> </a:t>
            </a:r>
            <a:r>
              <a:rPr lang="en-US" dirty="0" err="1" smtClean="0"/>
              <a:t>információt</a:t>
            </a:r>
            <a:r>
              <a:rPr lang="en-US" dirty="0" smtClean="0"/>
              <a:t> a </a:t>
            </a:r>
            <a:r>
              <a:rPr lang="en-US" dirty="0" err="1" smtClean="0"/>
              <a:t>fájlból</a:t>
            </a:r>
            <a:r>
              <a:rPr lang="en-US" dirty="0" smtClean="0"/>
              <a:t>?</a:t>
            </a:r>
          </a:p>
          <a:p>
            <a:r>
              <a:rPr lang="en-US" dirty="0" smtClean="0"/>
              <a:t>A .HDR 4*8 </a:t>
            </a:r>
            <a:r>
              <a:rPr lang="en-US" dirty="0" err="1" smtClean="0"/>
              <a:t>biten</a:t>
            </a:r>
            <a:r>
              <a:rPr lang="en-US" dirty="0" smtClean="0"/>
              <a:t> </a:t>
            </a:r>
            <a:r>
              <a:rPr lang="en-US" dirty="0" err="1" smtClean="0"/>
              <a:t>tárol</a:t>
            </a:r>
            <a:r>
              <a:rPr lang="en-US" dirty="0" smtClean="0"/>
              <a:t> de </a:t>
            </a:r>
            <a:r>
              <a:rPr lang="en-US" dirty="0" err="1" smtClean="0"/>
              <a:t>az</a:t>
            </a:r>
            <a:r>
              <a:rPr lang="en-US" dirty="0" smtClean="0"/>
              <a:t> alpha </a:t>
            </a:r>
            <a:r>
              <a:rPr lang="en-US" dirty="0" err="1" smtClean="0"/>
              <a:t>csatornában</a:t>
            </a:r>
            <a:r>
              <a:rPr lang="en-US" dirty="0" smtClean="0"/>
              <a:t> </a:t>
            </a:r>
            <a:r>
              <a:rPr lang="en-US" dirty="0" err="1" smtClean="0"/>
              <a:t>egy</a:t>
            </a:r>
            <a:r>
              <a:rPr lang="en-US" dirty="0" smtClean="0"/>
              <a:t> </a:t>
            </a:r>
            <a:r>
              <a:rPr lang="en-US" dirty="0" err="1" smtClean="0"/>
              <a:t>exponens</a:t>
            </a:r>
            <a:r>
              <a:rPr lang="en-US" dirty="0" smtClean="0"/>
              <a:t> van (RGBE), </a:t>
            </a:r>
            <a:r>
              <a:rPr lang="en-US" dirty="0" err="1" smtClean="0"/>
              <a:t>ami</a:t>
            </a:r>
            <a:r>
              <a:rPr lang="en-US" dirty="0" smtClean="0"/>
              <a:t> a pixel </a:t>
            </a:r>
            <a:r>
              <a:rPr lang="en-US" dirty="0" err="1" smtClean="0"/>
              <a:t>fényerejét</a:t>
            </a:r>
            <a:r>
              <a:rPr lang="en-US" dirty="0" smtClean="0"/>
              <a:t> </a:t>
            </a:r>
            <a:r>
              <a:rPr lang="en-US" dirty="0" err="1" smtClean="0"/>
              <a:t>adja</a:t>
            </a:r>
            <a:r>
              <a:rPr lang="en-US" dirty="0" smtClean="0"/>
              <a:t> meg</a:t>
            </a:r>
          </a:p>
          <a:p>
            <a:r>
              <a:rPr lang="en-US" dirty="0" err="1" smtClean="0"/>
              <a:t>Ezzel</a:t>
            </a:r>
            <a:r>
              <a:rPr lang="en-US" dirty="0" smtClean="0"/>
              <a:t> </a:t>
            </a:r>
            <a:r>
              <a:rPr lang="en-US" dirty="0" err="1" smtClean="0"/>
              <a:t>nagymértékben</a:t>
            </a:r>
            <a:r>
              <a:rPr lang="en-US" dirty="0" smtClean="0"/>
              <a:t> </a:t>
            </a:r>
            <a:r>
              <a:rPr lang="en-US" dirty="0" err="1" smtClean="0"/>
              <a:t>megnő</a:t>
            </a:r>
            <a:r>
              <a:rPr lang="en-US" dirty="0" smtClean="0"/>
              <a:t> a </a:t>
            </a:r>
            <a:r>
              <a:rPr lang="en-US" dirty="0" err="1" smtClean="0"/>
              <a:t>dinamika</a:t>
            </a:r>
            <a:r>
              <a:rPr lang="en-US" dirty="0" smtClean="0"/>
              <a:t> </a:t>
            </a:r>
            <a:r>
              <a:rPr lang="en-US" dirty="0" err="1" smtClean="0"/>
              <a:t>tartományunk</a:t>
            </a:r>
            <a:r>
              <a:rPr lang="en-US" dirty="0" smtClean="0"/>
              <a:t> (</a:t>
            </a:r>
            <a:r>
              <a:rPr lang="en-US" dirty="0" err="1" smtClean="0"/>
              <a:t>bőven</a:t>
            </a:r>
            <a:r>
              <a:rPr lang="en-US" dirty="0" smtClean="0"/>
              <a:t> 1 </a:t>
            </a:r>
            <a:r>
              <a:rPr lang="en-US" dirty="0" err="1" smtClean="0"/>
              <a:t>fölé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Ez</a:t>
            </a:r>
            <a:r>
              <a:rPr lang="en-US" dirty="0" smtClean="0"/>
              <a:t> </a:t>
            </a:r>
            <a:r>
              <a:rPr lang="en-US" dirty="0" err="1" smtClean="0"/>
              <a:t>elengedhetetlen</a:t>
            </a:r>
            <a:r>
              <a:rPr lang="en-US" dirty="0" smtClean="0"/>
              <a:t> a </a:t>
            </a:r>
            <a:r>
              <a:rPr lang="en-US" dirty="0" err="1" smtClean="0"/>
              <a:t>szép</a:t>
            </a:r>
            <a:r>
              <a:rPr lang="en-US" dirty="0" smtClean="0"/>
              <a:t> </a:t>
            </a:r>
            <a:r>
              <a:rPr lang="en-US" dirty="0" err="1" smtClean="0"/>
              <a:t>tükröződésekhez</a:t>
            </a:r>
            <a:endParaRPr lang="hu-HU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343400" cy="1143000"/>
          </a:xfrm>
        </p:spPr>
        <p:txBody>
          <a:bodyPr/>
          <a:lstStyle/>
          <a:p>
            <a:r>
              <a:rPr lang="en-US" dirty="0" smtClean="0"/>
              <a:t>HDR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0"/>
            <a:ext cx="4343400" cy="4525963"/>
          </a:xfrm>
        </p:spPr>
        <p:txBody>
          <a:bodyPr>
            <a:normAutofit fontScale="85000" lnSpcReduction="20000"/>
          </a:bodyPr>
          <a:lstStyle/>
          <a:p>
            <a:r>
              <a:rPr lang="hu-HU" b="1" dirty="0" smtClean="0"/>
              <a:t>Az új </a:t>
            </a:r>
            <a:r>
              <a:rPr lang="hu-HU" b="1" dirty="0" err="1" smtClean="0"/>
              <a:t>Unity</a:t>
            </a:r>
            <a:r>
              <a:rPr lang="hu-HU" b="1" dirty="0" smtClean="0"/>
              <a:t> verziókban az RGBM automatikus, nem kell külön beállítani</a:t>
            </a:r>
          </a:p>
          <a:p>
            <a:endParaRPr lang="hu-HU" dirty="0"/>
          </a:p>
          <a:p>
            <a:r>
              <a:rPr lang="en-US" dirty="0" smtClean="0"/>
              <a:t>RGBM </a:t>
            </a:r>
            <a:r>
              <a:rPr lang="en-US" dirty="0" err="1" smtClean="0"/>
              <a:t>kódolást</a:t>
            </a:r>
            <a:r>
              <a:rPr lang="en-US" dirty="0" smtClean="0"/>
              <a:t> </a:t>
            </a:r>
            <a:r>
              <a:rPr lang="en-US" dirty="0" err="1" smtClean="0"/>
              <a:t>kell</a:t>
            </a:r>
            <a:r>
              <a:rPr lang="en-US" dirty="0" smtClean="0"/>
              <a:t> </a:t>
            </a:r>
            <a:r>
              <a:rPr lang="en-US" dirty="0" err="1" smtClean="0"/>
              <a:t>beállítanunk</a:t>
            </a:r>
            <a:r>
              <a:rPr lang="en-US" dirty="0" smtClean="0"/>
              <a:t>, </a:t>
            </a:r>
            <a:r>
              <a:rPr lang="en-US" dirty="0" err="1" smtClean="0"/>
              <a:t>hogy</a:t>
            </a:r>
            <a:r>
              <a:rPr lang="en-US" dirty="0" smtClean="0"/>
              <a:t> </a:t>
            </a:r>
            <a:r>
              <a:rPr lang="en-US" dirty="0" err="1" smtClean="0"/>
              <a:t>az</a:t>
            </a:r>
            <a:r>
              <a:rPr lang="en-US" dirty="0" smtClean="0"/>
              <a:t> a + </a:t>
            </a:r>
            <a:r>
              <a:rPr lang="en-US" dirty="0" err="1" smtClean="0"/>
              <a:t>információ</a:t>
            </a:r>
            <a:r>
              <a:rPr lang="en-US" dirty="0" smtClean="0"/>
              <a:t> </a:t>
            </a:r>
            <a:r>
              <a:rPr lang="en-US" dirty="0" err="1" smtClean="0"/>
              <a:t>megmaradjon</a:t>
            </a:r>
            <a:r>
              <a:rPr lang="en-US" dirty="0" smtClean="0"/>
              <a:t> </a:t>
            </a:r>
          </a:p>
          <a:p>
            <a:r>
              <a:rPr lang="en-US" dirty="0" smtClean="0"/>
              <a:t>(RGBM != RGBE)</a:t>
            </a:r>
          </a:p>
          <a:p>
            <a:r>
              <a:rPr lang="en-US" dirty="0" smtClean="0"/>
              <a:t>A </a:t>
            </a:r>
            <a:r>
              <a:rPr lang="en-US" dirty="0" err="1" smtClean="0"/>
              <a:t>textúra</a:t>
            </a:r>
            <a:r>
              <a:rPr lang="en-US" dirty="0" smtClean="0"/>
              <a:t> </a:t>
            </a:r>
            <a:r>
              <a:rPr lang="en-US" dirty="0" err="1" smtClean="0"/>
              <a:t>importálásánál</a:t>
            </a:r>
            <a:r>
              <a:rPr lang="en-US" dirty="0" smtClean="0"/>
              <a:t> </a:t>
            </a:r>
            <a:r>
              <a:rPr lang="en-US" dirty="0" err="1" smtClean="0"/>
              <a:t>kell</a:t>
            </a:r>
            <a:r>
              <a:rPr lang="en-US" dirty="0" smtClean="0"/>
              <a:t> </a:t>
            </a:r>
            <a:r>
              <a:rPr lang="en-US" dirty="0" err="1" smtClean="0"/>
              <a:t>beállítanunk</a:t>
            </a:r>
            <a:endParaRPr lang="en-US" dirty="0" smtClean="0"/>
          </a:p>
          <a:p>
            <a:pPr lvl="1"/>
            <a:r>
              <a:rPr lang="en-US" dirty="0" smtClean="0"/>
              <a:t>Encode as RGBM</a:t>
            </a:r>
          </a:p>
          <a:p>
            <a:r>
              <a:rPr lang="en-US" dirty="0" smtClean="0"/>
              <a:t>(Apply)</a:t>
            </a:r>
            <a:endParaRPr lang="hu-HU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6800" y="304800"/>
            <a:ext cx="4000500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églalap 4"/>
          <p:cNvSpPr/>
          <p:nvPr/>
        </p:nvSpPr>
        <p:spPr>
          <a:xfrm>
            <a:off x="6172200" y="2590800"/>
            <a:ext cx="28194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0200" y="3962400"/>
            <a:ext cx="3105150" cy="2698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HDR</a:t>
            </a:r>
            <a:r>
              <a:rPr lang="hu-HU" dirty="0" smtClean="0"/>
              <a:t> – régi </a:t>
            </a:r>
            <a:r>
              <a:rPr lang="hu-HU" dirty="0" err="1" smtClean="0"/>
              <a:t>Unity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környezet</a:t>
            </a:r>
            <a:r>
              <a:rPr lang="en-US" dirty="0" smtClean="0"/>
              <a:t> </a:t>
            </a:r>
            <a:r>
              <a:rPr lang="en-US" dirty="0" err="1" smtClean="0"/>
              <a:t>már</a:t>
            </a:r>
            <a:r>
              <a:rPr lang="en-US" dirty="0" smtClean="0"/>
              <a:t> </a:t>
            </a:r>
            <a:r>
              <a:rPr lang="en-US" dirty="0" err="1" smtClean="0"/>
              <a:t>szép</a:t>
            </a:r>
            <a:endParaRPr lang="en-US" dirty="0" smtClean="0"/>
          </a:p>
          <a:p>
            <a:r>
              <a:rPr lang="en-US" dirty="0" err="1" smtClean="0"/>
              <a:t>Elromlott</a:t>
            </a:r>
            <a:r>
              <a:rPr lang="en-US" dirty="0" smtClean="0"/>
              <a:t> a </a:t>
            </a:r>
            <a:r>
              <a:rPr lang="en-US" dirty="0" err="1" smtClean="0"/>
              <a:t>shaderkódunk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 err="1" smtClean="0"/>
              <a:t>shaderben</a:t>
            </a:r>
            <a:r>
              <a:rPr lang="en-US" dirty="0" smtClean="0"/>
              <a:t> is meg </a:t>
            </a:r>
            <a:r>
              <a:rPr lang="en-US" dirty="0" err="1" smtClean="0"/>
              <a:t>kell</a:t>
            </a:r>
            <a:r>
              <a:rPr lang="en-US" dirty="0" smtClean="0"/>
              <a:t> </a:t>
            </a:r>
            <a:r>
              <a:rPr lang="en-US" dirty="0" err="1" smtClean="0"/>
              <a:t>csinálni</a:t>
            </a:r>
            <a:r>
              <a:rPr lang="en-US" dirty="0" smtClean="0"/>
              <a:t> a</a:t>
            </a:r>
          </a:p>
          <a:p>
            <a:pPr>
              <a:buNone/>
            </a:pPr>
            <a:r>
              <a:rPr lang="en-US" dirty="0"/>
              <a:t>	</a:t>
            </a:r>
            <a:r>
              <a:rPr lang="en-US" dirty="0" smtClean="0"/>
              <a:t> HDR-LDR </a:t>
            </a:r>
            <a:r>
              <a:rPr lang="en-US" dirty="0" err="1" smtClean="0"/>
              <a:t>átalakítást</a:t>
            </a:r>
            <a:endParaRPr lang="en-US" dirty="0" smtClean="0"/>
          </a:p>
          <a:p>
            <a:r>
              <a:rPr lang="en-US" dirty="0" smtClean="0"/>
              <a:t>Phong.cg:</a:t>
            </a:r>
          </a:p>
          <a:p>
            <a:pPr lvl="1">
              <a:buNone/>
            </a:pPr>
            <a:r>
              <a:rPr lang="hu-HU" dirty="0" smtClean="0"/>
              <a:t>float4 RGBM2RGBA(float4 </a:t>
            </a:r>
            <a:r>
              <a:rPr lang="hu-HU" dirty="0" err="1" smtClean="0"/>
              <a:t>rgbm</a:t>
            </a:r>
            <a:r>
              <a:rPr lang="hu-HU" dirty="0" smtClean="0"/>
              <a:t>)</a:t>
            </a:r>
          </a:p>
          <a:p>
            <a:pPr lvl="1">
              <a:buNone/>
            </a:pPr>
            <a:r>
              <a:rPr lang="hu-HU" dirty="0" smtClean="0"/>
              <a:t>{</a:t>
            </a:r>
          </a:p>
          <a:p>
            <a:pPr lvl="1">
              <a:buNone/>
            </a:pPr>
            <a:r>
              <a:rPr lang="hu-HU" dirty="0" smtClean="0"/>
              <a:t>	</a:t>
            </a:r>
            <a:r>
              <a:rPr lang="hu-HU" dirty="0" err="1" smtClean="0"/>
              <a:t>return</a:t>
            </a:r>
            <a:r>
              <a:rPr lang="hu-HU" dirty="0" smtClean="0"/>
              <a:t> float4(10.0 * </a:t>
            </a:r>
            <a:r>
              <a:rPr lang="hu-HU" dirty="0" err="1" smtClean="0"/>
              <a:t>rgbm.rgb</a:t>
            </a:r>
            <a:r>
              <a:rPr lang="hu-HU" dirty="0" smtClean="0"/>
              <a:t> * </a:t>
            </a:r>
            <a:r>
              <a:rPr lang="hu-HU" dirty="0" err="1" smtClean="0"/>
              <a:t>rgbm.a</a:t>
            </a:r>
            <a:r>
              <a:rPr lang="hu-HU" dirty="0" smtClean="0"/>
              <a:t>, 1);</a:t>
            </a:r>
          </a:p>
          <a:p>
            <a:pPr lvl="1">
              <a:buNone/>
            </a:pPr>
            <a:r>
              <a:rPr lang="hu-HU" dirty="0" smtClean="0"/>
              <a:t>}</a:t>
            </a:r>
            <a:endParaRPr lang="en-US" dirty="0" smtClean="0"/>
          </a:p>
          <a:p>
            <a:pPr lvl="1">
              <a:buNone/>
            </a:pP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float4 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mainPS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(VS_OUT IN) : SV_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Target</a:t>
            </a:r>
            <a:endParaRPr lang="hu-HU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None/>
            </a:pP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{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  <a:p>
            <a:pPr lvl="1">
              <a:buNone/>
            </a:pPr>
            <a:r>
              <a:rPr lang="en-US" strike="sngStrike" dirty="0" smtClean="0"/>
              <a:t>float4 reflection = </a:t>
            </a:r>
            <a:r>
              <a:rPr lang="en-US" strike="sngStrike" dirty="0" err="1" smtClean="0"/>
              <a:t>texCUBE</a:t>
            </a:r>
            <a:r>
              <a:rPr lang="en-US" strike="sngStrike" dirty="0" smtClean="0"/>
              <a:t>(_</a:t>
            </a:r>
            <a:r>
              <a:rPr lang="en-US" strike="sngStrike" dirty="0" err="1" smtClean="0"/>
              <a:t>ReflectionMap</a:t>
            </a:r>
            <a:r>
              <a:rPr lang="en-US" strike="sngStrike" dirty="0" smtClean="0"/>
              <a:t>, R);</a:t>
            </a:r>
          </a:p>
          <a:p>
            <a:pPr lvl="1">
              <a:buNone/>
            </a:pPr>
            <a:r>
              <a:rPr lang="en-US" dirty="0" smtClean="0"/>
              <a:t>float4 reflection = RGBM2RGBA(</a:t>
            </a:r>
            <a:r>
              <a:rPr lang="en-US" dirty="0" err="1" smtClean="0"/>
              <a:t>texCUBE</a:t>
            </a:r>
            <a:r>
              <a:rPr lang="en-US" dirty="0" smtClean="0"/>
              <a:t>(_</a:t>
            </a:r>
            <a:r>
              <a:rPr lang="en-US" dirty="0" err="1" smtClean="0"/>
              <a:t>ReflectionMap</a:t>
            </a:r>
            <a:r>
              <a:rPr lang="en-US" dirty="0" smtClean="0"/>
              <a:t>, R));</a:t>
            </a:r>
          </a:p>
          <a:p>
            <a:pPr lvl="1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}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43600" y="1524000"/>
            <a:ext cx="2952750" cy="270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Felület</a:t>
            </a:r>
            <a:r>
              <a:rPr lang="en-US" dirty="0" smtClean="0"/>
              <a:t> </a:t>
            </a:r>
            <a:r>
              <a:rPr lang="en-US" dirty="0" err="1" smtClean="0"/>
              <a:t>durvasága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28600" y="1600200"/>
            <a:ext cx="6248400" cy="51054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Ha a </a:t>
            </a:r>
            <a:r>
              <a:rPr lang="en-US" dirty="0" err="1" smtClean="0"/>
              <a:t>felület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tökéletesen</a:t>
            </a:r>
            <a:r>
              <a:rPr lang="en-US" dirty="0" smtClean="0"/>
              <a:t> s</a:t>
            </a:r>
            <a:r>
              <a:rPr lang="hu-HU" dirty="0" smtClean="0"/>
              <a:t>i</a:t>
            </a:r>
            <a:r>
              <a:rPr lang="en-US" dirty="0" smtClean="0"/>
              <a:t>ma, a </a:t>
            </a:r>
            <a:r>
              <a:rPr lang="en-US" dirty="0" err="1" smtClean="0"/>
              <a:t>tükröződés</a:t>
            </a:r>
            <a:r>
              <a:rPr lang="en-US" dirty="0" smtClean="0"/>
              <a:t> </a:t>
            </a:r>
            <a:r>
              <a:rPr lang="en-US" dirty="0" err="1" smtClean="0"/>
              <a:t>elmosódik</a:t>
            </a:r>
            <a:endParaRPr lang="en-US" dirty="0" smtClean="0"/>
          </a:p>
          <a:p>
            <a:r>
              <a:rPr lang="en-US" dirty="0" smtClean="0"/>
              <a:t>Roughness/Smoothness (0-1)</a:t>
            </a:r>
          </a:p>
          <a:p>
            <a:r>
              <a:rPr lang="en-US" dirty="0" smtClean="0"/>
              <a:t>A </a:t>
            </a:r>
            <a:r>
              <a:rPr lang="en-US" dirty="0" err="1" smtClean="0"/>
              <a:t>Phong</a:t>
            </a:r>
            <a:r>
              <a:rPr lang="en-US" dirty="0" smtClean="0"/>
              <a:t> </a:t>
            </a:r>
            <a:r>
              <a:rPr lang="en-US" dirty="0" err="1" smtClean="0"/>
              <a:t>exponens</a:t>
            </a:r>
            <a:r>
              <a:rPr lang="en-US" dirty="0" smtClean="0"/>
              <a:t> is </a:t>
            </a:r>
            <a:r>
              <a:rPr lang="en-US" dirty="0" err="1" smtClean="0"/>
              <a:t>ezt</a:t>
            </a:r>
            <a:r>
              <a:rPr lang="en-US" dirty="0" smtClean="0"/>
              <a:t> </a:t>
            </a:r>
            <a:r>
              <a:rPr lang="en-US" dirty="0" err="1" smtClean="0"/>
              <a:t>fejezte</a:t>
            </a:r>
            <a:r>
              <a:rPr lang="en-US" dirty="0" smtClean="0"/>
              <a:t> </a:t>
            </a:r>
            <a:r>
              <a:rPr lang="en-US" dirty="0" err="1" smtClean="0"/>
              <a:t>ki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gy</a:t>
            </a:r>
            <a:r>
              <a:rPr lang="en-US" dirty="0" smtClean="0"/>
              <a:t> </a:t>
            </a:r>
            <a:r>
              <a:rPr lang="en-US" dirty="0" err="1" smtClean="0"/>
              <a:t>pontfényforrásra</a:t>
            </a:r>
            <a:r>
              <a:rPr lang="en-US" dirty="0" smtClean="0"/>
              <a:t> </a:t>
            </a:r>
            <a:r>
              <a:rPr lang="en-US" dirty="0" err="1" smtClean="0"/>
              <a:t>adott</a:t>
            </a:r>
            <a:r>
              <a:rPr lang="en-US" dirty="0" smtClean="0"/>
              <a:t> </a:t>
            </a:r>
            <a:r>
              <a:rPr lang="en-US" dirty="0" err="1" smtClean="0"/>
              <a:t>tükröződésválasz</a:t>
            </a:r>
            <a:endParaRPr lang="en-US" dirty="0" smtClean="0"/>
          </a:p>
          <a:p>
            <a:r>
              <a:rPr lang="en-US" dirty="0" err="1" smtClean="0"/>
              <a:t>Envmapping-nél</a:t>
            </a:r>
            <a:r>
              <a:rPr lang="en-US" dirty="0" smtClean="0"/>
              <a:t> </a:t>
            </a:r>
            <a:r>
              <a:rPr lang="en-US" dirty="0" err="1" smtClean="0"/>
              <a:t>ezt</a:t>
            </a:r>
            <a:r>
              <a:rPr lang="en-US" dirty="0" smtClean="0"/>
              <a:t> </a:t>
            </a:r>
            <a:r>
              <a:rPr lang="en-US" dirty="0" err="1" smtClean="0"/>
              <a:t>előkonvolúcióval</a:t>
            </a:r>
            <a:r>
              <a:rPr lang="en-US" dirty="0" smtClean="0"/>
              <a:t> </a:t>
            </a:r>
            <a:r>
              <a:rPr lang="en-US" dirty="0" err="1" smtClean="0"/>
              <a:t>oldják</a:t>
            </a:r>
            <a:r>
              <a:rPr lang="en-US" dirty="0" smtClean="0"/>
              <a:t> meg:</a:t>
            </a:r>
          </a:p>
          <a:p>
            <a:pPr lvl="1"/>
            <a:r>
              <a:rPr lang="en-US" dirty="0" smtClean="0"/>
              <a:t>A </a:t>
            </a:r>
            <a:r>
              <a:rPr lang="en-US" dirty="0" err="1" smtClean="0"/>
              <a:t>környezeti</a:t>
            </a:r>
            <a:r>
              <a:rPr lang="en-US" dirty="0" smtClean="0"/>
              <a:t> </a:t>
            </a:r>
            <a:r>
              <a:rPr lang="en-US" dirty="0" err="1" smtClean="0"/>
              <a:t>textúra</a:t>
            </a:r>
            <a:r>
              <a:rPr lang="en-US" dirty="0" smtClean="0"/>
              <a:t> </a:t>
            </a:r>
            <a:r>
              <a:rPr lang="en-US" dirty="0" err="1" smtClean="0"/>
              <a:t>előzetes</a:t>
            </a:r>
            <a:r>
              <a:rPr lang="en-US" dirty="0" smtClean="0"/>
              <a:t> </a:t>
            </a:r>
            <a:r>
              <a:rPr lang="en-US" dirty="0" err="1" smtClean="0"/>
              <a:t>elmosása</a:t>
            </a:r>
            <a:endParaRPr lang="en-US" dirty="0" smtClean="0"/>
          </a:p>
          <a:p>
            <a:pPr lvl="1"/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egyszerű</a:t>
            </a:r>
            <a:r>
              <a:rPr lang="en-US" dirty="0" smtClean="0"/>
              <a:t> Gauss </a:t>
            </a:r>
            <a:r>
              <a:rPr lang="en-US" dirty="0" err="1" smtClean="0"/>
              <a:t>elmosás</a:t>
            </a:r>
            <a:endParaRPr lang="en-US" dirty="0" smtClean="0"/>
          </a:p>
          <a:p>
            <a:pPr lvl="1"/>
            <a:r>
              <a:rPr lang="en-US" dirty="0" smtClean="0"/>
              <a:t>A BRDF-</a:t>
            </a:r>
            <a:r>
              <a:rPr lang="en-US" dirty="0" err="1" smtClean="0"/>
              <a:t>nek</a:t>
            </a:r>
            <a:r>
              <a:rPr lang="en-US" dirty="0" smtClean="0"/>
              <a:t> </a:t>
            </a:r>
            <a:r>
              <a:rPr lang="en-US" dirty="0" err="1" smtClean="0"/>
              <a:t>megfelelően</a:t>
            </a:r>
            <a:r>
              <a:rPr lang="en-US" dirty="0" smtClean="0"/>
              <a:t> </a:t>
            </a:r>
            <a:r>
              <a:rPr lang="en-US" dirty="0" err="1" smtClean="0"/>
              <a:t>kell</a:t>
            </a:r>
            <a:r>
              <a:rPr lang="en-US" dirty="0" smtClean="0"/>
              <a:t> </a:t>
            </a:r>
            <a:r>
              <a:rPr lang="en-US" dirty="0" err="1" smtClean="0"/>
              <a:t>elmosni</a:t>
            </a:r>
            <a:endParaRPr lang="en-US" dirty="0" smtClean="0"/>
          </a:p>
          <a:p>
            <a:pPr lvl="1"/>
            <a:r>
              <a:rPr lang="en-US" dirty="0" err="1" smtClean="0"/>
              <a:t>Költséges</a:t>
            </a:r>
            <a:r>
              <a:rPr lang="en-US" dirty="0" smtClean="0"/>
              <a:t> </a:t>
            </a:r>
            <a:r>
              <a:rPr lang="en-US" dirty="0" err="1" smtClean="0"/>
              <a:t>művelet</a:t>
            </a:r>
            <a:r>
              <a:rPr lang="en-US" dirty="0" smtClean="0"/>
              <a:t> !!</a:t>
            </a:r>
            <a:endParaRPr lang="hu-HU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98557" y="1828800"/>
            <a:ext cx="2493043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HDRShop</a:t>
            </a:r>
            <a:r>
              <a:rPr lang="en-US" dirty="0" smtClean="0"/>
              <a:t> (</a:t>
            </a:r>
            <a:r>
              <a:rPr lang="en-US" dirty="0" err="1" smtClean="0"/>
              <a:t>konvolúció</a:t>
            </a:r>
            <a:r>
              <a:rPr lang="en-US" dirty="0" smtClean="0"/>
              <a:t>)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371600"/>
            <a:ext cx="8610450" cy="534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Felület</a:t>
            </a:r>
            <a:r>
              <a:rPr lang="en-US" dirty="0" smtClean="0"/>
              <a:t> </a:t>
            </a:r>
            <a:r>
              <a:rPr lang="en-US" dirty="0" err="1" smtClean="0"/>
              <a:t>durvasága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76200" y="1722437"/>
            <a:ext cx="57150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Próbáljuk</a:t>
            </a:r>
            <a:r>
              <a:rPr lang="en-US" dirty="0" smtClean="0"/>
              <a:t> </a:t>
            </a:r>
            <a:r>
              <a:rPr lang="en-US" dirty="0" err="1" smtClean="0"/>
              <a:t>ki</a:t>
            </a:r>
            <a:r>
              <a:rPr lang="en-US" dirty="0" smtClean="0"/>
              <a:t>!</a:t>
            </a:r>
          </a:p>
          <a:p>
            <a:r>
              <a:rPr lang="en-US" dirty="0" err="1" smtClean="0"/>
              <a:t>Az</a:t>
            </a:r>
            <a:r>
              <a:rPr lang="en-US" dirty="0" smtClean="0"/>
              <a:t> </a:t>
            </a:r>
            <a:r>
              <a:rPr lang="en-US" dirty="0" err="1" smtClean="0"/>
              <a:t>assetek</a:t>
            </a:r>
            <a:r>
              <a:rPr lang="en-US" dirty="0" smtClean="0"/>
              <a:t> </a:t>
            </a:r>
            <a:r>
              <a:rPr lang="en-US" dirty="0" err="1" smtClean="0"/>
              <a:t>között</a:t>
            </a:r>
            <a:r>
              <a:rPr lang="en-US" dirty="0" smtClean="0"/>
              <a:t> </a:t>
            </a:r>
            <a:r>
              <a:rPr lang="en-US" dirty="0" err="1" smtClean="0"/>
              <a:t>megtalálhatunk</a:t>
            </a:r>
            <a:r>
              <a:rPr lang="en-US" dirty="0" smtClean="0"/>
              <a:t> 1-2 </a:t>
            </a:r>
            <a:r>
              <a:rPr lang="en-US" dirty="0" err="1" smtClean="0"/>
              <a:t>előkonvolvált</a:t>
            </a:r>
            <a:r>
              <a:rPr lang="en-US" dirty="0" smtClean="0"/>
              <a:t> </a:t>
            </a:r>
            <a:r>
              <a:rPr lang="en-US" dirty="0" err="1" smtClean="0"/>
              <a:t>textúrát</a:t>
            </a:r>
            <a:endParaRPr lang="en-US" dirty="0" smtClean="0"/>
          </a:p>
          <a:p>
            <a:r>
              <a:rPr lang="en-US" dirty="0" err="1" smtClean="0"/>
              <a:t>Ezeket</a:t>
            </a:r>
            <a:r>
              <a:rPr lang="en-US" dirty="0" smtClean="0"/>
              <a:t> </a:t>
            </a:r>
            <a:r>
              <a:rPr lang="en-US" dirty="0" err="1" smtClean="0"/>
              <a:t>ugyanúgy</a:t>
            </a:r>
            <a:r>
              <a:rPr lang="en-US" dirty="0" smtClean="0"/>
              <a:t> </a:t>
            </a:r>
            <a:r>
              <a:rPr lang="en-US" dirty="0" err="1" smtClean="0"/>
              <a:t>importáljuk</a:t>
            </a:r>
            <a:r>
              <a:rPr lang="en-US" dirty="0" smtClean="0"/>
              <a:t>, mint </a:t>
            </a:r>
            <a:r>
              <a:rPr lang="en-US" dirty="0" err="1" smtClean="0"/>
              <a:t>az</a:t>
            </a:r>
            <a:r>
              <a:rPr lang="en-US" dirty="0" smtClean="0"/>
              <a:t> </a:t>
            </a:r>
            <a:r>
              <a:rPr lang="en-US" dirty="0" err="1" smtClean="0"/>
              <a:t>eredetit</a:t>
            </a:r>
            <a:endParaRPr lang="en-US" dirty="0" smtClean="0"/>
          </a:p>
          <a:p>
            <a:pPr lvl="1">
              <a:buNone/>
            </a:pPr>
            <a:r>
              <a:rPr lang="en-US" dirty="0" smtClean="0"/>
              <a:t>(Cylindrical mapping, RGBM)</a:t>
            </a:r>
          </a:p>
          <a:p>
            <a:r>
              <a:rPr lang="en-US" dirty="0" err="1" smtClean="0"/>
              <a:t>Próbáljuk</a:t>
            </a:r>
            <a:r>
              <a:rPr lang="en-US" dirty="0" smtClean="0"/>
              <a:t> </a:t>
            </a:r>
            <a:r>
              <a:rPr lang="en-US" dirty="0" err="1" smtClean="0"/>
              <a:t>ki</a:t>
            </a:r>
            <a:r>
              <a:rPr lang="en-US" dirty="0" smtClean="0"/>
              <a:t> </a:t>
            </a:r>
            <a:r>
              <a:rPr lang="en-US" dirty="0" err="1" smtClean="0"/>
              <a:t>őket</a:t>
            </a:r>
            <a:r>
              <a:rPr lang="en-US" dirty="0" smtClean="0"/>
              <a:t> a </a:t>
            </a:r>
            <a:r>
              <a:rPr lang="en-US" dirty="0" err="1" smtClean="0"/>
              <a:t>materialokon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Hogyan</a:t>
            </a:r>
            <a:r>
              <a:rPr lang="en-US" dirty="0" smtClean="0"/>
              <a:t> </a:t>
            </a:r>
            <a:r>
              <a:rPr lang="en-US" dirty="0" err="1" smtClean="0"/>
              <a:t>lehet</a:t>
            </a:r>
            <a:r>
              <a:rPr lang="en-US" dirty="0"/>
              <a:t> </a:t>
            </a:r>
            <a:r>
              <a:rPr lang="en-US" dirty="0" err="1" smtClean="0"/>
              <a:t>mindet</a:t>
            </a:r>
            <a:r>
              <a:rPr lang="en-US" dirty="0" smtClean="0"/>
              <a:t> </a:t>
            </a:r>
            <a:r>
              <a:rPr lang="en-US" dirty="0" err="1" smtClean="0"/>
              <a:t>használni</a:t>
            </a:r>
            <a:r>
              <a:rPr lang="en-US" dirty="0" smtClean="0"/>
              <a:t> </a:t>
            </a:r>
            <a:r>
              <a:rPr lang="en-US" dirty="0" err="1" smtClean="0"/>
              <a:t>egyszerre</a:t>
            </a:r>
            <a:r>
              <a:rPr lang="en-US" dirty="0" smtClean="0"/>
              <a:t> a </a:t>
            </a:r>
            <a:r>
              <a:rPr lang="en-US" dirty="0" err="1" smtClean="0"/>
              <a:t>shaderben</a:t>
            </a:r>
            <a:r>
              <a:rPr lang="en-US" dirty="0" smtClean="0"/>
              <a:t>?</a:t>
            </a:r>
          </a:p>
          <a:p>
            <a:r>
              <a:rPr lang="en-US" dirty="0" err="1" smtClean="0"/>
              <a:t>Hogyan</a:t>
            </a:r>
            <a:r>
              <a:rPr lang="en-US" dirty="0" smtClean="0"/>
              <a:t> </a:t>
            </a:r>
            <a:r>
              <a:rPr lang="en-US" dirty="0" err="1" smtClean="0"/>
              <a:t>váltogassunk</a:t>
            </a:r>
            <a:r>
              <a:rPr lang="en-US" dirty="0" smtClean="0"/>
              <a:t>  a </a:t>
            </a:r>
            <a:r>
              <a:rPr lang="en-US" dirty="0" err="1" smtClean="0"/>
              <a:t>textúrák</a:t>
            </a:r>
            <a:r>
              <a:rPr lang="en-US" dirty="0" smtClean="0"/>
              <a:t> </a:t>
            </a:r>
            <a:r>
              <a:rPr lang="en-US" dirty="0" err="1" smtClean="0"/>
              <a:t>között</a:t>
            </a:r>
            <a:r>
              <a:rPr lang="en-US" dirty="0" smtClean="0"/>
              <a:t>?</a:t>
            </a:r>
          </a:p>
          <a:p>
            <a:r>
              <a:rPr lang="en-US" dirty="0" err="1" smtClean="0"/>
              <a:t>Megoldás</a:t>
            </a:r>
            <a:r>
              <a:rPr lang="en-US" dirty="0" smtClean="0"/>
              <a:t>: </a:t>
            </a:r>
            <a:r>
              <a:rPr lang="en-US" dirty="0" err="1" smtClean="0"/>
              <a:t>MipMapping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texCUBElod</a:t>
            </a:r>
            <a:r>
              <a:rPr lang="en-US" dirty="0" smtClean="0"/>
              <a:t>(</a:t>
            </a:r>
            <a:r>
              <a:rPr lang="en-US" dirty="0" err="1" smtClean="0"/>
              <a:t>EnvMap</a:t>
            </a:r>
            <a:r>
              <a:rPr lang="en-US" dirty="0" smtClean="0"/>
              <a:t>, float4(D, </a:t>
            </a:r>
            <a:r>
              <a:rPr lang="en-US" dirty="0" err="1" smtClean="0"/>
              <a:t>lod</a:t>
            </a:r>
            <a:r>
              <a:rPr lang="en-US" dirty="0" smtClean="0"/>
              <a:t>)) (</a:t>
            </a:r>
            <a:r>
              <a:rPr lang="en-US" dirty="0" err="1" smtClean="0"/>
              <a:t>lod</a:t>
            </a:r>
            <a:r>
              <a:rPr lang="en-US" dirty="0" smtClean="0"/>
              <a:t>: 0,1,2 …)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01" y="2205417"/>
            <a:ext cx="3276600" cy="3204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err="1" smtClean="0"/>
              <a:t>Perspektív</a:t>
            </a:r>
            <a:r>
              <a:rPr lang="hu-HU" dirty="0" smtClean="0"/>
              <a:t> helyes interpoláció</a:t>
            </a:r>
            <a:endParaRPr lang="hu-HU" dirty="0"/>
          </a:p>
        </p:txBody>
      </p:sp>
      <p:sp>
        <p:nvSpPr>
          <p:cNvPr id="4" name="Text Box 54"/>
          <p:cNvSpPr txBox="1">
            <a:spLocks noChangeArrowheads="1"/>
          </p:cNvSpPr>
          <p:nvPr/>
        </p:nvSpPr>
        <p:spPr bwMode="auto">
          <a:xfrm>
            <a:off x="3260725" y="4613275"/>
            <a:ext cx="562975" cy="14773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hu-HU" i="1" dirty="0"/>
              <a:t>u</a:t>
            </a:r>
            <a:r>
              <a:rPr lang="hu-HU" dirty="0"/>
              <a:t> =</a:t>
            </a:r>
          </a:p>
          <a:p>
            <a:endParaRPr lang="hu-HU" dirty="0"/>
          </a:p>
          <a:p>
            <a:endParaRPr lang="hu-HU" dirty="0" smtClean="0"/>
          </a:p>
          <a:p>
            <a:endParaRPr lang="hu-HU" dirty="0"/>
          </a:p>
          <a:p>
            <a:r>
              <a:rPr lang="hu-HU" i="1" dirty="0"/>
              <a:t>v</a:t>
            </a:r>
            <a:r>
              <a:rPr lang="hu-HU" dirty="0"/>
              <a:t> = </a:t>
            </a:r>
          </a:p>
        </p:txBody>
      </p:sp>
      <p:sp>
        <p:nvSpPr>
          <p:cNvPr id="5" name="Rectangle 55"/>
          <p:cNvSpPr>
            <a:spLocks noChangeArrowheads="1"/>
          </p:cNvSpPr>
          <p:nvPr/>
        </p:nvSpPr>
        <p:spPr bwMode="auto">
          <a:xfrm>
            <a:off x="3810000" y="4343400"/>
            <a:ext cx="1747838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i="1"/>
              <a:t>a</a:t>
            </a:r>
            <a:r>
              <a:rPr lang="en-GB" i="1" baseline="-25000"/>
              <a:t>u </a:t>
            </a:r>
            <a:r>
              <a:rPr lang="hu-HU" i="1"/>
              <a:t>X</a:t>
            </a:r>
            <a:r>
              <a:rPr lang="en-GB" i="1"/>
              <a:t>+b</a:t>
            </a:r>
            <a:r>
              <a:rPr lang="en-GB" i="1" baseline="-25000"/>
              <a:t>u</a:t>
            </a:r>
            <a:r>
              <a:rPr lang="en-GB" i="1"/>
              <a:t>Y+c</a:t>
            </a:r>
            <a:r>
              <a:rPr lang="en-GB" i="1" baseline="-25000"/>
              <a:t>u</a:t>
            </a:r>
            <a:endParaRPr lang="hu-HU" i="1" baseline="-25000"/>
          </a:p>
        </p:txBody>
      </p:sp>
      <p:sp>
        <p:nvSpPr>
          <p:cNvPr id="6" name="Rectangle 56"/>
          <p:cNvSpPr>
            <a:spLocks noChangeArrowheads="1"/>
          </p:cNvSpPr>
          <p:nvPr/>
        </p:nvSpPr>
        <p:spPr bwMode="auto">
          <a:xfrm>
            <a:off x="3810000" y="5486400"/>
            <a:ext cx="1714500" cy="822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i="1"/>
              <a:t>a</a:t>
            </a:r>
            <a:r>
              <a:rPr lang="en-GB" i="1" baseline="-25000"/>
              <a:t>v </a:t>
            </a:r>
            <a:r>
              <a:rPr lang="hu-HU" i="1"/>
              <a:t>X</a:t>
            </a:r>
            <a:r>
              <a:rPr lang="en-GB" i="1"/>
              <a:t>+b</a:t>
            </a:r>
            <a:r>
              <a:rPr lang="en-GB" i="1" baseline="-25000"/>
              <a:t>v</a:t>
            </a:r>
            <a:r>
              <a:rPr lang="en-GB" i="1"/>
              <a:t>Y+c</a:t>
            </a:r>
            <a:r>
              <a:rPr lang="en-GB" i="1" baseline="-25000"/>
              <a:t>v</a:t>
            </a:r>
          </a:p>
          <a:p>
            <a:endParaRPr lang="hu-HU"/>
          </a:p>
        </p:txBody>
      </p:sp>
      <p:sp>
        <p:nvSpPr>
          <p:cNvPr id="7" name="Rectangle 57"/>
          <p:cNvSpPr>
            <a:spLocks noChangeArrowheads="1"/>
          </p:cNvSpPr>
          <p:nvPr/>
        </p:nvSpPr>
        <p:spPr bwMode="auto">
          <a:xfrm>
            <a:off x="3810000" y="4800600"/>
            <a:ext cx="1747838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i="1"/>
              <a:t>a</a:t>
            </a:r>
            <a:r>
              <a:rPr lang="en-GB" i="1" baseline="-25000"/>
              <a:t>h </a:t>
            </a:r>
            <a:r>
              <a:rPr lang="hu-HU" i="1"/>
              <a:t>X</a:t>
            </a:r>
            <a:r>
              <a:rPr lang="en-GB" i="1"/>
              <a:t>+b</a:t>
            </a:r>
            <a:r>
              <a:rPr lang="en-GB" i="1" baseline="-25000"/>
              <a:t>h</a:t>
            </a:r>
            <a:r>
              <a:rPr lang="en-GB" i="1"/>
              <a:t>Y+c</a:t>
            </a:r>
            <a:r>
              <a:rPr lang="en-GB" i="1" baseline="-25000"/>
              <a:t>h</a:t>
            </a:r>
            <a:endParaRPr lang="hu-HU" i="1" baseline="-25000"/>
          </a:p>
        </p:txBody>
      </p:sp>
      <p:sp>
        <p:nvSpPr>
          <p:cNvPr id="8" name="Rectangle 58"/>
          <p:cNvSpPr>
            <a:spLocks noChangeArrowheads="1"/>
          </p:cNvSpPr>
          <p:nvPr/>
        </p:nvSpPr>
        <p:spPr bwMode="auto">
          <a:xfrm>
            <a:off x="3810000" y="5867400"/>
            <a:ext cx="1747838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i="1"/>
              <a:t>a</a:t>
            </a:r>
            <a:r>
              <a:rPr lang="en-GB" i="1" baseline="-25000"/>
              <a:t>h </a:t>
            </a:r>
            <a:r>
              <a:rPr lang="hu-HU" i="1"/>
              <a:t>X</a:t>
            </a:r>
            <a:r>
              <a:rPr lang="en-GB" i="1"/>
              <a:t>+b</a:t>
            </a:r>
            <a:r>
              <a:rPr lang="en-GB" i="1" baseline="-25000"/>
              <a:t>h</a:t>
            </a:r>
            <a:r>
              <a:rPr lang="en-GB" i="1"/>
              <a:t>Y+c</a:t>
            </a:r>
            <a:r>
              <a:rPr lang="en-GB" i="1" baseline="-25000"/>
              <a:t>h</a:t>
            </a:r>
            <a:endParaRPr lang="hu-HU" i="1" baseline="-25000"/>
          </a:p>
        </p:txBody>
      </p:sp>
      <p:sp>
        <p:nvSpPr>
          <p:cNvPr id="9" name="Line 59"/>
          <p:cNvSpPr>
            <a:spLocks noChangeShapeType="1"/>
          </p:cNvSpPr>
          <p:nvPr/>
        </p:nvSpPr>
        <p:spPr bwMode="auto">
          <a:xfrm>
            <a:off x="3810000" y="4800600"/>
            <a:ext cx="1600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hu-HU"/>
          </a:p>
        </p:txBody>
      </p:sp>
      <p:sp>
        <p:nvSpPr>
          <p:cNvPr id="10" name="Line 60"/>
          <p:cNvSpPr>
            <a:spLocks noChangeShapeType="1"/>
          </p:cNvSpPr>
          <p:nvPr/>
        </p:nvSpPr>
        <p:spPr bwMode="auto">
          <a:xfrm>
            <a:off x="3810000" y="5867400"/>
            <a:ext cx="1600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hu-HU"/>
          </a:p>
        </p:txBody>
      </p:sp>
      <p:sp>
        <p:nvSpPr>
          <p:cNvPr id="11" name="Rectangle 61"/>
          <p:cNvSpPr>
            <a:spLocks noChangeArrowheads="1"/>
          </p:cNvSpPr>
          <p:nvPr/>
        </p:nvSpPr>
        <p:spPr bwMode="auto">
          <a:xfrm>
            <a:off x="3124200" y="4267200"/>
            <a:ext cx="2667000" cy="2133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hu-HU"/>
          </a:p>
        </p:txBody>
      </p:sp>
      <p:pic>
        <p:nvPicPr>
          <p:cNvPr id="12" name="Picture 63" descr="turtleq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2133600"/>
            <a:ext cx="3048000" cy="2119313"/>
          </a:xfrm>
          <a:prstGeom prst="rect">
            <a:avLst/>
          </a:prstGeom>
          <a:noFill/>
        </p:spPr>
      </p:pic>
      <p:sp>
        <p:nvSpPr>
          <p:cNvPr id="13" name="Text Box 67"/>
          <p:cNvSpPr txBox="1">
            <a:spLocks noChangeArrowheads="1"/>
          </p:cNvSpPr>
          <p:nvPr/>
        </p:nvSpPr>
        <p:spPr bwMode="auto">
          <a:xfrm>
            <a:off x="6096000" y="1828800"/>
            <a:ext cx="2005677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hu-HU" dirty="0" err="1"/>
              <a:t>Perspektív</a:t>
            </a:r>
            <a:r>
              <a:rPr lang="hu-HU" dirty="0"/>
              <a:t> helyes</a:t>
            </a:r>
          </a:p>
        </p:txBody>
      </p:sp>
      <p:pic>
        <p:nvPicPr>
          <p:cNvPr id="14" name="Picture 64" descr="turtle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4191000"/>
            <a:ext cx="3048000" cy="2128838"/>
          </a:xfrm>
          <a:prstGeom prst="rect">
            <a:avLst/>
          </a:prstGeom>
          <a:noFill/>
        </p:spPr>
      </p:pic>
      <p:sp>
        <p:nvSpPr>
          <p:cNvPr id="15" name="Text Box 68"/>
          <p:cNvSpPr txBox="1">
            <a:spLocks noChangeArrowheads="1"/>
          </p:cNvSpPr>
          <p:nvPr/>
        </p:nvSpPr>
        <p:spPr bwMode="auto">
          <a:xfrm>
            <a:off x="6096000" y="4267200"/>
            <a:ext cx="915635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hu-HU"/>
              <a:t>lineáris</a:t>
            </a:r>
          </a:p>
        </p:txBody>
      </p:sp>
      <p:grpSp>
        <p:nvGrpSpPr>
          <p:cNvPr id="16" name="Group 87"/>
          <p:cNvGrpSpPr>
            <a:grpSpLocks/>
          </p:cNvGrpSpPr>
          <p:nvPr/>
        </p:nvGrpSpPr>
        <p:grpSpPr bwMode="auto">
          <a:xfrm>
            <a:off x="30163" y="1630363"/>
            <a:ext cx="2660650" cy="2519362"/>
            <a:chOff x="0" y="1954"/>
            <a:chExt cx="1505" cy="1587"/>
          </a:xfrm>
        </p:grpSpPr>
        <p:sp>
          <p:nvSpPr>
            <p:cNvPr id="17" name="Rectangle 88"/>
            <p:cNvSpPr>
              <a:spLocks noChangeArrowheads="1"/>
            </p:cNvSpPr>
            <p:nvPr/>
          </p:nvSpPr>
          <p:spPr bwMode="auto">
            <a:xfrm>
              <a:off x="181" y="2160"/>
              <a:ext cx="1162" cy="1336"/>
            </a:xfrm>
            <a:prstGeom prst="rect">
              <a:avLst/>
            </a:prstGeom>
            <a:solidFill>
              <a:srgbClr val="33333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8" name="Oval 89"/>
            <p:cNvSpPr>
              <a:spLocks noChangeArrowheads="1"/>
            </p:cNvSpPr>
            <p:nvPr/>
          </p:nvSpPr>
          <p:spPr bwMode="auto">
            <a:xfrm>
              <a:off x="211" y="2195"/>
              <a:ext cx="1072" cy="1266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19" name="Freeform 90"/>
            <p:cNvSpPr>
              <a:spLocks/>
            </p:cNvSpPr>
            <p:nvPr/>
          </p:nvSpPr>
          <p:spPr bwMode="auto">
            <a:xfrm>
              <a:off x="449" y="3074"/>
              <a:ext cx="596" cy="21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80" y="288"/>
                </a:cxn>
                <a:cxn ang="0">
                  <a:pos x="960" y="0"/>
                </a:cxn>
              </a:cxnLst>
              <a:rect l="0" t="0" r="r" b="b"/>
              <a:pathLst>
                <a:path w="960" h="288">
                  <a:moveTo>
                    <a:pt x="0" y="0"/>
                  </a:moveTo>
                  <a:cubicBezTo>
                    <a:pt x="160" y="144"/>
                    <a:pt x="320" y="288"/>
                    <a:pt x="480" y="288"/>
                  </a:cubicBezTo>
                  <a:cubicBezTo>
                    <a:pt x="640" y="288"/>
                    <a:pt x="800" y="144"/>
                    <a:pt x="960" y="0"/>
                  </a:cubicBezTo>
                </a:path>
              </a:pathLst>
            </a:cu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20" name="Line 91"/>
            <p:cNvSpPr>
              <a:spLocks noChangeShapeType="1"/>
            </p:cNvSpPr>
            <p:nvPr/>
          </p:nvSpPr>
          <p:spPr bwMode="auto">
            <a:xfrm flipH="1">
              <a:off x="419" y="3039"/>
              <a:ext cx="60" cy="7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21" name="Line 92"/>
            <p:cNvSpPr>
              <a:spLocks noChangeShapeType="1"/>
            </p:cNvSpPr>
            <p:nvPr/>
          </p:nvSpPr>
          <p:spPr bwMode="auto">
            <a:xfrm>
              <a:off x="1015" y="3039"/>
              <a:ext cx="60" cy="7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22" name="Oval 93"/>
            <p:cNvSpPr>
              <a:spLocks noChangeArrowheads="1"/>
            </p:cNvSpPr>
            <p:nvPr/>
          </p:nvSpPr>
          <p:spPr bwMode="auto">
            <a:xfrm>
              <a:off x="430" y="2536"/>
              <a:ext cx="238" cy="105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23" name="Oval 94"/>
            <p:cNvSpPr>
              <a:spLocks noChangeArrowheads="1"/>
            </p:cNvSpPr>
            <p:nvPr/>
          </p:nvSpPr>
          <p:spPr bwMode="auto">
            <a:xfrm>
              <a:off x="847" y="2536"/>
              <a:ext cx="238" cy="105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24" name="Line 95"/>
            <p:cNvSpPr>
              <a:spLocks noChangeShapeType="1"/>
            </p:cNvSpPr>
            <p:nvPr/>
          </p:nvSpPr>
          <p:spPr bwMode="auto">
            <a:xfrm flipV="1">
              <a:off x="181" y="1999"/>
              <a:ext cx="0" cy="154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25" name="Line 96"/>
            <p:cNvSpPr>
              <a:spLocks noChangeShapeType="1"/>
            </p:cNvSpPr>
            <p:nvPr/>
          </p:nvSpPr>
          <p:spPr bwMode="auto">
            <a:xfrm flipV="1">
              <a:off x="170" y="3496"/>
              <a:ext cx="1327" cy="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hu-HU"/>
            </a:p>
          </p:txBody>
        </p:sp>
        <p:sp>
          <p:nvSpPr>
            <p:cNvPr id="26" name="Rectangle 97"/>
            <p:cNvSpPr>
              <a:spLocks noChangeArrowheads="1"/>
            </p:cNvSpPr>
            <p:nvPr/>
          </p:nvSpPr>
          <p:spPr bwMode="auto">
            <a:xfrm>
              <a:off x="1315" y="3178"/>
              <a:ext cx="190" cy="2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hu-HU" i="1">
                  <a:sym typeface="Symbol" pitchFamily="18" charset="2"/>
                </a:rPr>
                <a:t>u</a:t>
              </a:r>
            </a:p>
          </p:txBody>
        </p:sp>
        <p:sp>
          <p:nvSpPr>
            <p:cNvPr id="27" name="Rectangle 98"/>
            <p:cNvSpPr>
              <a:spLocks noChangeArrowheads="1"/>
            </p:cNvSpPr>
            <p:nvPr/>
          </p:nvSpPr>
          <p:spPr bwMode="auto">
            <a:xfrm>
              <a:off x="0" y="1954"/>
              <a:ext cx="180" cy="2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hu-HU" i="1">
                  <a:sym typeface="Symbol" pitchFamily="18" charset="2"/>
                </a:rPr>
                <a:t>v</a:t>
              </a:r>
            </a:p>
          </p:txBody>
        </p:sp>
      </p:grpSp>
      <p:sp>
        <p:nvSpPr>
          <p:cNvPr id="28" name="Freeform 99"/>
          <p:cNvSpPr>
            <a:spLocks/>
          </p:cNvSpPr>
          <p:nvPr/>
        </p:nvSpPr>
        <p:spPr bwMode="auto">
          <a:xfrm>
            <a:off x="1262063" y="2286000"/>
            <a:ext cx="682625" cy="539750"/>
          </a:xfrm>
          <a:custGeom>
            <a:avLst/>
            <a:gdLst/>
            <a:ahLst/>
            <a:cxnLst>
              <a:cxn ang="0">
                <a:pos x="0" y="455"/>
              </a:cxn>
              <a:cxn ang="0">
                <a:pos x="497" y="0"/>
              </a:cxn>
              <a:cxn ang="0">
                <a:pos x="566" y="463"/>
              </a:cxn>
              <a:cxn ang="0">
                <a:pos x="0" y="455"/>
              </a:cxn>
            </a:cxnLst>
            <a:rect l="0" t="0" r="r" b="b"/>
            <a:pathLst>
              <a:path w="566" h="463">
                <a:moveTo>
                  <a:pt x="0" y="455"/>
                </a:moveTo>
                <a:lnTo>
                  <a:pt x="497" y="0"/>
                </a:lnTo>
                <a:lnTo>
                  <a:pt x="566" y="463"/>
                </a:lnTo>
                <a:lnTo>
                  <a:pt x="0" y="455"/>
                </a:lnTo>
                <a:close/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endParaRPr lang="hu-HU"/>
          </a:p>
        </p:txBody>
      </p:sp>
      <p:sp>
        <p:nvSpPr>
          <p:cNvPr id="29" name="Oval 100"/>
          <p:cNvSpPr>
            <a:spLocks noChangeArrowheads="1"/>
          </p:cNvSpPr>
          <p:nvPr/>
        </p:nvSpPr>
        <p:spPr bwMode="auto">
          <a:xfrm>
            <a:off x="1216025" y="2770188"/>
            <a:ext cx="93663" cy="1111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hu-HU"/>
          </a:p>
        </p:txBody>
      </p:sp>
      <p:sp>
        <p:nvSpPr>
          <p:cNvPr id="30" name="Line 104"/>
          <p:cNvSpPr>
            <a:spLocks noChangeShapeType="1"/>
          </p:cNvSpPr>
          <p:nvPr/>
        </p:nvSpPr>
        <p:spPr bwMode="auto">
          <a:xfrm flipV="1">
            <a:off x="3924300" y="1943100"/>
            <a:ext cx="0" cy="2133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hu-HU"/>
          </a:p>
        </p:txBody>
      </p:sp>
      <p:sp>
        <p:nvSpPr>
          <p:cNvPr id="31" name="Line 105"/>
          <p:cNvSpPr>
            <a:spLocks noChangeShapeType="1"/>
          </p:cNvSpPr>
          <p:nvPr/>
        </p:nvSpPr>
        <p:spPr bwMode="auto">
          <a:xfrm>
            <a:off x="3924300" y="3932238"/>
            <a:ext cx="1905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hu-HU"/>
          </a:p>
        </p:txBody>
      </p:sp>
      <p:sp>
        <p:nvSpPr>
          <p:cNvPr id="32" name="Oval 106"/>
          <p:cNvSpPr>
            <a:spLocks noChangeArrowheads="1"/>
          </p:cNvSpPr>
          <p:nvPr/>
        </p:nvSpPr>
        <p:spPr bwMode="auto">
          <a:xfrm rot="19958130">
            <a:off x="4152900" y="2400300"/>
            <a:ext cx="1295400" cy="838200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hu-HU"/>
          </a:p>
        </p:txBody>
      </p:sp>
      <p:sp>
        <p:nvSpPr>
          <p:cNvPr id="33" name="Oval 107"/>
          <p:cNvSpPr>
            <a:spLocks noChangeArrowheads="1"/>
          </p:cNvSpPr>
          <p:nvPr/>
        </p:nvSpPr>
        <p:spPr bwMode="auto">
          <a:xfrm rot="1284104">
            <a:off x="4533900" y="2552700"/>
            <a:ext cx="152400" cy="3048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hu-HU"/>
          </a:p>
        </p:txBody>
      </p:sp>
      <p:sp>
        <p:nvSpPr>
          <p:cNvPr id="34" name="Freeform 108"/>
          <p:cNvSpPr>
            <a:spLocks/>
          </p:cNvSpPr>
          <p:nvPr/>
        </p:nvSpPr>
        <p:spPr bwMode="auto">
          <a:xfrm rot="18038125">
            <a:off x="4914900" y="2628900"/>
            <a:ext cx="609600" cy="152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2" y="192"/>
              </a:cxn>
              <a:cxn ang="0">
                <a:pos x="384" y="0"/>
              </a:cxn>
            </a:cxnLst>
            <a:rect l="0" t="0" r="r" b="b"/>
            <a:pathLst>
              <a:path w="384" h="192">
                <a:moveTo>
                  <a:pt x="0" y="0"/>
                </a:moveTo>
                <a:cubicBezTo>
                  <a:pt x="64" y="96"/>
                  <a:pt x="128" y="192"/>
                  <a:pt x="192" y="192"/>
                </a:cubicBezTo>
                <a:cubicBezTo>
                  <a:pt x="256" y="192"/>
                  <a:pt x="352" y="32"/>
                  <a:pt x="384" y="0"/>
                </a:cubicBezTo>
              </a:path>
            </a:pathLst>
          </a:custGeom>
          <a:noFill/>
          <a:ln w="57150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endParaRPr lang="hu-HU"/>
          </a:p>
        </p:txBody>
      </p:sp>
      <p:sp>
        <p:nvSpPr>
          <p:cNvPr id="35" name="Freeform 110"/>
          <p:cNvSpPr>
            <a:spLocks/>
          </p:cNvSpPr>
          <p:nvPr/>
        </p:nvSpPr>
        <p:spPr bwMode="auto">
          <a:xfrm>
            <a:off x="4232275" y="2400300"/>
            <a:ext cx="838200" cy="609600"/>
          </a:xfrm>
          <a:custGeom>
            <a:avLst/>
            <a:gdLst/>
            <a:ahLst/>
            <a:cxnLst>
              <a:cxn ang="0">
                <a:pos x="288" y="0"/>
              </a:cxn>
              <a:cxn ang="0">
                <a:pos x="0" y="288"/>
              </a:cxn>
              <a:cxn ang="0">
                <a:pos x="528" y="384"/>
              </a:cxn>
              <a:cxn ang="0">
                <a:pos x="288" y="0"/>
              </a:cxn>
            </a:cxnLst>
            <a:rect l="0" t="0" r="r" b="b"/>
            <a:pathLst>
              <a:path w="528" h="384">
                <a:moveTo>
                  <a:pt x="288" y="0"/>
                </a:moveTo>
                <a:lnTo>
                  <a:pt x="0" y="288"/>
                </a:lnTo>
                <a:lnTo>
                  <a:pt x="528" y="384"/>
                </a:lnTo>
                <a:lnTo>
                  <a:pt x="288" y="0"/>
                </a:lnTo>
                <a:close/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endParaRPr lang="hu-HU"/>
          </a:p>
        </p:txBody>
      </p:sp>
      <p:sp>
        <p:nvSpPr>
          <p:cNvPr id="36" name="Rectangle 111"/>
          <p:cNvSpPr>
            <a:spLocks noChangeArrowheads="1"/>
          </p:cNvSpPr>
          <p:nvPr/>
        </p:nvSpPr>
        <p:spPr bwMode="auto">
          <a:xfrm>
            <a:off x="5580063" y="3500438"/>
            <a:ext cx="338554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hu-HU" i="1"/>
              <a:t>X</a:t>
            </a:r>
          </a:p>
        </p:txBody>
      </p:sp>
      <p:sp>
        <p:nvSpPr>
          <p:cNvPr id="37" name="Rectangle 112"/>
          <p:cNvSpPr>
            <a:spLocks noChangeArrowheads="1"/>
          </p:cNvSpPr>
          <p:nvPr/>
        </p:nvSpPr>
        <p:spPr bwMode="auto">
          <a:xfrm>
            <a:off x="3563938" y="1844675"/>
            <a:ext cx="354012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hu-HU" i="1"/>
              <a:t>Y</a:t>
            </a:r>
          </a:p>
        </p:txBody>
      </p:sp>
      <p:sp>
        <p:nvSpPr>
          <p:cNvPr id="38" name="Oval 113"/>
          <p:cNvSpPr>
            <a:spLocks noChangeArrowheads="1"/>
          </p:cNvSpPr>
          <p:nvPr/>
        </p:nvSpPr>
        <p:spPr bwMode="auto">
          <a:xfrm>
            <a:off x="1827213" y="2236788"/>
            <a:ext cx="93662" cy="1111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hu-HU"/>
          </a:p>
        </p:txBody>
      </p:sp>
      <p:sp>
        <p:nvSpPr>
          <p:cNvPr id="39" name="Oval 114"/>
          <p:cNvSpPr>
            <a:spLocks noChangeArrowheads="1"/>
          </p:cNvSpPr>
          <p:nvPr/>
        </p:nvSpPr>
        <p:spPr bwMode="auto">
          <a:xfrm>
            <a:off x="1898650" y="2774950"/>
            <a:ext cx="93663" cy="1111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hu-HU"/>
          </a:p>
        </p:txBody>
      </p:sp>
      <p:sp>
        <p:nvSpPr>
          <p:cNvPr id="40" name="Oval 115"/>
          <p:cNvSpPr>
            <a:spLocks noChangeArrowheads="1"/>
          </p:cNvSpPr>
          <p:nvPr/>
        </p:nvSpPr>
        <p:spPr bwMode="auto">
          <a:xfrm>
            <a:off x="4643438" y="2374900"/>
            <a:ext cx="93662" cy="1111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hu-HU"/>
          </a:p>
        </p:txBody>
      </p:sp>
      <p:sp>
        <p:nvSpPr>
          <p:cNvPr id="41" name="Oval 116"/>
          <p:cNvSpPr>
            <a:spLocks noChangeArrowheads="1"/>
          </p:cNvSpPr>
          <p:nvPr/>
        </p:nvSpPr>
        <p:spPr bwMode="auto">
          <a:xfrm>
            <a:off x="5003800" y="2951163"/>
            <a:ext cx="93663" cy="1111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hu-HU"/>
          </a:p>
        </p:txBody>
      </p:sp>
      <p:sp>
        <p:nvSpPr>
          <p:cNvPr id="42" name="Oval 117"/>
          <p:cNvSpPr>
            <a:spLocks noChangeArrowheads="1"/>
          </p:cNvSpPr>
          <p:nvPr/>
        </p:nvSpPr>
        <p:spPr bwMode="auto">
          <a:xfrm>
            <a:off x="4211638" y="2808288"/>
            <a:ext cx="93662" cy="1111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hu-HU"/>
          </a:p>
        </p:txBody>
      </p:sp>
      <p:sp>
        <p:nvSpPr>
          <p:cNvPr id="43" name="Rectangle 119"/>
          <p:cNvSpPr>
            <a:spLocks noChangeArrowheads="1"/>
          </p:cNvSpPr>
          <p:nvPr/>
        </p:nvSpPr>
        <p:spPr bwMode="auto">
          <a:xfrm>
            <a:off x="4572000" y="2565400"/>
            <a:ext cx="152400" cy="152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hu-HU"/>
          </a:p>
        </p:txBody>
      </p:sp>
      <p:sp>
        <p:nvSpPr>
          <p:cNvPr id="44" name="Rectangle 120"/>
          <p:cNvSpPr>
            <a:spLocks noChangeArrowheads="1"/>
          </p:cNvSpPr>
          <p:nvPr/>
        </p:nvSpPr>
        <p:spPr bwMode="auto">
          <a:xfrm>
            <a:off x="250825" y="4581525"/>
            <a:ext cx="2035175" cy="92333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GB" i="1"/>
              <a:t>u</a:t>
            </a:r>
            <a:r>
              <a:rPr lang="hu-HU" i="1"/>
              <a:t>/h</a:t>
            </a:r>
            <a:r>
              <a:rPr lang="en-US" i="1"/>
              <a:t> =</a:t>
            </a:r>
            <a:r>
              <a:rPr lang="en-GB" i="1"/>
              <a:t>a</a:t>
            </a:r>
            <a:r>
              <a:rPr lang="en-GB" i="1" baseline="-25000"/>
              <a:t>u </a:t>
            </a:r>
            <a:r>
              <a:rPr lang="hu-HU" i="1"/>
              <a:t>X</a:t>
            </a:r>
            <a:r>
              <a:rPr lang="en-GB" i="1"/>
              <a:t>+b</a:t>
            </a:r>
            <a:r>
              <a:rPr lang="en-GB" i="1" baseline="-25000"/>
              <a:t>u</a:t>
            </a:r>
            <a:r>
              <a:rPr lang="en-GB" i="1"/>
              <a:t>Y+c</a:t>
            </a:r>
            <a:r>
              <a:rPr lang="en-GB" i="1" baseline="-25000"/>
              <a:t>u</a:t>
            </a:r>
          </a:p>
          <a:p>
            <a:r>
              <a:rPr lang="en-GB" i="1"/>
              <a:t>v</a:t>
            </a:r>
            <a:r>
              <a:rPr lang="hu-HU" i="1"/>
              <a:t>/h</a:t>
            </a:r>
            <a:r>
              <a:rPr lang="en-US" i="1"/>
              <a:t> = </a:t>
            </a:r>
            <a:r>
              <a:rPr lang="en-GB" i="1"/>
              <a:t>a</a:t>
            </a:r>
            <a:r>
              <a:rPr lang="en-GB" i="1" baseline="-25000"/>
              <a:t>v </a:t>
            </a:r>
            <a:r>
              <a:rPr lang="hu-HU" i="1"/>
              <a:t>X</a:t>
            </a:r>
            <a:r>
              <a:rPr lang="en-GB" i="1"/>
              <a:t>+b</a:t>
            </a:r>
            <a:r>
              <a:rPr lang="en-GB" i="1" baseline="-25000"/>
              <a:t>v</a:t>
            </a:r>
            <a:r>
              <a:rPr lang="en-GB" i="1"/>
              <a:t>Y+c</a:t>
            </a:r>
            <a:r>
              <a:rPr lang="en-GB" i="1" baseline="-25000"/>
              <a:t>v</a:t>
            </a:r>
          </a:p>
          <a:p>
            <a:r>
              <a:rPr lang="en-GB"/>
              <a:t>1</a:t>
            </a:r>
            <a:r>
              <a:rPr lang="hu-HU" i="1"/>
              <a:t>/h</a:t>
            </a:r>
            <a:r>
              <a:rPr lang="en-US" i="1"/>
              <a:t> =</a:t>
            </a:r>
            <a:r>
              <a:rPr lang="en-GB" i="1"/>
              <a:t>a</a:t>
            </a:r>
            <a:r>
              <a:rPr lang="en-GB" i="1" baseline="-25000"/>
              <a:t>h </a:t>
            </a:r>
            <a:r>
              <a:rPr lang="hu-HU" i="1"/>
              <a:t>X</a:t>
            </a:r>
            <a:r>
              <a:rPr lang="en-GB" i="1"/>
              <a:t>+b</a:t>
            </a:r>
            <a:r>
              <a:rPr lang="en-GB" i="1" baseline="-25000"/>
              <a:t>h</a:t>
            </a:r>
            <a:r>
              <a:rPr lang="en-GB" i="1"/>
              <a:t>Y+c</a:t>
            </a:r>
            <a:r>
              <a:rPr lang="en-GB" i="1" baseline="-25000"/>
              <a:t>h</a:t>
            </a:r>
            <a:endParaRPr lang="hu-HU" i="1" baseline="-25000"/>
          </a:p>
        </p:txBody>
      </p:sp>
      <p:sp>
        <p:nvSpPr>
          <p:cNvPr id="45" name="Line 109"/>
          <p:cNvSpPr>
            <a:spLocks noChangeShapeType="1"/>
          </p:cNvSpPr>
          <p:nvPr/>
        </p:nvSpPr>
        <p:spPr bwMode="auto">
          <a:xfrm flipH="1">
            <a:off x="1619250" y="2636838"/>
            <a:ext cx="2952750" cy="0"/>
          </a:xfrm>
          <a:prstGeom prst="line">
            <a:avLst/>
          </a:prstGeom>
          <a:noFill/>
          <a:ln w="76200">
            <a:solidFill>
              <a:srgbClr val="18E63A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7428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Felület durvasága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199" y="1600200"/>
            <a:ext cx="8229601" cy="4525963"/>
          </a:xfrm>
        </p:spPr>
        <p:txBody>
          <a:bodyPr>
            <a:normAutofit/>
          </a:bodyPr>
          <a:lstStyle/>
          <a:p>
            <a:r>
              <a:rPr lang="hu-HU" sz="1800" dirty="0" smtClean="0"/>
              <a:t>Az újabb </a:t>
            </a:r>
            <a:r>
              <a:rPr lang="hu-HU" sz="1800" dirty="0" err="1" smtClean="0"/>
              <a:t>Unity</a:t>
            </a:r>
            <a:r>
              <a:rPr lang="hu-HU" sz="1800" dirty="0" smtClean="0"/>
              <a:t> verziók automatikusan is le tudják generálni a </a:t>
            </a:r>
            <a:r>
              <a:rPr lang="hu-HU" sz="1800" dirty="0" err="1" smtClean="0"/>
              <a:t>mipmap</a:t>
            </a:r>
            <a:r>
              <a:rPr lang="hu-HU" sz="1800" dirty="0" smtClean="0"/>
              <a:t> szinteket</a:t>
            </a:r>
          </a:p>
          <a:p>
            <a:endParaRPr lang="hu-HU" sz="1800" dirty="0"/>
          </a:p>
          <a:p>
            <a:r>
              <a:rPr lang="hu-HU" sz="1800" dirty="0" smtClean="0"/>
              <a:t>Használat a </a:t>
            </a:r>
            <a:r>
              <a:rPr lang="hu-HU" sz="1800" dirty="0" err="1" smtClean="0"/>
              <a:t>shaderben</a:t>
            </a:r>
            <a:r>
              <a:rPr lang="hu-HU" sz="1800" dirty="0"/>
              <a:t> </a:t>
            </a:r>
            <a:r>
              <a:rPr lang="hu-HU" sz="1800" dirty="0" smtClean="0"/>
              <a:t>(6 a </a:t>
            </a:r>
            <a:r>
              <a:rPr lang="hu-HU" sz="1800" dirty="0" err="1" smtClean="0"/>
              <a:t>Unity</a:t>
            </a:r>
            <a:r>
              <a:rPr lang="hu-HU" sz="1800" dirty="0" smtClean="0"/>
              <a:t> saját </a:t>
            </a:r>
            <a:r>
              <a:rPr lang="hu-HU" sz="1800" dirty="0" err="1" smtClean="0"/>
              <a:t>shadereiben</a:t>
            </a:r>
            <a:r>
              <a:rPr lang="hu-HU" sz="1800" dirty="0" smtClean="0"/>
              <a:t> is használt szintek száma)</a:t>
            </a:r>
          </a:p>
          <a:p>
            <a:pPr marL="0" indent="0">
              <a:buNone/>
            </a:pPr>
            <a:r>
              <a:rPr lang="en-US" sz="1800" dirty="0"/>
              <a:t>float4 reflection = </a:t>
            </a:r>
            <a:r>
              <a:rPr lang="en-US" sz="1800" dirty="0" err="1" smtClean="0"/>
              <a:t>texCUBElod</a:t>
            </a:r>
            <a:r>
              <a:rPr lang="en-US" sz="1800" dirty="0"/>
              <a:t>(_</a:t>
            </a:r>
            <a:r>
              <a:rPr lang="en-US" sz="1800" dirty="0" err="1"/>
              <a:t>ReflectionMap</a:t>
            </a:r>
            <a:r>
              <a:rPr lang="en-US" sz="1800" dirty="0"/>
              <a:t>, float4(R, (1-_Smoothness) * 6));</a:t>
            </a:r>
            <a:endParaRPr lang="hu-HU" sz="1800" dirty="0"/>
          </a:p>
          <a:p>
            <a:endParaRPr lang="en-US" sz="1800" dirty="0"/>
          </a:p>
        </p:txBody>
      </p:sp>
      <p:grpSp>
        <p:nvGrpSpPr>
          <p:cNvPr id="7" name="Csoportba foglalás 6"/>
          <p:cNvGrpSpPr/>
          <p:nvPr/>
        </p:nvGrpSpPr>
        <p:grpSpPr>
          <a:xfrm>
            <a:off x="4495800" y="3863181"/>
            <a:ext cx="4381500" cy="2105025"/>
            <a:chOff x="4510086" y="4381215"/>
            <a:chExt cx="4381500" cy="2105025"/>
          </a:xfrm>
        </p:grpSpPr>
        <p:pic>
          <p:nvPicPr>
            <p:cNvPr id="6" name="Kép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0086" y="4381215"/>
              <a:ext cx="4381500" cy="2105025"/>
            </a:xfrm>
            <a:prstGeom prst="rect">
              <a:avLst/>
            </a:prstGeom>
          </p:spPr>
        </p:pic>
        <p:sp>
          <p:nvSpPr>
            <p:cNvPr id="5" name="Téglalap 4"/>
            <p:cNvSpPr/>
            <p:nvPr/>
          </p:nvSpPr>
          <p:spPr>
            <a:xfrm>
              <a:off x="4609527" y="5827776"/>
              <a:ext cx="4257675" cy="228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</p:spTree>
    <p:extLst>
      <p:ext uri="{BB962C8B-B14F-4D97-AF65-F5344CB8AC3E}">
        <p14:creationId xmlns:p14="http://schemas.microsoft.com/office/powerpoint/2010/main" val="42474512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Környezeti visszaverődés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Beállíthatjuk a </a:t>
            </a:r>
            <a:r>
              <a:rPr lang="hu-HU" dirty="0" err="1" smtClean="0"/>
              <a:t>Lighting</a:t>
            </a:r>
            <a:r>
              <a:rPr lang="hu-HU" dirty="0" smtClean="0"/>
              <a:t> ablakban az </a:t>
            </a:r>
            <a:r>
              <a:rPr lang="hu-HU" dirty="0" err="1" smtClean="0"/>
              <a:t>envmapet</a:t>
            </a:r>
            <a:r>
              <a:rPr lang="hu-HU" dirty="0" smtClean="0"/>
              <a:t>, így a standard </a:t>
            </a:r>
            <a:r>
              <a:rPr lang="hu-HU" dirty="0" err="1" smtClean="0"/>
              <a:t>shaderre</a:t>
            </a:r>
            <a:r>
              <a:rPr lang="hu-HU" dirty="0" smtClean="0"/>
              <a:t> is működni fog</a:t>
            </a:r>
            <a:endParaRPr lang="en-US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971800"/>
            <a:ext cx="6162675" cy="3219450"/>
          </a:xfrm>
          <a:prstGeom prst="rect">
            <a:avLst/>
          </a:prstGeom>
        </p:spPr>
      </p:pic>
      <p:sp>
        <p:nvSpPr>
          <p:cNvPr id="5" name="Téglalap 4"/>
          <p:cNvSpPr/>
          <p:nvPr/>
        </p:nvSpPr>
        <p:spPr>
          <a:xfrm>
            <a:off x="1676400" y="5181600"/>
            <a:ext cx="5934075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727588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Indirekt</a:t>
            </a:r>
            <a:r>
              <a:rPr lang="en-US" dirty="0" smtClean="0"/>
              <a:t> </a:t>
            </a:r>
            <a:r>
              <a:rPr lang="en-US" dirty="0" err="1" smtClean="0"/>
              <a:t>diffúz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Hasonló</a:t>
            </a:r>
            <a:r>
              <a:rPr lang="en-US" dirty="0" smtClean="0"/>
              <a:t> a </a:t>
            </a:r>
            <a:r>
              <a:rPr lang="en-US" dirty="0" err="1" smtClean="0"/>
              <a:t>feladat</a:t>
            </a:r>
            <a:endParaRPr lang="en-US" dirty="0" smtClean="0"/>
          </a:p>
          <a:p>
            <a:r>
              <a:rPr lang="en-US" dirty="0" err="1" smtClean="0"/>
              <a:t>Nagyon</a:t>
            </a:r>
            <a:r>
              <a:rPr lang="en-US" dirty="0" smtClean="0"/>
              <a:t> </a:t>
            </a:r>
            <a:r>
              <a:rPr lang="en-US" dirty="0" err="1" smtClean="0"/>
              <a:t>durva</a:t>
            </a:r>
            <a:r>
              <a:rPr lang="en-US" dirty="0" smtClean="0"/>
              <a:t> </a:t>
            </a:r>
            <a:r>
              <a:rPr lang="en-US" dirty="0" err="1" smtClean="0"/>
              <a:t>felületről</a:t>
            </a:r>
            <a:r>
              <a:rPr lang="en-US" dirty="0" smtClean="0"/>
              <a:t> van </a:t>
            </a:r>
            <a:r>
              <a:rPr lang="en-US" dirty="0" err="1" smtClean="0"/>
              <a:t>szó</a:t>
            </a:r>
            <a:endParaRPr lang="en-US" dirty="0" smtClean="0"/>
          </a:p>
          <a:p>
            <a:r>
              <a:rPr lang="en-US" dirty="0" err="1" smtClean="0"/>
              <a:t>Az</a:t>
            </a:r>
            <a:r>
              <a:rPr lang="en-US" dirty="0" smtClean="0"/>
              <a:t> envmap4 </a:t>
            </a:r>
            <a:r>
              <a:rPr lang="en-US" dirty="0" err="1" smtClean="0"/>
              <a:t>diffúz</a:t>
            </a:r>
            <a:r>
              <a:rPr lang="en-US" dirty="0" smtClean="0"/>
              <a:t> BRDF-el </a:t>
            </a:r>
            <a:r>
              <a:rPr lang="en-US" dirty="0" err="1" smtClean="0"/>
              <a:t>lett</a:t>
            </a:r>
            <a:r>
              <a:rPr lang="en-US" dirty="0" smtClean="0"/>
              <a:t> </a:t>
            </a:r>
            <a:r>
              <a:rPr lang="en-US" dirty="0" err="1" smtClean="0"/>
              <a:t>konvolválva</a:t>
            </a:r>
            <a:endParaRPr lang="en-US" dirty="0" smtClean="0"/>
          </a:p>
          <a:p>
            <a:r>
              <a:rPr lang="en-US" dirty="0" err="1" smtClean="0"/>
              <a:t>Visszaverődési</a:t>
            </a:r>
            <a:r>
              <a:rPr lang="en-US" dirty="0" smtClean="0"/>
              <a:t> </a:t>
            </a:r>
            <a:r>
              <a:rPr lang="en-US" dirty="0" err="1" smtClean="0"/>
              <a:t>irány</a:t>
            </a:r>
            <a:r>
              <a:rPr lang="en-US" dirty="0" smtClean="0"/>
              <a:t> </a:t>
            </a:r>
            <a:r>
              <a:rPr lang="en-US" dirty="0" err="1" smtClean="0"/>
              <a:t>helyett</a:t>
            </a:r>
            <a:r>
              <a:rPr lang="en-US" dirty="0" smtClean="0"/>
              <a:t> </a:t>
            </a:r>
            <a:r>
              <a:rPr lang="en-US" dirty="0" err="1" smtClean="0"/>
              <a:t>normál</a:t>
            </a:r>
            <a:r>
              <a:rPr lang="en-US" dirty="0" smtClean="0"/>
              <a:t> </a:t>
            </a:r>
            <a:r>
              <a:rPr lang="en-US" dirty="0" err="1" smtClean="0"/>
              <a:t>irányba</a:t>
            </a:r>
            <a:r>
              <a:rPr lang="en-US" dirty="0" smtClean="0"/>
              <a:t> </a:t>
            </a:r>
            <a:r>
              <a:rPr lang="en-US" dirty="0" err="1" smtClean="0"/>
              <a:t>kell</a:t>
            </a:r>
            <a:r>
              <a:rPr lang="en-US" dirty="0" smtClean="0"/>
              <a:t> </a:t>
            </a:r>
            <a:r>
              <a:rPr lang="en-US" dirty="0" err="1" smtClean="0"/>
              <a:t>mintavételezni</a:t>
            </a:r>
            <a:endParaRPr lang="hu-HU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Indirekt</a:t>
            </a:r>
            <a:r>
              <a:rPr lang="en-US" dirty="0" smtClean="0"/>
              <a:t> </a:t>
            </a:r>
            <a:r>
              <a:rPr lang="en-US" dirty="0" err="1" smtClean="0"/>
              <a:t>diffúz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0" y="2286001"/>
            <a:ext cx="9144000" cy="2819399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Shader</a:t>
            </a:r>
            <a:endParaRPr lang="en-US" dirty="0" smtClean="0"/>
          </a:p>
          <a:p>
            <a:pPr lvl="1">
              <a:buNone/>
            </a:pP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Shader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 "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Custom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TestShader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" {</a:t>
            </a:r>
          </a:p>
          <a:p>
            <a:pPr lvl="1">
              <a:buNone/>
            </a:pP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Properties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 {</a:t>
            </a:r>
          </a:p>
          <a:p>
            <a:pPr lvl="1">
              <a:buNone/>
            </a:pP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hu-HU" dirty="0" smtClean="0">
                <a:solidFill>
                  <a:srgbClr val="FF0000"/>
                </a:solidFill>
              </a:rPr>
              <a:t> [HDR][</a:t>
            </a:r>
            <a:r>
              <a:rPr lang="hu-HU" dirty="0" err="1" smtClean="0">
                <a:solidFill>
                  <a:srgbClr val="FF0000"/>
                </a:solidFill>
              </a:rPr>
              <a:t>NoScaleOffset</a:t>
            </a:r>
            <a:r>
              <a:rPr lang="hu-HU" dirty="0" smtClean="0">
                <a:solidFill>
                  <a:srgbClr val="FF0000"/>
                </a:solidFill>
              </a:rPr>
              <a:t>] 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_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ReflectionMap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("_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ReflectionMap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", CUBE) = "" {}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None/>
            </a:pP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	 </a:t>
            </a:r>
            <a:r>
              <a:rPr lang="hu-HU" dirty="0" smtClean="0">
                <a:solidFill>
                  <a:srgbClr val="FF0000"/>
                </a:solidFill>
              </a:rPr>
              <a:t>[HDR][</a:t>
            </a:r>
            <a:r>
              <a:rPr lang="hu-HU" dirty="0" err="1" smtClean="0">
                <a:solidFill>
                  <a:srgbClr val="FF0000"/>
                </a:solidFill>
              </a:rPr>
              <a:t>NoScaleOffset</a:t>
            </a:r>
            <a:r>
              <a:rPr lang="hu-HU" dirty="0" smtClean="0">
                <a:solidFill>
                  <a:srgbClr val="FF0000"/>
                </a:solidFill>
              </a:rPr>
              <a:t>] </a:t>
            </a:r>
            <a:r>
              <a:rPr lang="hu-HU" dirty="0" smtClean="0"/>
              <a:t>_</a:t>
            </a:r>
            <a:r>
              <a:rPr lang="hu-HU" dirty="0" err="1" smtClean="0"/>
              <a:t>DiffuseMap</a:t>
            </a:r>
            <a:r>
              <a:rPr lang="hu-HU" dirty="0" smtClean="0"/>
              <a:t> ("_</a:t>
            </a:r>
            <a:r>
              <a:rPr lang="hu-HU" dirty="0" err="1" smtClean="0"/>
              <a:t>DiffuseMap</a:t>
            </a:r>
            <a:r>
              <a:rPr lang="hu-HU" dirty="0" smtClean="0"/>
              <a:t>", CUBE) = "" {}</a:t>
            </a:r>
            <a:endParaRPr lang="en-US" dirty="0" smtClean="0"/>
          </a:p>
          <a:p>
            <a:pPr lvl="1">
              <a:buNone/>
            </a:pP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Kössük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be a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materialba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az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smtClean="0"/>
              <a:t>envmap4.hdr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környezeti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textúrát</a:t>
            </a:r>
            <a:endParaRPr lang="hu-H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Indirekt</a:t>
            </a:r>
            <a:r>
              <a:rPr lang="en-US" dirty="0" smtClean="0"/>
              <a:t> </a:t>
            </a:r>
            <a:r>
              <a:rPr lang="en-US" dirty="0" err="1" smtClean="0"/>
              <a:t>diffúz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Phong.cg:</a:t>
            </a:r>
          </a:p>
          <a:p>
            <a:pPr lvl="1">
              <a:buNone/>
            </a:pPr>
            <a:r>
              <a:rPr lang="hu-HU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uniform </a:t>
            </a:r>
            <a:r>
              <a:rPr lang="hu-HU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samplerCUBE</a:t>
            </a:r>
            <a:r>
              <a:rPr lang="hu-HU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_</a:t>
            </a:r>
            <a:r>
              <a:rPr lang="hu-HU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DiffuseMap</a:t>
            </a:r>
            <a:r>
              <a:rPr lang="hu-HU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; 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  <a:p>
            <a:pPr lvl="1">
              <a:buNone/>
            </a:pP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None/>
            </a:pP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float4 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mainPS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(VS_OUT IN) : SV_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Target</a:t>
            </a:r>
            <a:endParaRPr lang="hu-HU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None/>
            </a:pP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{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  <a:p>
            <a:pPr lvl="1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ifdef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AMBIENT_LIGHT</a:t>
            </a:r>
          </a:p>
          <a:p>
            <a:pPr lvl="1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hu-HU" strike="sngStrike" dirty="0" err="1" smtClean="0"/>
              <a:t>finalColor</a:t>
            </a:r>
            <a:r>
              <a:rPr lang="hu-HU" strike="sngStrike" dirty="0" smtClean="0"/>
              <a:t> += UNITY_LIGHTMODEL_AMBIENT * </a:t>
            </a:r>
            <a:r>
              <a:rPr lang="hu-HU" strike="sngStrike" dirty="0" err="1" smtClean="0"/>
              <a:t>albedo</a:t>
            </a:r>
            <a:r>
              <a:rPr lang="hu-HU" strike="sngStrike" dirty="0" smtClean="0"/>
              <a:t>;</a:t>
            </a:r>
            <a:endParaRPr lang="en-US" strike="sngStrike" dirty="0" smtClean="0"/>
          </a:p>
          <a:p>
            <a:pPr lvl="1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	…</a:t>
            </a:r>
          </a:p>
          <a:p>
            <a:pPr lvl="1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finalColor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+= reflection * FI;	</a:t>
            </a:r>
          </a:p>
          <a:p>
            <a:pPr lvl="1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n-US" dirty="0" err="1" smtClean="0"/>
              <a:t>finalColor</a:t>
            </a:r>
            <a:r>
              <a:rPr lang="en-US" dirty="0" smtClean="0"/>
              <a:t> += </a:t>
            </a:r>
            <a:r>
              <a:rPr lang="en-US" dirty="0" err="1" smtClean="0"/>
              <a:t>albedo</a:t>
            </a:r>
            <a:r>
              <a:rPr lang="en-US" dirty="0" smtClean="0"/>
              <a:t> * RGBM2RGBA(</a:t>
            </a:r>
            <a:r>
              <a:rPr lang="en-US" dirty="0" err="1" smtClean="0"/>
              <a:t>texCUBE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FF0000"/>
                </a:solidFill>
              </a:rPr>
              <a:t>_</a:t>
            </a:r>
            <a:r>
              <a:rPr lang="en-US" dirty="0" err="1" smtClean="0">
                <a:solidFill>
                  <a:srgbClr val="FF0000"/>
                </a:solidFill>
              </a:rPr>
              <a:t>DiffuseMap</a:t>
            </a:r>
            <a:r>
              <a:rPr lang="en-US" dirty="0" smtClean="0">
                <a:solidFill>
                  <a:srgbClr val="FF0000"/>
                </a:solidFill>
              </a:rPr>
              <a:t>, N</a:t>
            </a:r>
            <a:r>
              <a:rPr lang="en-US" dirty="0" smtClean="0"/>
              <a:t>));</a:t>
            </a:r>
          </a:p>
          <a:p>
            <a:pPr lvl="1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endif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}</a:t>
            </a:r>
            <a:endParaRPr lang="hu-H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00" y="1524000"/>
            <a:ext cx="3089266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PBS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Gond</a:t>
            </a:r>
            <a:r>
              <a:rPr lang="en-US" dirty="0" smtClean="0"/>
              <a:t> van </a:t>
            </a:r>
            <a:r>
              <a:rPr lang="en-US" dirty="0" err="1" smtClean="0"/>
              <a:t>az</a:t>
            </a:r>
            <a:r>
              <a:rPr lang="en-US" dirty="0" smtClean="0"/>
              <a:t> </a:t>
            </a:r>
            <a:r>
              <a:rPr lang="en-US" dirty="0" err="1" smtClean="0"/>
              <a:t>energiamegmaradással</a:t>
            </a:r>
            <a:endParaRPr lang="en-US" dirty="0" smtClean="0"/>
          </a:p>
          <a:p>
            <a:r>
              <a:rPr lang="en-US" dirty="0" err="1" smtClean="0"/>
              <a:t>Diffúz</a:t>
            </a:r>
            <a:r>
              <a:rPr lang="en-US" dirty="0" smtClean="0"/>
              <a:t> + </a:t>
            </a:r>
            <a:r>
              <a:rPr lang="en-US" dirty="0" err="1" smtClean="0"/>
              <a:t>specular</a:t>
            </a:r>
            <a:r>
              <a:rPr lang="en-US" dirty="0" smtClean="0"/>
              <a:t> (</a:t>
            </a:r>
            <a:r>
              <a:rPr lang="en-US" dirty="0" err="1" smtClean="0"/>
              <a:t>tükröződés</a:t>
            </a:r>
            <a:r>
              <a:rPr lang="en-US" dirty="0" smtClean="0"/>
              <a:t>), </a:t>
            </a:r>
            <a:r>
              <a:rPr lang="en-US" dirty="0" err="1" smtClean="0"/>
              <a:t>mindkettő</a:t>
            </a:r>
            <a:r>
              <a:rPr lang="en-US" dirty="0" smtClean="0"/>
              <a:t> </a:t>
            </a:r>
            <a:r>
              <a:rPr lang="en-US" dirty="0" err="1" smtClean="0"/>
              <a:t>teljes</a:t>
            </a:r>
            <a:r>
              <a:rPr lang="en-US" dirty="0" smtClean="0"/>
              <a:t> </a:t>
            </a:r>
            <a:r>
              <a:rPr lang="en-US" dirty="0" err="1" smtClean="0"/>
              <a:t>fényerővel</a:t>
            </a:r>
            <a:r>
              <a:rPr lang="en-US" dirty="0" smtClean="0"/>
              <a:t>?</a:t>
            </a:r>
          </a:p>
          <a:p>
            <a:r>
              <a:rPr lang="en-US" dirty="0" smtClean="0"/>
              <a:t>Physical Based Shading</a:t>
            </a:r>
          </a:p>
          <a:p>
            <a:r>
              <a:rPr lang="en-US" dirty="0" err="1" smtClean="0"/>
              <a:t>Egyik</a:t>
            </a:r>
            <a:r>
              <a:rPr lang="en-US" dirty="0" smtClean="0"/>
              <a:t> </a:t>
            </a:r>
            <a:r>
              <a:rPr lang="en-US" dirty="0" err="1" smtClean="0"/>
              <a:t>alappillére</a:t>
            </a:r>
            <a:r>
              <a:rPr lang="en-US" dirty="0" smtClean="0"/>
              <a:t> </a:t>
            </a:r>
            <a:r>
              <a:rPr lang="en-US" dirty="0" err="1" smtClean="0"/>
              <a:t>az</a:t>
            </a:r>
            <a:r>
              <a:rPr lang="en-US" dirty="0" smtClean="0"/>
              <a:t> </a:t>
            </a:r>
            <a:r>
              <a:rPr lang="en-US" dirty="0" err="1" smtClean="0"/>
              <a:t>energiamegmaradás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 err="1" smtClean="0"/>
              <a:t>fotonok</a:t>
            </a:r>
            <a:r>
              <a:rPr lang="en-US" dirty="0" smtClean="0"/>
              <a:t> </a:t>
            </a:r>
            <a:r>
              <a:rPr lang="en-US" dirty="0" err="1" smtClean="0"/>
              <a:t>egy</a:t>
            </a:r>
            <a:r>
              <a:rPr lang="en-US" dirty="0" smtClean="0"/>
              <a:t> </a:t>
            </a:r>
            <a:r>
              <a:rPr lang="en-US" dirty="0" err="1" smtClean="0"/>
              <a:t>részét</a:t>
            </a:r>
            <a:r>
              <a:rPr lang="en-US" dirty="0" smtClean="0"/>
              <a:t> </a:t>
            </a:r>
            <a:r>
              <a:rPr lang="en-US" dirty="0" err="1" smtClean="0"/>
              <a:t>visszatükrözi</a:t>
            </a:r>
            <a:r>
              <a:rPr lang="en-US" dirty="0" smtClean="0"/>
              <a:t> </a:t>
            </a:r>
            <a:r>
              <a:rPr lang="en-US" dirty="0" err="1" smtClean="0"/>
              <a:t>az</a:t>
            </a:r>
            <a:r>
              <a:rPr lang="en-US" dirty="0" smtClean="0"/>
              <a:t> </a:t>
            </a:r>
            <a:r>
              <a:rPr lang="en-US" dirty="0" err="1" smtClean="0"/>
              <a:t>anyag</a:t>
            </a:r>
            <a:r>
              <a:rPr lang="en-US" dirty="0" smtClean="0"/>
              <a:t>,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részét</a:t>
            </a:r>
            <a:r>
              <a:rPr lang="en-US" dirty="0" smtClean="0"/>
              <a:t> </a:t>
            </a:r>
            <a:r>
              <a:rPr lang="en-US" dirty="0" err="1" smtClean="0"/>
              <a:t>elnyeli</a:t>
            </a:r>
            <a:r>
              <a:rPr lang="en-US" dirty="0" smtClean="0"/>
              <a:t> </a:t>
            </a:r>
            <a:r>
              <a:rPr lang="en-US" dirty="0" err="1" smtClean="0"/>
              <a:t>és</a:t>
            </a:r>
            <a:r>
              <a:rPr lang="en-US" dirty="0" smtClean="0"/>
              <a:t> </a:t>
            </a:r>
            <a:r>
              <a:rPr lang="en-US" dirty="0" err="1" smtClean="0"/>
              <a:t>esetleg</a:t>
            </a:r>
            <a:r>
              <a:rPr lang="en-US" dirty="0" smtClean="0"/>
              <a:t> </a:t>
            </a:r>
            <a:r>
              <a:rPr lang="en-US" dirty="0" err="1" smtClean="0"/>
              <a:t>felület</a:t>
            </a:r>
            <a:r>
              <a:rPr lang="en-US" dirty="0" smtClean="0"/>
              <a:t> </a:t>
            </a:r>
            <a:r>
              <a:rPr lang="en-US" dirty="0" err="1" smtClean="0"/>
              <a:t>alatti</a:t>
            </a:r>
            <a:r>
              <a:rPr lang="en-US" dirty="0" smtClean="0"/>
              <a:t> </a:t>
            </a:r>
            <a:r>
              <a:rPr lang="en-US" dirty="0" err="1" smtClean="0"/>
              <a:t>szóródás</a:t>
            </a:r>
            <a:r>
              <a:rPr lang="en-US" dirty="0" smtClean="0"/>
              <a:t> </a:t>
            </a:r>
            <a:r>
              <a:rPr lang="en-US" dirty="0" err="1" smtClean="0"/>
              <a:t>után</a:t>
            </a:r>
            <a:r>
              <a:rPr lang="en-US" dirty="0" smtClean="0"/>
              <a:t> </a:t>
            </a:r>
            <a:r>
              <a:rPr lang="en-US" dirty="0" err="1" smtClean="0"/>
              <a:t>kibocsájtja</a:t>
            </a:r>
            <a:r>
              <a:rPr lang="en-US" dirty="0" smtClean="0"/>
              <a:t> (</a:t>
            </a:r>
            <a:r>
              <a:rPr lang="en-US" dirty="0" err="1" smtClean="0"/>
              <a:t>diffúz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Diffúz</a:t>
            </a:r>
            <a:r>
              <a:rPr lang="en-US" dirty="0" smtClean="0"/>
              <a:t> </a:t>
            </a:r>
            <a:r>
              <a:rPr lang="en-US" dirty="0" err="1" smtClean="0"/>
              <a:t>és</a:t>
            </a:r>
            <a:r>
              <a:rPr lang="en-US" dirty="0" smtClean="0"/>
              <a:t> </a:t>
            </a:r>
            <a:r>
              <a:rPr lang="en-US" dirty="0" err="1" smtClean="0"/>
              <a:t>spekuláris</a:t>
            </a:r>
            <a:r>
              <a:rPr lang="en-US" dirty="0" smtClean="0"/>
              <a:t> </a:t>
            </a:r>
            <a:r>
              <a:rPr lang="en-US" dirty="0" err="1" smtClean="0"/>
              <a:t>tagot</a:t>
            </a:r>
            <a:r>
              <a:rPr lang="en-US" dirty="0" smtClean="0"/>
              <a:t> </a:t>
            </a:r>
            <a:r>
              <a:rPr lang="en-US" dirty="0" err="1" smtClean="0"/>
              <a:t>keverni</a:t>
            </a:r>
            <a:r>
              <a:rPr lang="en-US" dirty="0" smtClean="0"/>
              <a:t> </a:t>
            </a:r>
            <a:r>
              <a:rPr lang="en-US" dirty="0" err="1" smtClean="0"/>
              <a:t>kell</a:t>
            </a:r>
            <a:r>
              <a:rPr lang="en-US" dirty="0" smtClean="0"/>
              <a:t>,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csak</a:t>
            </a:r>
            <a:r>
              <a:rPr lang="en-US" dirty="0" smtClean="0"/>
              <a:t> </a:t>
            </a:r>
            <a:r>
              <a:rPr lang="en-US" dirty="0" err="1" smtClean="0"/>
              <a:t>egyszerűen</a:t>
            </a:r>
            <a:r>
              <a:rPr lang="en-US" dirty="0" smtClean="0"/>
              <a:t> </a:t>
            </a:r>
            <a:r>
              <a:rPr lang="en-US" dirty="0" err="1" smtClean="0"/>
              <a:t>összeadni</a:t>
            </a:r>
            <a:endParaRPr lang="hu-HU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Marmoset </a:t>
            </a:r>
            <a:r>
              <a:rPr lang="en-US" dirty="0" err="1" smtClean="0"/>
              <a:t>Toolbag</a:t>
            </a:r>
            <a:endParaRPr lang="hu-HU" dirty="0"/>
          </a:p>
        </p:txBody>
      </p:sp>
      <p:pic>
        <p:nvPicPr>
          <p:cNvPr id="23554" name="Picture 2" descr="http://www.marmoset.co/wp-content/uploads/tb2gsui0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752600"/>
            <a:ext cx="8610600" cy="4843463"/>
          </a:xfrm>
          <a:prstGeom prst="rect">
            <a:avLst/>
          </a:prstGeom>
          <a:noFill/>
        </p:spPr>
      </p:pic>
      <p:sp>
        <p:nvSpPr>
          <p:cNvPr id="5" name="Téglalap 4"/>
          <p:cNvSpPr/>
          <p:nvPr/>
        </p:nvSpPr>
        <p:spPr>
          <a:xfrm>
            <a:off x="2743200" y="1219200"/>
            <a:ext cx="3487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 smtClean="0"/>
              <a:t>https://www.marmoset.co/toolbag</a:t>
            </a:r>
            <a:endParaRPr lang="hu-HU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-228600" y="381000"/>
            <a:ext cx="8229600" cy="1143000"/>
          </a:xfrm>
        </p:spPr>
        <p:txBody>
          <a:bodyPr/>
          <a:lstStyle/>
          <a:p>
            <a:r>
              <a:rPr lang="en-US" dirty="0" smtClean="0"/>
              <a:t>PBS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0" y="2057400"/>
            <a:ext cx="8610600" cy="4876800"/>
          </a:xfrm>
        </p:spPr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hu-HU" dirty="0" smtClean="0"/>
              <a:t>	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float3 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albedo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 = _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Color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 * tex2D(_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AlbedoMap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IN.texCoord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);</a:t>
            </a:r>
          </a:p>
          <a:p>
            <a:pPr>
              <a:buNone/>
            </a:pP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float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diffuse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 = 1.0; //Lambert</a:t>
            </a:r>
          </a:p>
          <a:p>
            <a:pPr>
              <a:buNone/>
            </a:pP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float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specular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 = 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pow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max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(0,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dot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(N,H)), 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specularPower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); //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Phong-Blinn</a:t>
            </a:r>
            <a:endParaRPr lang="hu-HU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None/>
            </a:pP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	float3 F = _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Specular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 + (float3(1,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) - _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Specular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) * 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pow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( 1.0 - 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dot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(L,H), 5); //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Fresnel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hu-HU" strike="sngStrike" dirty="0" smtClean="0"/>
              <a:t>float3 </a:t>
            </a:r>
            <a:r>
              <a:rPr lang="hu-HU" strike="sngStrike" dirty="0" err="1" smtClean="0"/>
              <a:t>finalColor</a:t>
            </a:r>
            <a:r>
              <a:rPr lang="hu-HU" strike="sngStrike" dirty="0" smtClean="0"/>
              <a:t> = _LightColor0 * (</a:t>
            </a:r>
            <a:r>
              <a:rPr lang="hu-HU" strike="sngStrike" dirty="0" err="1" smtClean="0"/>
              <a:t>albedo</a:t>
            </a:r>
            <a:r>
              <a:rPr lang="hu-HU" strike="sngStrike" dirty="0" smtClean="0"/>
              <a:t> * </a:t>
            </a:r>
            <a:r>
              <a:rPr lang="hu-HU" strike="sngStrike" dirty="0" err="1" smtClean="0"/>
              <a:t>diffuse</a:t>
            </a:r>
            <a:r>
              <a:rPr lang="hu-HU" strike="sngStrike" dirty="0" smtClean="0"/>
              <a:t> + F * </a:t>
            </a:r>
            <a:r>
              <a:rPr lang="hu-HU" strike="sngStrike" dirty="0" err="1" smtClean="0"/>
              <a:t>specular</a:t>
            </a:r>
            <a:r>
              <a:rPr lang="hu-HU" strike="sngStrike" dirty="0" smtClean="0"/>
              <a:t>)  * </a:t>
            </a:r>
            <a:r>
              <a:rPr lang="hu-HU" strike="sngStrike" dirty="0" err="1" smtClean="0"/>
              <a:t>NdL</a:t>
            </a:r>
            <a:r>
              <a:rPr lang="hu-HU" strike="sngStrike" dirty="0" smtClean="0"/>
              <a:t>;</a:t>
            </a:r>
          </a:p>
          <a:p>
            <a:pPr>
              <a:buNone/>
            </a:pP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hu-HU" dirty="0" smtClean="0"/>
              <a:t>float3 </a:t>
            </a:r>
            <a:r>
              <a:rPr lang="hu-HU" dirty="0" err="1" smtClean="0"/>
              <a:t>finalColor</a:t>
            </a:r>
            <a:r>
              <a:rPr lang="hu-HU" dirty="0" smtClean="0"/>
              <a:t> = _LightColor0 * </a:t>
            </a:r>
            <a:r>
              <a:rPr lang="hu-HU" dirty="0" err="1" smtClean="0"/>
              <a:t>lerp</a:t>
            </a:r>
            <a:r>
              <a:rPr lang="hu-HU" dirty="0" smtClean="0"/>
              <a:t>(</a:t>
            </a:r>
            <a:r>
              <a:rPr lang="hu-HU" dirty="0" err="1" smtClean="0"/>
              <a:t>albedo</a:t>
            </a:r>
            <a:r>
              <a:rPr lang="hu-HU" dirty="0" smtClean="0"/>
              <a:t> * </a:t>
            </a:r>
            <a:r>
              <a:rPr lang="hu-HU" dirty="0" err="1" smtClean="0"/>
              <a:t>diffuse</a:t>
            </a:r>
            <a:r>
              <a:rPr lang="hu-HU" dirty="0" smtClean="0"/>
              <a:t>, </a:t>
            </a:r>
            <a:r>
              <a:rPr lang="hu-HU" dirty="0" err="1" smtClean="0"/>
              <a:t>specular</a:t>
            </a:r>
            <a:r>
              <a:rPr lang="hu-HU" dirty="0" smtClean="0"/>
              <a:t>, F)  * </a:t>
            </a:r>
            <a:r>
              <a:rPr lang="hu-HU" dirty="0" err="1" smtClean="0"/>
              <a:t>NdL</a:t>
            </a:r>
            <a:r>
              <a:rPr lang="hu-HU" dirty="0" smtClean="0"/>
              <a:t>;</a:t>
            </a:r>
          </a:p>
          <a:p>
            <a:pPr>
              <a:buNone/>
            </a:pP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#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ifdef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 AMBIENT_LIGHT</a:t>
            </a:r>
          </a:p>
          <a:p>
            <a:pPr>
              <a:buNone/>
            </a:pP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	float3 FI = _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Specular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 + (float3(1,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) - _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Specular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) * 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pow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( 1.0 - 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dot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(V,N), 5); //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Fresnel</a:t>
            </a:r>
            <a:endParaRPr lang="hu-HU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None/>
            </a:pP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	float3 R = 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reflect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(-V,N);</a:t>
            </a:r>
          </a:p>
          <a:p>
            <a:pPr>
              <a:buNone/>
            </a:pP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	float4 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reflection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 = RGBM2RGBA(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texCUBE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(_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ReflectionMap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, R));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hu-HU" strike="sngStrike" dirty="0" err="1" smtClean="0"/>
              <a:t>finalColor</a:t>
            </a:r>
            <a:r>
              <a:rPr lang="hu-HU" strike="sngStrike" dirty="0" smtClean="0"/>
              <a:t> += </a:t>
            </a:r>
            <a:r>
              <a:rPr lang="hu-HU" strike="sngStrike" dirty="0" err="1" smtClean="0"/>
              <a:t>reflection</a:t>
            </a:r>
            <a:r>
              <a:rPr lang="hu-HU" strike="sngStrike" dirty="0" smtClean="0"/>
              <a:t> * FI;	</a:t>
            </a:r>
          </a:p>
          <a:p>
            <a:pPr>
              <a:buNone/>
            </a:pPr>
            <a:r>
              <a:rPr lang="hu-HU" dirty="0" smtClean="0"/>
              <a:t>	</a:t>
            </a:r>
            <a:r>
              <a:rPr lang="hu-HU" strike="sngStrike" dirty="0" err="1" smtClean="0"/>
              <a:t>finalColor</a:t>
            </a:r>
            <a:r>
              <a:rPr lang="hu-HU" strike="sngStrike" dirty="0" smtClean="0"/>
              <a:t> += </a:t>
            </a:r>
            <a:r>
              <a:rPr lang="hu-HU" strike="sngStrike" dirty="0" err="1" smtClean="0"/>
              <a:t>albedo</a:t>
            </a:r>
            <a:r>
              <a:rPr lang="hu-HU" strike="sngStrike" dirty="0" smtClean="0"/>
              <a:t> * RGBM2RGBA(</a:t>
            </a:r>
            <a:r>
              <a:rPr lang="hu-HU" strike="sngStrike" dirty="0" err="1" smtClean="0"/>
              <a:t>texCUBE</a:t>
            </a:r>
            <a:r>
              <a:rPr lang="hu-HU" strike="sngStrike" dirty="0" smtClean="0"/>
              <a:t>(_</a:t>
            </a:r>
            <a:r>
              <a:rPr lang="hu-HU" strike="sngStrike" dirty="0" err="1" smtClean="0"/>
              <a:t>DiffuseMap</a:t>
            </a:r>
            <a:r>
              <a:rPr lang="hu-HU" strike="sngStrike" dirty="0" smtClean="0"/>
              <a:t>, N));</a:t>
            </a:r>
          </a:p>
          <a:p>
            <a:pPr>
              <a:buNone/>
            </a:pPr>
            <a:r>
              <a:rPr lang="hu-HU" dirty="0" smtClean="0"/>
              <a:t>	</a:t>
            </a:r>
            <a:r>
              <a:rPr lang="hu-HU" dirty="0" err="1" smtClean="0"/>
              <a:t>finalColor</a:t>
            </a:r>
            <a:r>
              <a:rPr lang="hu-HU" dirty="0" smtClean="0"/>
              <a:t> += </a:t>
            </a:r>
            <a:r>
              <a:rPr lang="hu-HU" dirty="0" err="1" smtClean="0"/>
              <a:t>lerp</a:t>
            </a:r>
            <a:r>
              <a:rPr lang="hu-HU" dirty="0" smtClean="0"/>
              <a:t>(</a:t>
            </a:r>
            <a:r>
              <a:rPr lang="hu-HU" dirty="0" err="1" smtClean="0"/>
              <a:t>albedo</a:t>
            </a:r>
            <a:r>
              <a:rPr lang="hu-HU" dirty="0" smtClean="0"/>
              <a:t> * RGBM2RGBA(</a:t>
            </a:r>
            <a:r>
              <a:rPr lang="hu-HU" dirty="0" err="1" smtClean="0"/>
              <a:t>texCUBE</a:t>
            </a:r>
            <a:r>
              <a:rPr lang="hu-HU" dirty="0" smtClean="0"/>
              <a:t>(_</a:t>
            </a:r>
            <a:r>
              <a:rPr lang="hu-HU" dirty="0" err="1" smtClean="0"/>
              <a:t>DiffuseMap</a:t>
            </a:r>
            <a:r>
              <a:rPr lang="hu-HU" dirty="0" smtClean="0"/>
              <a:t>, N)), </a:t>
            </a:r>
            <a:r>
              <a:rPr lang="hu-HU" dirty="0" err="1" smtClean="0"/>
              <a:t>reflection</a:t>
            </a:r>
            <a:r>
              <a:rPr lang="hu-HU" dirty="0" smtClean="0"/>
              <a:t>, FI);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		</a:t>
            </a:r>
          </a:p>
          <a:p>
            <a:pPr>
              <a:buNone/>
            </a:pP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#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endif</a:t>
            </a:r>
            <a:endParaRPr lang="hu-HU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None/>
            </a:pP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	</a:t>
            </a:r>
          </a:p>
          <a:p>
            <a:pPr>
              <a:buNone/>
            </a:pP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return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 float4(</a:t>
            </a:r>
            <a:r>
              <a:rPr lang="hu-HU" dirty="0" err="1" smtClean="0">
                <a:solidFill>
                  <a:schemeClr val="bg1">
                    <a:lumMod val="50000"/>
                  </a:schemeClr>
                </a:solidFill>
              </a:rPr>
              <a:t>finalColor</a:t>
            </a:r>
            <a:r>
              <a:rPr lang="hu-HU" dirty="0" smtClean="0">
                <a:solidFill>
                  <a:schemeClr val="bg1">
                    <a:lumMod val="50000"/>
                  </a:schemeClr>
                </a:solidFill>
              </a:rPr>
              <a:t>, 1);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43600" y="56072"/>
            <a:ext cx="3048001" cy="2458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14400" y="0"/>
            <a:ext cx="7772400" cy="533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Standard </a:t>
            </a:r>
            <a:r>
              <a:rPr lang="en-US" dirty="0" err="1" smtClean="0"/>
              <a:t>Shader</a:t>
            </a:r>
            <a:r>
              <a:rPr lang="en-US" dirty="0" smtClean="0"/>
              <a:t> (</a:t>
            </a:r>
            <a:r>
              <a:rPr lang="en-US" dirty="0" err="1" smtClean="0"/>
              <a:t>Specular</a:t>
            </a:r>
            <a:r>
              <a:rPr lang="en-US" dirty="0" smtClean="0"/>
              <a:t> setup)</a:t>
            </a:r>
            <a:endParaRPr lang="hu-HU" dirty="0"/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57800" y="609600"/>
            <a:ext cx="3048000" cy="615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609600"/>
            <a:ext cx="3048000" cy="610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églalap 7"/>
          <p:cNvSpPr/>
          <p:nvPr/>
        </p:nvSpPr>
        <p:spPr>
          <a:xfrm>
            <a:off x="5029200" y="914400"/>
            <a:ext cx="3429000" cy="1295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TestShader</a:t>
            </a:r>
            <a:r>
              <a:rPr lang="en-US" dirty="0" smtClean="0"/>
              <a:t> vs. Standard </a:t>
            </a:r>
            <a:r>
              <a:rPr lang="en-US" dirty="0" err="1" smtClean="0"/>
              <a:t>shader</a:t>
            </a:r>
            <a:endParaRPr lang="hu-HU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905000"/>
            <a:ext cx="8550715" cy="4252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3424</TotalTime>
  <Words>9033</Words>
  <Application>Microsoft Office PowerPoint</Application>
  <PresentationFormat>Diavetítés a képernyőre (4:3 oldalarány)</PresentationFormat>
  <Paragraphs>1199</Paragraphs>
  <Slides>120</Slides>
  <Notes>8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120</vt:i4>
      </vt:variant>
    </vt:vector>
  </HeadingPairs>
  <TitlesOfParts>
    <vt:vector size="126" baseType="lpstr">
      <vt:lpstr>Arial</vt:lpstr>
      <vt:lpstr>Calibri</vt:lpstr>
      <vt:lpstr>Cambria Math</vt:lpstr>
      <vt:lpstr>Symbol</vt:lpstr>
      <vt:lpstr>Times New Roman</vt:lpstr>
      <vt:lpstr>Office-téma</vt:lpstr>
      <vt:lpstr>Unity, Anyagok, megvilágítás</vt:lpstr>
      <vt:lpstr>3D grafikus csővezeték</vt:lpstr>
      <vt:lpstr>Csúcspontok (vertex) feldolgozása</vt:lpstr>
      <vt:lpstr>PowerPoint-bemutató</vt:lpstr>
      <vt:lpstr>Vágás</vt:lpstr>
      <vt:lpstr>Képernyő (viewport) transzformáció</vt:lpstr>
      <vt:lpstr>Raszterizáció</vt:lpstr>
      <vt:lpstr>Tulajdonságok interpolációja</vt:lpstr>
      <vt:lpstr>Perspektív helyes interpoláció</vt:lpstr>
      <vt:lpstr>Kompozitálás: Z-buffer algoritmus</vt:lpstr>
      <vt:lpstr>Kompozitálás: alfa blending</vt:lpstr>
      <vt:lpstr>Új projekt</vt:lpstr>
      <vt:lpstr>Új projekt</vt:lpstr>
      <vt:lpstr>Futtassunk</vt:lpstr>
      <vt:lpstr>Feladat: osztott képernyő</vt:lpstr>
      <vt:lpstr>Shader-Material</vt:lpstr>
      <vt:lpstr>Saját Shader</vt:lpstr>
      <vt:lpstr>Saját Shader</vt:lpstr>
      <vt:lpstr>Saját Shader használata</vt:lpstr>
      <vt:lpstr>Saját Shader használata</vt:lpstr>
      <vt:lpstr>Shader változók</vt:lpstr>
      <vt:lpstr>SubShader, Pass, Fallback</vt:lpstr>
      <vt:lpstr>Használjuk a változót!</vt:lpstr>
      <vt:lpstr>Skybox, GI kikapcsolása</vt:lpstr>
      <vt:lpstr>Futtatás</vt:lpstr>
      <vt:lpstr>Árnyalás</vt:lpstr>
      <vt:lpstr>Árnyalás</vt:lpstr>
      <vt:lpstr>Árnyalás</vt:lpstr>
      <vt:lpstr>Árnyalás</vt:lpstr>
      <vt:lpstr>Fényforrások</vt:lpstr>
      <vt:lpstr>Több material</vt:lpstr>
      <vt:lpstr>Textúrák</vt:lpstr>
      <vt:lpstr>TestShaderTextured</vt:lpstr>
      <vt:lpstr>Új shader</vt:lpstr>
      <vt:lpstr>Culling</vt:lpstr>
      <vt:lpstr>Z-test</vt:lpstr>
      <vt:lpstr>Z-Write</vt:lpstr>
      <vt:lpstr>Z-fighting</vt:lpstr>
      <vt:lpstr>Z-fighting</vt:lpstr>
      <vt:lpstr>Próba</vt:lpstr>
      <vt:lpstr>„Fighting z-fighting”</vt:lpstr>
      <vt:lpstr>Tag Queue</vt:lpstr>
      <vt:lpstr>ColorMask</vt:lpstr>
      <vt:lpstr>Blending</vt:lpstr>
      <vt:lpstr>Blending faktorok</vt:lpstr>
      <vt:lpstr>Blending operatorok</vt:lpstr>
      <vt:lpstr>Blending</vt:lpstr>
      <vt:lpstr>Feladat: kivilágosítás</vt:lpstr>
      <vt:lpstr>Többmenetes renderelés</vt:lpstr>
      <vt:lpstr>Stencil test I.</vt:lpstr>
      <vt:lpstr>Stencil Test II.</vt:lpstr>
      <vt:lpstr>Feladat: borospohár</vt:lpstr>
      <vt:lpstr>GrabPass I.</vt:lpstr>
      <vt:lpstr>GrabPass II.</vt:lpstr>
      <vt:lpstr>GrabPass III.</vt:lpstr>
      <vt:lpstr>Rendering módok</vt:lpstr>
      <vt:lpstr>Rendering módok</vt:lpstr>
      <vt:lpstr>Per-vertex vs forward</vt:lpstr>
      <vt:lpstr>Forward vs deferred</vt:lpstr>
      <vt:lpstr>PowerPoint-bemutató</vt:lpstr>
      <vt:lpstr>Shader programok</vt:lpstr>
      <vt:lpstr>Shader program a shaderben</vt:lpstr>
      <vt:lpstr>Transzformáció</vt:lpstr>
      <vt:lpstr>Shader paraméter használata</vt:lpstr>
      <vt:lpstr>Inputok tesztelése</vt:lpstr>
      <vt:lpstr>Lokális Illumináció</vt:lpstr>
      <vt:lpstr>Phong.cginc</vt:lpstr>
      <vt:lpstr>TestShader.shader</vt:lpstr>
      <vt:lpstr>Phong.cginc</vt:lpstr>
      <vt:lpstr>Beépített struktúrák, shaderek</vt:lpstr>
      <vt:lpstr>Phong.cginc – Diffúz árnyalás</vt:lpstr>
      <vt:lpstr>A Phong-Blinn modellen túl</vt:lpstr>
      <vt:lpstr>PowerPoint-bemutató</vt:lpstr>
      <vt:lpstr>Ambient</vt:lpstr>
      <vt:lpstr>Textúrázás</vt:lpstr>
      <vt:lpstr>Environment vs dynamic</vt:lpstr>
      <vt:lpstr>PowerPoint-bemutató</vt:lpstr>
      <vt:lpstr>Környezeti textúra</vt:lpstr>
      <vt:lpstr>Environment mapping</vt:lpstr>
      <vt:lpstr>Environment mapping</vt:lpstr>
      <vt:lpstr>Environment mapping, reflection</vt:lpstr>
      <vt:lpstr>Reflection</vt:lpstr>
      <vt:lpstr>Környezet beállítása</vt:lpstr>
      <vt:lpstr>HDR – régi Unity verziók</vt:lpstr>
      <vt:lpstr>HDR</vt:lpstr>
      <vt:lpstr>HDR – régi Unity</vt:lpstr>
      <vt:lpstr>Felület durvasága</vt:lpstr>
      <vt:lpstr>HDRShop (konvolúció)</vt:lpstr>
      <vt:lpstr>Felület durvasága</vt:lpstr>
      <vt:lpstr>Felület durvasága</vt:lpstr>
      <vt:lpstr>Környezeti visszaverődés</vt:lpstr>
      <vt:lpstr>Indirekt diffúz</vt:lpstr>
      <vt:lpstr>Indirekt diffúz</vt:lpstr>
      <vt:lpstr>Indirekt diffúz</vt:lpstr>
      <vt:lpstr>PBS</vt:lpstr>
      <vt:lpstr>Marmoset Toolbag</vt:lpstr>
      <vt:lpstr>PBS</vt:lpstr>
      <vt:lpstr>Standard Shader (Specular setup)</vt:lpstr>
      <vt:lpstr>TestShader vs. Standard shader</vt:lpstr>
      <vt:lpstr>Példa shader: NPR</vt:lpstr>
      <vt:lpstr>NPR Shader I.</vt:lpstr>
      <vt:lpstr>PowerPoint-bemutató</vt:lpstr>
      <vt:lpstr>Víz vertex shader</vt:lpstr>
      <vt:lpstr>Víz vertex shader</vt:lpstr>
      <vt:lpstr>Feladat: Lit Sphere Map</vt:lpstr>
      <vt:lpstr>Feladat: Lit Sphere Map</vt:lpstr>
      <vt:lpstr>Alternatívák</vt:lpstr>
      <vt:lpstr>Geometry shader</vt:lpstr>
      <vt:lpstr>Triviális geometry shader</vt:lpstr>
      <vt:lpstr>Háromszög összenyomás</vt:lpstr>
      <vt:lpstr>Háromszög összenyomás</vt:lpstr>
      <vt:lpstr>Topológia</vt:lpstr>
      <vt:lpstr>Normálvektor rajzolás</vt:lpstr>
      <vt:lpstr>Normálvektor rajzolás</vt:lpstr>
      <vt:lpstr>Normálvektor rajzolás</vt:lpstr>
      <vt:lpstr>Kontúr rajzolás</vt:lpstr>
      <vt:lpstr>Kontúr háromszögek</vt:lpstr>
      <vt:lpstr>Feladat: kontúr rajzolás</vt:lpstr>
      <vt:lpstr>Feladat: kontúr rajzolás</vt:lpstr>
      <vt:lpstr>Vége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dia</dc:title>
  <dc:creator>umitomi</dc:creator>
  <cp:lastModifiedBy>M</cp:lastModifiedBy>
  <cp:revision>222</cp:revision>
  <dcterms:created xsi:type="dcterms:W3CDTF">2016-01-30T10:21:13Z</dcterms:created>
  <dcterms:modified xsi:type="dcterms:W3CDTF">2021-10-25T09:36:46Z</dcterms:modified>
</cp:coreProperties>
</file>